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avi" ContentType="video/avi"/>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tags/tag2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4"/>
    <p:sldMasterId id="2147483718" r:id="rId5"/>
    <p:sldMasterId id="2147483727" r:id="rId6"/>
  </p:sldMasterIdLst>
  <p:notesMasterIdLst>
    <p:notesMasterId r:id="rId50"/>
  </p:notesMasterIdLst>
  <p:handoutMasterIdLst>
    <p:handoutMasterId r:id="rId51"/>
  </p:handoutMasterIdLst>
  <p:sldIdLst>
    <p:sldId id="257" r:id="rId7"/>
    <p:sldId id="301" r:id="rId8"/>
    <p:sldId id="322" r:id="rId9"/>
    <p:sldId id="371" r:id="rId10"/>
    <p:sldId id="324" r:id="rId11"/>
    <p:sldId id="369" r:id="rId12"/>
    <p:sldId id="347" r:id="rId13"/>
    <p:sldId id="313" r:id="rId14"/>
    <p:sldId id="373" r:id="rId15"/>
    <p:sldId id="314" r:id="rId16"/>
    <p:sldId id="316" r:id="rId17"/>
    <p:sldId id="333" r:id="rId18"/>
    <p:sldId id="374" r:id="rId19"/>
    <p:sldId id="351" r:id="rId20"/>
    <p:sldId id="368" r:id="rId21"/>
    <p:sldId id="355" r:id="rId22"/>
    <p:sldId id="356" r:id="rId23"/>
    <p:sldId id="357" r:id="rId24"/>
    <p:sldId id="359" r:id="rId25"/>
    <p:sldId id="309" r:id="rId26"/>
    <p:sldId id="319" r:id="rId27"/>
    <p:sldId id="366" r:id="rId28"/>
    <p:sldId id="327" r:id="rId29"/>
    <p:sldId id="336" r:id="rId30"/>
    <p:sldId id="321" r:id="rId31"/>
    <p:sldId id="375" r:id="rId32"/>
    <p:sldId id="299" r:id="rId33"/>
    <p:sldId id="376" r:id="rId34"/>
    <p:sldId id="271" r:id="rId35"/>
    <p:sldId id="340" r:id="rId36"/>
    <p:sldId id="354" r:id="rId37"/>
    <p:sldId id="312" r:id="rId38"/>
    <p:sldId id="341" r:id="rId39"/>
    <p:sldId id="360" r:id="rId40"/>
    <p:sldId id="361" r:id="rId41"/>
    <p:sldId id="362" r:id="rId42"/>
    <p:sldId id="363" r:id="rId43"/>
    <p:sldId id="364" r:id="rId44"/>
    <p:sldId id="326" r:id="rId45"/>
    <p:sldId id="339" r:id="rId46"/>
    <p:sldId id="306" r:id="rId47"/>
    <p:sldId id="325" r:id="rId48"/>
    <p:sldId id="256" r:id="rId49"/>
  </p:sldIdLst>
  <p:sldSz cx="12188825" cy="6858000"/>
  <p:notesSz cx="7010400" cy="9296400"/>
  <p:embeddedFontLst>
    <p:embeddedFont>
      <p:font typeface="Segoe UI" pitchFamily="34" charset="0"/>
      <p:regular r:id="rId52"/>
      <p:bold r:id="rId53"/>
      <p:italic r:id="rId54"/>
      <p:boldItalic r:id="rId55"/>
    </p:embeddedFont>
    <p:embeddedFont>
      <p:font typeface="Segoe Semibold" pitchFamily="34" charset="0"/>
      <p:bold r:id="rId56"/>
      <p:boldItalic r:id="rId57"/>
    </p:embeddedFont>
    <p:embeddedFont>
      <p:font typeface="Segoe" pitchFamily="34" charset="0"/>
      <p:regular r:id="rId58"/>
      <p:bold r:id="rId59"/>
      <p:italic r:id="rId60"/>
      <p:boldItalic r:id="rId61"/>
    </p:embeddedFont>
    <p:embeddedFont>
      <p:font typeface="Segoe UI Light" pitchFamily="34" charset="0"/>
      <p:regular r:id="rId62"/>
    </p:embeddedFont>
    <p:embeddedFont>
      <p:font typeface="Consolas" pitchFamily="49" charset="0"/>
      <p:regular r:id="rId63"/>
      <p:bold r:id="rId64"/>
      <p:italic r:id="rId65"/>
      <p:boldItalic r:id="rId66"/>
    </p:embeddedFont>
    <p:embeddedFont>
      <p:font typeface="Segoe UI Semibold" pitchFamily="34" charset="0"/>
      <p:bold r:id="rId67"/>
    </p:embeddedFont>
  </p:embeddedFontLst>
  <p:custDataLst>
    <p:tags r:id="rId68"/>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407FEB-01EE-460C-8E17-00B8279648E7}">
          <p14:sldIdLst>
            <p14:sldId id="257"/>
            <p14:sldId id="301"/>
          </p14:sldIdLst>
        </p14:section>
        <p14:section name="Introduction" id="{C6D59029-D654-4EEB-8183-5FAE5E3B2A9C}">
          <p14:sldIdLst>
            <p14:sldId id="322"/>
            <p14:sldId id="371"/>
            <p14:sldId id="324"/>
            <p14:sldId id="369"/>
            <p14:sldId id="347"/>
            <p14:sldId id="313"/>
          </p14:sldIdLst>
        </p14:section>
        <p14:section name="Architecture" id="{8B382F8E-2A46-437E-98EA-D954A1D642C9}">
          <p14:sldIdLst>
            <p14:sldId id="373"/>
            <p14:sldId id="314"/>
            <p14:sldId id="316"/>
            <p14:sldId id="333"/>
          </p14:sldIdLst>
        </p14:section>
        <p14:section name="Challenges" id="{193B83A2-1E3A-4828-AD70-9E8007864A20}">
          <p14:sldIdLst>
            <p14:sldId id="374"/>
            <p14:sldId id="351"/>
            <p14:sldId id="368"/>
            <p14:sldId id="355"/>
            <p14:sldId id="356"/>
            <p14:sldId id="357"/>
            <p14:sldId id="359"/>
            <p14:sldId id="309"/>
            <p14:sldId id="319"/>
            <p14:sldId id="366"/>
            <p14:sldId id="327"/>
            <p14:sldId id="336"/>
            <p14:sldId id="321"/>
          </p14:sldIdLst>
        </p14:section>
        <p14:section name="Wrap-up" id="{D37CA484-BE18-4EA5-81C1-40C402BB0824}">
          <p14:sldIdLst>
            <p14:sldId id="375"/>
            <p14:sldId id="299"/>
            <p14:sldId id="376"/>
            <p14:sldId id="271"/>
          </p14:sldIdLst>
        </p14:section>
        <p14:section name="Appendix" id="{B25A911E-3CE7-47F5-BF43-6A02B7C53FD8}">
          <p14:sldIdLst>
            <p14:sldId id="340"/>
            <p14:sldId id="354"/>
            <p14:sldId id="312"/>
            <p14:sldId id="341"/>
            <p14:sldId id="360"/>
            <p14:sldId id="361"/>
            <p14:sldId id="362"/>
            <p14:sldId id="363"/>
            <p14:sldId id="364"/>
            <p14:sldId id="326"/>
            <p14:sldId id="339"/>
            <p14:sldId id="306"/>
            <p14:sldId id="325"/>
            <p14:sldId id="25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1200"/>
    <a:srgbClr val="F36D43"/>
    <a:srgbClr val="D11242"/>
    <a:srgbClr val="ACADB0"/>
    <a:srgbClr val="00AFDB"/>
    <a:srgbClr val="C1F7AA"/>
    <a:srgbClr val="292929"/>
    <a:srgbClr val="FFFFFF"/>
    <a:srgbClr val="00000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1401" autoAdjust="0"/>
  </p:normalViewPr>
  <p:slideViewPr>
    <p:cSldViewPr>
      <p:cViewPr varScale="1">
        <p:scale>
          <a:sx n="105" d="100"/>
          <a:sy n="105" d="100"/>
        </p:scale>
        <p:origin x="-900" y="-9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outlineViewPr>
    <p:cViewPr>
      <p:scale>
        <a:sx n="33" d="100"/>
        <a:sy n="33" d="100"/>
      </p:scale>
      <p:origin x="0" y="3018"/>
    </p:cViewPr>
  </p:outlineViewPr>
  <p:notesTextViewPr>
    <p:cViewPr>
      <p:scale>
        <a:sx n="100" d="100"/>
        <a:sy n="100" d="100"/>
      </p:scale>
      <p:origin x="0" y="0"/>
    </p:cViewPr>
  </p:notesTextViewPr>
  <p:sorterViewPr>
    <p:cViewPr>
      <p:scale>
        <a:sx n="25" d="100"/>
        <a:sy n="25" d="100"/>
      </p:scale>
      <p:origin x="0" y="0"/>
    </p:cViewPr>
  </p:sorterViewPr>
  <p:notesViewPr>
    <p:cSldViewPr showGuides="1">
      <p:cViewPr>
        <p:scale>
          <a:sx n="120" d="100"/>
          <a:sy n="120" d="100"/>
        </p:scale>
        <p:origin x="-930"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gs" Target="tags/tag1.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handoutMaster" Target="handoutMasters/handoutMaster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dirty="0" err="1" smtClean="0">
                <a:latin typeface="Segoe" pitchFamily="34" charset="0"/>
              </a:rPr>
              <a:t>TechReady</a:t>
            </a:r>
            <a:r>
              <a:rPr lang="en-US" dirty="0" smtClean="0">
                <a:latin typeface="Segoe" pitchFamily="34" charset="0"/>
              </a:rPr>
              <a:t> 14</a:t>
            </a:r>
            <a:endParaRPr lang="en-US" dirty="0">
              <a:latin typeface="Segoe" pitchFamily="34" charset="0"/>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C3F5198-D814-4F07-A84F-942E63C84983}" type="datetimeFigureOut">
              <a:rPr lang="en-US" smtClean="0">
                <a:latin typeface="Segoe" pitchFamily="34" charset="0"/>
              </a:rPr>
              <a:pPr/>
              <a:t>2/2/2012</a:t>
            </a:fld>
            <a:endParaRPr lang="en-US" dirty="0">
              <a:latin typeface="Segoe" pitchFamily="34" charset="0"/>
            </a:endParaRPr>
          </a:p>
        </p:txBody>
      </p:sp>
      <p:sp>
        <p:nvSpPr>
          <p:cNvPr id="4" name="Footer Placeholder 3"/>
          <p:cNvSpPr>
            <a:spLocks noGrp="1"/>
          </p:cNvSpPr>
          <p:nvPr>
            <p:ph type="ftr" sz="quarter" idx="2"/>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latin typeface="Segoe" pitchFamily="34" charset="0"/>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pitchFamily="34" charset="0"/>
              </a:rPr>
            </a:br>
            <a:r>
              <a:rPr lang="en-US" sz="500" dirty="0">
                <a:solidFill>
                  <a:srgbClr val="000000"/>
                </a:solidFill>
                <a:latin typeface="Segoe"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87253" y="8829967"/>
            <a:ext cx="621524" cy="464820"/>
          </a:xfrm>
          <a:prstGeom prst="rect">
            <a:avLst/>
          </a:prstGeom>
        </p:spPr>
        <p:txBody>
          <a:bodyPr vert="horz" lIns="93177" tIns="46589" rIns="93177" bIns="46589" rtlCol="0" anchor="b"/>
          <a:lstStyle>
            <a:lvl1pPr algn="r">
              <a:defRPr sz="1200"/>
            </a:lvl1pPr>
          </a:lstStyle>
          <a:p>
            <a:fld id="{8980CB99-47E3-46F4-AAEB-3919FBEFC014}" type="slidenum">
              <a:rPr lang="en-US" smtClean="0">
                <a:latin typeface="Segoe" pitchFamily="34" charset="0"/>
              </a:rPr>
              <a:pPr/>
              <a:t>‹#›</a:t>
            </a:fld>
            <a:endParaRPr lang="en-US" dirty="0">
              <a:latin typeface="Segoe"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pitchFamily="34" charset="0"/>
              </a:defRPr>
            </a:lvl1pPr>
          </a:lstStyle>
          <a:p>
            <a:r>
              <a:rPr lang="en-US" dirty="0" smtClean="0"/>
              <a:t>&lt;</a:t>
            </a:r>
            <a:r>
              <a:rPr lang="en-US" dirty="0" err="1" smtClean="0"/>
              <a:t>TechReady</a:t>
            </a:r>
            <a:r>
              <a:rPr lang="en-US" dirty="0" smtClean="0"/>
              <a:t> 14&gt;</a:t>
            </a:r>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pitchFamily="34" charset="0"/>
              </a:defRPr>
            </a:lvl1pPr>
          </a:lstStyle>
          <a:p>
            <a:fld id="{7C3FBCD4-166E-446F-AF18-7D4A0CF9AEF6}" type="datetimeFigureOut">
              <a:rPr lang="en-US" smtClean="0"/>
              <a:pPr/>
              <a:t>2/2/2012</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309360" cy="464820"/>
          </a:xfrm>
          <a:prstGeom prst="rect">
            <a:avLst/>
          </a:prstGeom>
        </p:spPr>
        <p:txBody>
          <a:bodyPr vert="horz" lIns="93177" tIns="46589" rIns="93177" bIns="46589" rtlCol="0" anchor="b"/>
          <a:lstStyle>
            <a:lvl1pPr algn="l">
              <a:defRPr sz="500">
                <a:latin typeface="Segoe" pitchFamily="34" charset="0"/>
              </a:defRPr>
            </a:lvl1pPr>
          </a:lstStyle>
          <a:p>
            <a:r>
              <a:rPr lang="en-US" dirty="0" smtClean="0">
                <a:solidFill>
                  <a:srgbClr val="000000"/>
                </a:solidFill>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09359" y="8829967"/>
            <a:ext cx="699418" cy="464820"/>
          </a:xfrm>
          <a:prstGeom prst="rect">
            <a:avLst/>
          </a:prstGeom>
        </p:spPr>
        <p:txBody>
          <a:bodyPr vert="horz" lIns="93177" tIns="46589" rIns="93177" bIns="46589" rtlCol="0" anchor="b"/>
          <a:lstStyle>
            <a:lvl1pPr algn="r">
              <a:defRPr sz="1200">
                <a:latin typeface="Segoe"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dirty="0"/>
          </a:p>
        </p:txBody>
      </p:sp>
      <p:sp>
        <p:nvSpPr>
          <p:cNvPr id="7" name="Slide Number Placeholder 6"/>
          <p:cNvSpPr>
            <a:spLocks noGrp="1"/>
          </p:cNvSpPr>
          <p:nvPr>
            <p:ph type="sldNum" sz="quarter" idx="13"/>
          </p:nvPr>
        </p:nvSpPr>
        <p:spPr>
          <a:xfrm>
            <a:off x="6309359" y="8829967"/>
            <a:ext cx="699418" cy="464820"/>
          </a:xfrm>
        </p:spPr>
        <p:txBody>
          <a:bodyPr/>
          <a:lstStyle/>
          <a:p>
            <a:fld id="{EC87E0CF-87F6-4B58-B8B8-DCAB2DAAF3CA}" type="slidenum">
              <a:rPr lang="en-US" smtClean="0"/>
              <a:pPr/>
              <a:t>1</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2/2/2012</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13</a:t>
            </a:fld>
            <a:endParaRPr lang="en-US" dirty="0"/>
          </a:p>
        </p:txBody>
      </p:sp>
      <p:sp>
        <p:nvSpPr>
          <p:cNvPr id="8" name="Header Placeholder 7"/>
          <p:cNvSpPr>
            <a:spLocks noGrp="1"/>
          </p:cNvSpPr>
          <p:nvPr>
            <p:ph type="hdr" sz="quarter" idx="13"/>
          </p:nvPr>
        </p:nvSpPr>
        <p:spPr/>
        <p:txBody>
          <a:bodyPr/>
          <a:lstStyle/>
          <a:p>
            <a:r>
              <a:rPr lang="en-US" dirty="0" err="1" smtClean="0"/>
              <a:t>TechReady</a:t>
            </a:r>
            <a:r>
              <a:rPr lang="en-US" dirty="0" smtClean="0"/>
              <a:t> 14</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pPr marL="174708" indent="-174708" defTabSz="931736">
              <a:spcAft>
                <a:spcPts val="339"/>
              </a:spcAft>
              <a:buFontTx/>
              <a:buChar char="-"/>
            </a:pPr>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17</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041960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21</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23</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24</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25</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2/2/2012</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26</a:t>
            </a:fld>
            <a:endParaRPr lang="en-US" dirty="0"/>
          </a:p>
        </p:txBody>
      </p:sp>
      <p:sp>
        <p:nvSpPr>
          <p:cNvPr id="8" name="Header Placeholder 7"/>
          <p:cNvSpPr>
            <a:spLocks noGrp="1"/>
          </p:cNvSpPr>
          <p:nvPr>
            <p:ph type="hdr" sz="quarter" idx="13"/>
          </p:nvPr>
        </p:nvSpPr>
        <p:spPr/>
        <p:txBody>
          <a:bodyPr/>
          <a:lstStyle/>
          <a:p>
            <a:r>
              <a:rPr lang="en-US" dirty="0" err="1" smtClean="0"/>
              <a:t>TechReady</a:t>
            </a:r>
            <a:r>
              <a:rPr lang="en-US" dirty="0" smtClean="0"/>
              <a:t> 14</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0"/>
            <a:endParaRPr lang="en-US" dirty="0"/>
          </a:p>
        </p:txBody>
      </p:sp>
      <p:sp>
        <p:nvSpPr>
          <p:cNvPr id="8" name="Date Placeholder 7"/>
          <p:cNvSpPr>
            <a:spLocks noGrp="1"/>
          </p:cNvSpPr>
          <p:nvPr>
            <p:ph type="dt" idx="10"/>
          </p:nvPr>
        </p:nvSpPr>
        <p:spPr/>
        <p:txBody>
          <a:bodyPr/>
          <a:lstStyle/>
          <a:p>
            <a:fld id="{4E52F265-F367-4F41-8133-621F21EFA5ED}" type="datetime1">
              <a:rPr lang="en-US" smtClean="0"/>
              <a:pPr/>
              <a:t>2/2/2012</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27</a:t>
            </a:fld>
            <a:endParaRPr lang="en-US" dirty="0"/>
          </a:p>
        </p:txBody>
      </p:sp>
      <p:sp>
        <p:nvSpPr>
          <p:cNvPr id="11" name="Header Placeholder 10"/>
          <p:cNvSpPr>
            <a:spLocks noGrp="1"/>
          </p:cNvSpPr>
          <p:nvPr>
            <p:ph type="hdr" sz="quarter" idx="13"/>
          </p:nvPr>
        </p:nvSpPr>
        <p:spPr/>
        <p:txBody>
          <a:bodyPr/>
          <a:lstStyle/>
          <a:p>
            <a:r>
              <a:rPr lang="en-US" dirty="0" err="1" smtClean="0"/>
              <a:t>TechReady</a:t>
            </a:r>
            <a:r>
              <a:rPr lang="en-US" dirty="0" smtClean="0"/>
              <a:t> 14</a:t>
            </a:r>
          </a:p>
        </p:txBody>
      </p:sp>
    </p:spTree>
    <p:extLst>
      <p:ext uri="{BB962C8B-B14F-4D97-AF65-F5344CB8AC3E}">
        <p14:creationId xmlns:p14="http://schemas.microsoft.com/office/powerpoint/2010/main" val="24638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fld id="{FAE93440-8CE8-4345-AA9F-8886942F5E27}" type="datetime1">
              <a:rPr lang="en-US" smtClean="0"/>
              <a:pPr/>
              <a:t>2/2/2012</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28</a:t>
            </a:fld>
            <a:endParaRPr lang="en-US" dirty="0"/>
          </a:p>
        </p:txBody>
      </p:sp>
      <p:sp>
        <p:nvSpPr>
          <p:cNvPr id="11" name="Header Placeholder 10"/>
          <p:cNvSpPr>
            <a:spLocks noGrp="1"/>
          </p:cNvSpPr>
          <p:nvPr>
            <p:ph type="hdr" sz="quarter" idx="13"/>
          </p:nvPr>
        </p:nvSpPr>
        <p:spPr/>
        <p:txBody>
          <a:bodyPr/>
          <a:lstStyle/>
          <a:p>
            <a:r>
              <a:rPr lang="en-US" dirty="0" err="1" smtClean="0"/>
              <a:t>TechReady</a:t>
            </a:r>
            <a:r>
              <a:rPr lang="en-US" dirty="0" smtClean="0"/>
              <a:t> 14</a:t>
            </a:r>
          </a:p>
        </p:txBody>
      </p:sp>
    </p:spTree>
    <p:extLst>
      <p:ext uri="{BB962C8B-B14F-4D97-AF65-F5344CB8AC3E}">
        <p14:creationId xmlns:p14="http://schemas.microsoft.com/office/powerpoint/2010/main" val="2331829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29</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solidFill>
                  <a:prstClr val="black"/>
                </a:solidFill>
              </a:rPr>
              <a:t>TechReady</a:t>
            </a:r>
            <a:r>
              <a:rPr lang="en-US" dirty="0" smtClean="0">
                <a:solidFill>
                  <a:prstClr val="black"/>
                </a:solidFill>
              </a:rPr>
              <a:t> 14</a:t>
            </a:r>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2/2/2012 10:48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solidFill>
                  <a:prstClr val="black"/>
                </a:solidFill>
              </a:rPr>
              <a:t>TechReady</a:t>
            </a:r>
            <a:r>
              <a:rPr lang="en-US" dirty="0" smtClean="0">
                <a:solidFill>
                  <a:prstClr val="black"/>
                </a:solidFill>
              </a:rPr>
              <a:t> 14</a:t>
            </a:r>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2/2/2012 10:48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31</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inden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910905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inden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910905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34</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35</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66574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829764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829764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82976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solidFill>
                  <a:prstClr val="black"/>
                </a:solidFill>
              </a:rPr>
              <a:t>TechReady</a:t>
            </a:r>
            <a:r>
              <a:rPr lang="en-US" dirty="0" smtClean="0">
                <a:solidFill>
                  <a:prstClr val="black"/>
                </a:solidFill>
              </a:rPr>
              <a:t> 14</a:t>
            </a:r>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2/2/2012 10:48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solidFill>
                  <a:prstClr val="black"/>
                </a:solidFill>
              </a:rPr>
              <a:t>TechReady</a:t>
            </a:r>
            <a:r>
              <a:rPr lang="en-US" dirty="0" smtClean="0">
                <a:solidFill>
                  <a:prstClr val="black"/>
                </a:solidFill>
              </a:rPr>
              <a:t> 14</a:t>
            </a:r>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2/2/2012 10:48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565340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42</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dirty="0"/>
          </a:p>
        </p:txBody>
      </p:sp>
      <p:sp>
        <p:nvSpPr>
          <p:cNvPr id="7" name="Slide Number Placeholder 6"/>
          <p:cNvSpPr>
            <a:spLocks noGrp="1"/>
          </p:cNvSpPr>
          <p:nvPr>
            <p:ph type="sldNum" sz="quarter" idx="13"/>
          </p:nvPr>
        </p:nvSpPr>
        <p:spPr>
          <a:xfrm>
            <a:off x="6309359" y="8829967"/>
            <a:ext cx="699418" cy="464820"/>
          </a:xfrm>
        </p:spPr>
        <p:txBody>
          <a:bodyPr/>
          <a:lstStyle/>
          <a:p>
            <a:fld id="{EC87E0CF-87F6-4B58-B8B8-DCAB2DAAF3CA}" type="slidenum">
              <a:rPr lang="en-US" smtClean="0"/>
              <a:pPr/>
              <a:t>43</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solidFill>
                  <a:prstClr val="black"/>
                </a:solidFill>
              </a:rPr>
              <a:t>TechReady</a:t>
            </a:r>
            <a:r>
              <a:rPr lang="en-US" dirty="0" smtClean="0">
                <a:solidFill>
                  <a:prstClr val="black"/>
                </a:solidFill>
              </a:rPr>
              <a:t> 14</a:t>
            </a:r>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2/2/2012 10:48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2/2/2012</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p:txBody>
          <a:bodyPr/>
          <a:lstStyle/>
          <a:p>
            <a:r>
              <a:rPr lang="en-US" dirty="0" err="1" smtClean="0"/>
              <a:t>TechReady</a:t>
            </a:r>
            <a:r>
              <a:rPr lang="en-US" dirty="0" smtClean="0"/>
              <a:t> 14</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pPr marL="174708" indent="-174708">
              <a:buFontTx/>
              <a:buChar char="-"/>
            </a:pPr>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err="1" smtClean="0"/>
              <a:t>TechReady</a:t>
            </a:r>
            <a:r>
              <a:rPr lang="en-US" dirty="0" smtClean="0"/>
              <a:t> 14</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2/2/2012 10:48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rPr>
              <a:t>© 2012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2/2/2012</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9</a:t>
            </a:fld>
            <a:endParaRPr lang="en-US" dirty="0"/>
          </a:p>
        </p:txBody>
      </p:sp>
      <p:sp>
        <p:nvSpPr>
          <p:cNvPr id="8" name="Header Placeholder 7"/>
          <p:cNvSpPr>
            <a:spLocks noGrp="1"/>
          </p:cNvSpPr>
          <p:nvPr>
            <p:ph type="hdr" sz="quarter" idx="13"/>
          </p:nvPr>
        </p:nvSpPr>
        <p:spPr/>
        <p:txBody>
          <a:bodyPr/>
          <a:lstStyle/>
          <a:p>
            <a:r>
              <a:rPr lang="en-US" dirty="0" err="1" smtClean="0"/>
              <a:t>TechReady</a:t>
            </a:r>
            <a:r>
              <a:rPr lang="en-US" dirty="0" smtClean="0"/>
              <a:t> 14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609531"/>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419600"/>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fp\Work\White_Whale\5-30024_TR14\PBJS_Artwork\TR14_logos\TR14_wordmarks\TR14_wordmark_1c_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83317" y="6172200"/>
            <a:ext cx="1739619" cy="4554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8751525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bwMode="black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89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7"/>
          <p:cNvSpPr>
            <a:spLocks noEditPoints="1"/>
          </p:cNvSpPr>
          <p:nvPr userDrawn="1"/>
        </p:nvSpPr>
        <p:spPr bwMode="auto">
          <a:xfrm>
            <a:off x="10117138" y="6319837"/>
            <a:ext cx="1768475" cy="296863"/>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71630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322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15053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06481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3812" y="2743200"/>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293812" y="4953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262062" y="249549"/>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7247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3448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400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373766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tro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Freeform 19"/>
          <p:cNvSpPr>
            <a:spLocks noChangeAspect="1"/>
          </p:cNvSpPr>
          <p:nvPr userDrawn="1"/>
        </p:nvSpPr>
        <p:spPr bwMode="gray">
          <a:xfrm>
            <a:off x="0" y="1249362"/>
            <a:ext cx="4875211" cy="3397188"/>
          </a:xfrm>
          <a:custGeom>
            <a:avLst/>
            <a:gdLst>
              <a:gd name="T0" fmla="*/ 0 w 2135"/>
              <a:gd name="T1" fmla="*/ 0 h 2138"/>
              <a:gd name="T2" fmla="*/ 2135 w 2135"/>
              <a:gd name="T3" fmla="*/ 0 h 2138"/>
              <a:gd name="T4" fmla="*/ 2135 w 2135"/>
              <a:gd name="T5" fmla="*/ 2138 h 2138"/>
              <a:gd name="T6" fmla="*/ 0 w 2135"/>
              <a:gd name="T7" fmla="*/ 2138 h 2138"/>
              <a:gd name="T8" fmla="*/ 0 w 2135"/>
              <a:gd name="T9" fmla="*/ 0 h 2138"/>
              <a:gd name="T10" fmla="*/ 0 w 2135"/>
              <a:gd name="T11" fmla="*/ 0 h 2138"/>
            </a:gdLst>
            <a:ahLst/>
            <a:cxnLst>
              <a:cxn ang="0">
                <a:pos x="T0" y="T1"/>
              </a:cxn>
              <a:cxn ang="0">
                <a:pos x="T2" y="T3"/>
              </a:cxn>
              <a:cxn ang="0">
                <a:pos x="T4" y="T5"/>
              </a:cxn>
              <a:cxn ang="0">
                <a:pos x="T6" y="T7"/>
              </a:cxn>
              <a:cxn ang="0">
                <a:pos x="T8" y="T9"/>
              </a:cxn>
              <a:cxn ang="0">
                <a:pos x="T10" y="T11"/>
              </a:cxn>
            </a:cxnLst>
            <a:rect l="0" t="0" r="r" b="b"/>
            <a:pathLst>
              <a:path w="2135" h="2138">
                <a:moveTo>
                  <a:pt x="0" y="0"/>
                </a:moveTo>
                <a:lnTo>
                  <a:pt x="2135" y="0"/>
                </a:lnTo>
                <a:lnTo>
                  <a:pt x="2135" y="2138"/>
                </a:lnTo>
                <a:lnTo>
                  <a:pt x="0" y="2138"/>
                </a:lnTo>
                <a:lnTo>
                  <a:pt x="0" y="0"/>
                </a:lnTo>
                <a:lnTo>
                  <a:pt x="0" y="0"/>
                </a:lnTo>
                <a:close/>
              </a:path>
            </a:pathLst>
          </a:custGeom>
          <a:solidFill>
            <a:srgbClr val="64BE46"/>
          </a:solidFill>
          <a:ln>
            <a:noFill/>
          </a:ln>
          <a:effectLst>
            <a:outerShdw blurRad="558800" dir="5400000" sx="90000" sy="-19000"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2" name="Group 21"/>
          <p:cNvGrpSpPr/>
          <p:nvPr userDrawn="1"/>
        </p:nvGrpSpPr>
        <p:grpSpPr bwMode="gray">
          <a:xfrm>
            <a:off x="8648967" y="1249363"/>
            <a:ext cx="989012" cy="3435350"/>
            <a:chOff x="0" y="1249363"/>
            <a:chExt cx="1041400" cy="3435350"/>
          </a:xfrm>
          <a:effectLst>
            <a:outerShdw blurRad="508000" dist="431800" dir="5400000" algn="ctr" rotWithShape="0">
              <a:srgbClr val="292929">
                <a:alpha val="20000"/>
              </a:srgbClr>
            </a:outerShdw>
          </a:effectLst>
        </p:grpSpPr>
        <p:sp>
          <p:nvSpPr>
            <p:cNvPr id="23" name="Freeform 6"/>
            <p:cNvSpPr>
              <a:spLocks/>
            </p:cNvSpPr>
            <p:nvPr/>
          </p:nvSpPr>
          <p:spPr bwMode="gray">
            <a:xfrm>
              <a:off x="0" y="1249363"/>
              <a:ext cx="1041400" cy="3394075"/>
            </a:xfrm>
            <a:custGeom>
              <a:avLst/>
              <a:gdLst>
                <a:gd name="T0" fmla="*/ 656 w 656"/>
                <a:gd name="T1" fmla="*/ 1738 h 2138"/>
                <a:gd name="T2" fmla="*/ 0 w 656"/>
                <a:gd name="T3" fmla="*/ 2138 h 2138"/>
                <a:gd name="T4" fmla="*/ 0 w 656"/>
                <a:gd name="T5" fmla="*/ 0 h 2138"/>
                <a:gd name="T6" fmla="*/ 656 w 656"/>
                <a:gd name="T7" fmla="*/ 240 h 2138"/>
                <a:gd name="T8" fmla="*/ 656 w 656"/>
                <a:gd name="T9" fmla="*/ 1738 h 2138"/>
                <a:gd name="T10" fmla="*/ 656 w 656"/>
                <a:gd name="T11" fmla="*/ 1738 h 2138"/>
                <a:gd name="T12" fmla="*/ 656 w 656"/>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656" h="2138">
                  <a:moveTo>
                    <a:pt x="656" y="1738"/>
                  </a:moveTo>
                  <a:lnTo>
                    <a:pt x="0" y="2138"/>
                  </a:lnTo>
                  <a:lnTo>
                    <a:pt x="0" y="0"/>
                  </a:lnTo>
                  <a:lnTo>
                    <a:pt x="656" y="240"/>
                  </a:lnTo>
                  <a:lnTo>
                    <a:pt x="656" y="1738"/>
                  </a:lnTo>
                  <a:lnTo>
                    <a:pt x="656" y="1738"/>
                  </a:lnTo>
                  <a:lnTo>
                    <a:pt x="656" y="1738"/>
                  </a:lnTo>
                  <a:close/>
                </a:path>
              </a:pathLst>
            </a:custGeom>
            <a:gradFill flip="none" rotWithShape="1">
              <a:gsLst>
                <a:gs pos="82000">
                  <a:srgbClr val="F3722C"/>
                </a:gs>
                <a:gs pos="0">
                  <a:srgbClr val="F47836"/>
                </a:gs>
                <a:gs pos="100000">
                  <a:srgbClr val="ED5D0D"/>
                </a:gs>
              </a:gsLst>
              <a:lin ang="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18217" r="91456" b="31691"/>
            <a:stretch/>
          </p:blipFill>
          <p:spPr bwMode="gray">
            <a:xfrm>
              <a:off x="0" y="1249363"/>
              <a:ext cx="1041400" cy="3435350"/>
            </a:xfrm>
            <a:prstGeom prst="rect">
              <a:avLst/>
            </a:prstGeom>
            <a:effectLst>
              <a:outerShdw blurRad="508000" dist="431800" dir="5400000" rotWithShape="0">
                <a:prstClr val="black">
                  <a:alpha val="20000"/>
                </a:prstClr>
              </a:outerShdw>
            </a:effectLst>
          </p:spPr>
        </p:pic>
      </p:grpSp>
      <p:grpSp>
        <p:nvGrpSpPr>
          <p:cNvPr id="25" name="Group 24"/>
          <p:cNvGrpSpPr/>
          <p:nvPr userDrawn="1"/>
        </p:nvGrpSpPr>
        <p:grpSpPr bwMode="gray">
          <a:xfrm>
            <a:off x="9694898" y="1249363"/>
            <a:ext cx="1114426" cy="3394075"/>
            <a:chOff x="1095375" y="1249363"/>
            <a:chExt cx="1114426" cy="3394075"/>
          </a:xfrm>
          <a:effectLst>
            <a:outerShdw blurRad="508000" dist="431800" dir="5400000" algn="ctr" rotWithShape="0">
              <a:srgbClr val="292929">
                <a:alpha val="20000"/>
              </a:srgbClr>
            </a:outerShdw>
          </a:effectLst>
        </p:grpSpPr>
        <p:sp>
          <p:nvSpPr>
            <p:cNvPr id="26" name="Freeform 7"/>
            <p:cNvSpPr>
              <a:spLocks/>
            </p:cNvSpPr>
            <p:nvPr/>
          </p:nvSpPr>
          <p:spPr bwMode="gray">
            <a:xfrm>
              <a:off x="1095375" y="1249363"/>
              <a:ext cx="1114425" cy="3394075"/>
            </a:xfrm>
            <a:custGeom>
              <a:avLst/>
              <a:gdLst>
                <a:gd name="T0" fmla="*/ 702 w 702"/>
                <a:gd name="T1" fmla="*/ 1738 h 2138"/>
                <a:gd name="T2" fmla="*/ 0 w 702"/>
                <a:gd name="T3" fmla="*/ 2138 h 2138"/>
                <a:gd name="T4" fmla="*/ 0 w 702"/>
                <a:gd name="T5" fmla="*/ 0 h 2138"/>
                <a:gd name="T6" fmla="*/ 702 w 702"/>
                <a:gd name="T7" fmla="*/ 240 h 2138"/>
                <a:gd name="T8" fmla="*/ 702 w 702"/>
                <a:gd name="T9" fmla="*/ 1738 h 2138"/>
                <a:gd name="T10" fmla="*/ 702 w 702"/>
                <a:gd name="T11" fmla="*/ 1738 h 2138"/>
                <a:gd name="T12" fmla="*/ 702 w 702"/>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702" h="2138">
                  <a:moveTo>
                    <a:pt x="702" y="1738"/>
                  </a:moveTo>
                  <a:lnTo>
                    <a:pt x="0" y="2138"/>
                  </a:lnTo>
                  <a:lnTo>
                    <a:pt x="0" y="0"/>
                  </a:lnTo>
                  <a:lnTo>
                    <a:pt x="702" y="240"/>
                  </a:lnTo>
                  <a:lnTo>
                    <a:pt x="702" y="1738"/>
                  </a:lnTo>
                  <a:lnTo>
                    <a:pt x="702" y="1738"/>
                  </a:lnTo>
                  <a:lnTo>
                    <a:pt x="702" y="1738"/>
                  </a:lnTo>
                  <a:close/>
                </a:path>
              </a:pathLst>
            </a:custGeom>
            <a:gradFill>
              <a:gsLst>
                <a:gs pos="85000">
                  <a:srgbClr val="FCBC07"/>
                </a:gs>
                <a:gs pos="0">
                  <a:srgbClr val="FFBE0A"/>
                </a:gs>
                <a:gs pos="100000">
                  <a:srgbClr val="EAAD00"/>
                </a:gs>
              </a:gsLst>
              <a:lin ang="0" scaled="1"/>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8987" t="18217" r="81870" b="32293"/>
            <a:stretch/>
          </p:blipFill>
          <p:spPr bwMode="gray">
            <a:xfrm>
              <a:off x="1095375" y="1249363"/>
              <a:ext cx="1114426" cy="3394075"/>
            </a:xfrm>
            <a:prstGeom prst="rect">
              <a:avLst/>
            </a:prstGeom>
          </p:spPr>
        </p:pic>
      </p:grpSp>
      <p:grpSp>
        <p:nvGrpSpPr>
          <p:cNvPr id="28" name="Group 27"/>
          <p:cNvGrpSpPr/>
          <p:nvPr userDrawn="1"/>
        </p:nvGrpSpPr>
        <p:grpSpPr bwMode="gray">
          <a:xfrm>
            <a:off x="10866244" y="1249363"/>
            <a:ext cx="1324168" cy="3394075"/>
            <a:chOff x="2260600" y="1249363"/>
            <a:chExt cx="1324168" cy="3394075"/>
          </a:xfrm>
          <a:effectLst>
            <a:outerShdw blurRad="508000" dist="431800" dir="5400000" algn="ctr" rotWithShape="0">
              <a:srgbClr val="292929">
                <a:alpha val="20000"/>
              </a:srgbClr>
            </a:outerShdw>
          </a:effectLst>
        </p:grpSpPr>
        <p:sp>
          <p:nvSpPr>
            <p:cNvPr id="29" name="Freeform 8"/>
            <p:cNvSpPr>
              <a:spLocks/>
            </p:cNvSpPr>
            <p:nvPr/>
          </p:nvSpPr>
          <p:spPr bwMode="gray">
            <a:xfrm>
              <a:off x="2260600" y="1249363"/>
              <a:ext cx="1322388" cy="3394075"/>
            </a:xfrm>
            <a:custGeom>
              <a:avLst/>
              <a:gdLst>
                <a:gd name="T0" fmla="*/ 833 w 833"/>
                <a:gd name="T1" fmla="*/ 1738 h 2138"/>
                <a:gd name="T2" fmla="*/ 0 w 833"/>
                <a:gd name="T3" fmla="*/ 2138 h 2138"/>
                <a:gd name="T4" fmla="*/ 0 w 833"/>
                <a:gd name="T5" fmla="*/ 0 h 2138"/>
                <a:gd name="T6" fmla="*/ 833 w 833"/>
                <a:gd name="T7" fmla="*/ 240 h 2138"/>
                <a:gd name="T8" fmla="*/ 833 w 833"/>
                <a:gd name="T9" fmla="*/ 1738 h 2138"/>
                <a:gd name="T10" fmla="*/ 833 w 833"/>
                <a:gd name="T11" fmla="*/ 1738 h 2138"/>
                <a:gd name="T12" fmla="*/ 833 w 833"/>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833" h="2138">
                  <a:moveTo>
                    <a:pt x="833" y="1738"/>
                  </a:moveTo>
                  <a:lnTo>
                    <a:pt x="0" y="2138"/>
                  </a:lnTo>
                  <a:lnTo>
                    <a:pt x="0" y="0"/>
                  </a:lnTo>
                  <a:lnTo>
                    <a:pt x="833" y="240"/>
                  </a:lnTo>
                  <a:lnTo>
                    <a:pt x="833" y="1738"/>
                  </a:lnTo>
                  <a:lnTo>
                    <a:pt x="833" y="1738"/>
                  </a:lnTo>
                  <a:lnTo>
                    <a:pt x="833" y="1738"/>
                  </a:lnTo>
                  <a:close/>
                </a:path>
              </a:pathLst>
            </a:custGeom>
            <a:gradFill>
              <a:gsLst>
                <a:gs pos="83000">
                  <a:srgbClr val="308A9F"/>
                </a:gs>
                <a:gs pos="0">
                  <a:srgbClr val="3497AE"/>
                </a:gs>
                <a:gs pos="100000">
                  <a:srgbClr val="29758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18554" t="18217" r="70590" b="32293"/>
            <a:stretch/>
          </p:blipFill>
          <p:spPr bwMode="gray">
            <a:xfrm>
              <a:off x="2261460" y="1249363"/>
              <a:ext cx="1323308" cy="3394075"/>
            </a:xfrm>
            <a:prstGeom prst="rect">
              <a:avLst/>
            </a:prstGeom>
          </p:spPr>
        </p:pic>
      </p:grpSp>
      <p:sp>
        <p:nvSpPr>
          <p:cNvPr id="31" name="Freeform 12"/>
          <p:cNvSpPr>
            <a:spLocks/>
          </p:cNvSpPr>
          <p:nvPr userDrawn="1"/>
        </p:nvSpPr>
        <p:spPr bwMode="gray">
          <a:xfrm>
            <a:off x="0" y="4759592"/>
            <a:ext cx="3541445" cy="858765"/>
          </a:xfrm>
          <a:custGeom>
            <a:avLst/>
            <a:gdLst>
              <a:gd name="T0" fmla="*/ 0 w 910"/>
              <a:gd name="T1" fmla="*/ 0 h 578"/>
              <a:gd name="T2" fmla="*/ 910 w 910"/>
              <a:gd name="T3" fmla="*/ 0 h 578"/>
              <a:gd name="T4" fmla="*/ 910 w 910"/>
              <a:gd name="T5" fmla="*/ 578 h 578"/>
              <a:gd name="T6" fmla="*/ 0 w 910"/>
              <a:gd name="T7" fmla="*/ 578 h 578"/>
              <a:gd name="T8" fmla="*/ 0 w 910"/>
              <a:gd name="T9" fmla="*/ 0 h 578"/>
              <a:gd name="T10" fmla="*/ 0 w 910"/>
              <a:gd name="T11" fmla="*/ 0 h 578"/>
            </a:gdLst>
            <a:ahLst/>
            <a:cxnLst>
              <a:cxn ang="0">
                <a:pos x="T0" y="T1"/>
              </a:cxn>
              <a:cxn ang="0">
                <a:pos x="T2" y="T3"/>
              </a:cxn>
              <a:cxn ang="0">
                <a:pos x="T4" y="T5"/>
              </a:cxn>
              <a:cxn ang="0">
                <a:pos x="T6" y="T7"/>
              </a:cxn>
              <a:cxn ang="0">
                <a:pos x="T8" y="T9"/>
              </a:cxn>
              <a:cxn ang="0">
                <a:pos x="T10" y="T11"/>
              </a:cxn>
            </a:cxnLst>
            <a:rect l="0" t="0" r="r" b="b"/>
            <a:pathLst>
              <a:path w="910" h="578">
                <a:moveTo>
                  <a:pt x="0" y="0"/>
                </a:moveTo>
                <a:lnTo>
                  <a:pt x="910" y="0"/>
                </a:lnTo>
                <a:lnTo>
                  <a:pt x="910" y="578"/>
                </a:lnTo>
                <a:lnTo>
                  <a:pt x="0" y="578"/>
                </a:lnTo>
                <a:lnTo>
                  <a:pt x="0" y="0"/>
                </a:lnTo>
                <a:lnTo>
                  <a:pt x="0" y="0"/>
                </a:lnTo>
                <a:close/>
              </a:path>
            </a:pathLst>
          </a:custGeom>
          <a:solidFill>
            <a:srgbClr val="5F5F5F">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13"/>
          <p:cNvSpPr>
            <a:spLocks/>
          </p:cNvSpPr>
          <p:nvPr userDrawn="1"/>
        </p:nvSpPr>
        <p:spPr bwMode="gray">
          <a:xfrm>
            <a:off x="3657600" y="4759592"/>
            <a:ext cx="8532812" cy="858765"/>
          </a:xfrm>
          <a:custGeom>
            <a:avLst/>
            <a:gdLst>
              <a:gd name="T0" fmla="*/ 0 w 6730"/>
              <a:gd name="T1" fmla="*/ 0 h 578"/>
              <a:gd name="T2" fmla="*/ 6730 w 6730"/>
              <a:gd name="T3" fmla="*/ 0 h 578"/>
              <a:gd name="T4" fmla="*/ 6730 w 6730"/>
              <a:gd name="T5" fmla="*/ 578 h 578"/>
              <a:gd name="T6" fmla="*/ 0 w 6730"/>
              <a:gd name="T7" fmla="*/ 578 h 578"/>
              <a:gd name="T8" fmla="*/ 0 w 6730"/>
              <a:gd name="T9" fmla="*/ 0 h 578"/>
              <a:gd name="T10" fmla="*/ 0 w 6730"/>
              <a:gd name="T11" fmla="*/ 0 h 578"/>
            </a:gdLst>
            <a:ahLst/>
            <a:cxnLst>
              <a:cxn ang="0">
                <a:pos x="T0" y="T1"/>
              </a:cxn>
              <a:cxn ang="0">
                <a:pos x="T2" y="T3"/>
              </a:cxn>
              <a:cxn ang="0">
                <a:pos x="T4" y="T5"/>
              </a:cxn>
              <a:cxn ang="0">
                <a:pos x="T6" y="T7"/>
              </a:cxn>
              <a:cxn ang="0">
                <a:pos x="T8" y="T9"/>
              </a:cxn>
              <a:cxn ang="0">
                <a:pos x="T10" y="T11"/>
              </a:cxn>
            </a:cxnLst>
            <a:rect l="0" t="0" r="r" b="b"/>
            <a:pathLst>
              <a:path w="6730" h="578">
                <a:moveTo>
                  <a:pt x="0" y="0"/>
                </a:moveTo>
                <a:lnTo>
                  <a:pt x="6730" y="0"/>
                </a:lnTo>
                <a:lnTo>
                  <a:pt x="6730" y="578"/>
                </a:lnTo>
                <a:lnTo>
                  <a:pt x="0" y="578"/>
                </a:lnTo>
                <a:lnTo>
                  <a:pt x="0" y="0"/>
                </a:lnTo>
                <a:lnTo>
                  <a:pt x="0" y="0"/>
                </a:lnTo>
                <a:close/>
              </a:path>
            </a:pathLst>
          </a:custGeom>
          <a:solidFill>
            <a:srgbClr val="5F5F5F">
              <a:lumMod val="75000"/>
            </a:srgbClr>
          </a:solidFill>
          <a:ln>
            <a:noFill/>
          </a:ln>
        </p:spPr>
        <p:txBody>
          <a:bodyPr vert="horz" wrap="square" lIns="27432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gradFill>
                <a:gsLst>
                  <a:gs pos="0">
                    <a:srgbClr val="FFFFFF"/>
                  </a:gs>
                  <a:gs pos="86000">
                    <a:srgbClr val="FFFFFF"/>
                  </a:gs>
                </a:gsLst>
                <a:lin ang="10800000" scaled="1"/>
              </a:gradFill>
              <a:effectLst/>
              <a:uLnTx/>
              <a:uFillTx/>
            </a:endParaRPr>
          </a:p>
        </p:txBody>
      </p:sp>
      <p:sp>
        <p:nvSpPr>
          <p:cNvPr id="34" name="Freeform 33"/>
          <p:cNvSpPr>
            <a:spLocks noChangeAspect="1"/>
          </p:cNvSpPr>
          <p:nvPr userDrawn="1"/>
        </p:nvSpPr>
        <p:spPr bwMode="gray">
          <a:xfrm>
            <a:off x="4989512" y="1249362"/>
            <a:ext cx="3541445" cy="3397188"/>
          </a:xfrm>
          <a:custGeom>
            <a:avLst/>
            <a:gdLst>
              <a:gd name="T0" fmla="*/ 0 w 2135"/>
              <a:gd name="T1" fmla="*/ 0 h 2138"/>
              <a:gd name="T2" fmla="*/ 2135 w 2135"/>
              <a:gd name="T3" fmla="*/ 0 h 2138"/>
              <a:gd name="T4" fmla="*/ 2135 w 2135"/>
              <a:gd name="T5" fmla="*/ 2138 h 2138"/>
              <a:gd name="T6" fmla="*/ 0 w 2135"/>
              <a:gd name="T7" fmla="*/ 2138 h 2138"/>
              <a:gd name="T8" fmla="*/ 0 w 2135"/>
              <a:gd name="T9" fmla="*/ 0 h 2138"/>
              <a:gd name="T10" fmla="*/ 0 w 2135"/>
              <a:gd name="T11" fmla="*/ 0 h 2138"/>
            </a:gdLst>
            <a:ahLst/>
            <a:cxnLst>
              <a:cxn ang="0">
                <a:pos x="T0" y="T1"/>
              </a:cxn>
              <a:cxn ang="0">
                <a:pos x="T2" y="T3"/>
              </a:cxn>
              <a:cxn ang="0">
                <a:pos x="T4" y="T5"/>
              </a:cxn>
              <a:cxn ang="0">
                <a:pos x="T6" y="T7"/>
              </a:cxn>
              <a:cxn ang="0">
                <a:pos x="T8" y="T9"/>
              </a:cxn>
              <a:cxn ang="0">
                <a:pos x="T10" y="T11"/>
              </a:cxn>
            </a:cxnLst>
            <a:rect l="0" t="0" r="r" b="b"/>
            <a:pathLst>
              <a:path w="2135" h="2138">
                <a:moveTo>
                  <a:pt x="0" y="0"/>
                </a:moveTo>
                <a:lnTo>
                  <a:pt x="2135" y="0"/>
                </a:lnTo>
                <a:lnTo>
                  <a:pt x="2135" y="2138"/>
                </a:lnTo>
                <a:lnTo>
                  <a:pt x="0" y="2138"/>
                </a:lnTo>
                <a:lnTo>
                  <a:pt x="0" y="0"/>
                </a:lnTo>
                <a:lnTo>
                  <a:pt x="0" y="0"/>
                </a:lnTo>
                <a:close/>
              </a:path>
            </a:pathLst>
          </a:custGeom>
          <a:solidFill>
            <a:srgbClr val="F47836"/>
          </a:solidFill>
          <a:ln>
            <a:noFill/>
          </a:ln>
          <a:effectLst>
            <a:outerShdw blurRad="558800" dir="5400000" sx="90000" sy="9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6" name="Picture 2" descr="G:\DVD_Art_08-10-2010\Logos\MICROSOFT (brand)\Microsoft corporate Logo Black MS generic brand.png"/>
          <p:cNvPicPr>
            <a:picLocks noChangeAspect="1" noChangeArrowheads="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84612" y="4975563"/>
            <a:ext cx="2586799" cy="426822"/>
          </a:xfrm>
          <a:prstGeom prst="rect">
            <a:avLst/>
          </a:prstGeom>
          <a:noFill/>
          <a:extLst>
            <a:ext uri="{909E8E84-426E-40DD-AFC4-6F175D3DCCD1}">
              <a14:hiddenFill xmlns:a14="http://schemas.microsoft.com/office/drawing/2010/main">
                <a:solidFill>
                  <a:srgbClr val="FFFFFF"/>
                </a:solidFill>
              </a14:hiddenFill>
            </a:ext>
          </a:extLst>
        </p:spPr>
      </p:pic>
      <p:sp>
        <p:nvSpPr>
          <p:cNvPr id="38" name="Content Placeholder 37"/>
          <p:cNvSpPr>
            <a:spLocks noGrp="1"/>
          </p:cNvSpPr>
          <p:nvPr>
            <p:ph sz="quarter" idx="10" hasCustomPrompt="1"/>
          </p:nvPr>
        </p:nvSpPr>
        <p:spPr>
          <a:xfrm>
            <a:off x="5216524" y="3997000"/>
            <a:ext cx="3048000" cy="443198"/>
          </a:xfrm>
        </p:spPr>
        <p:txBody>
          <a:bodyPr anchor="b"/>
          <a:lstStyle>
            <a:lvl1pPr marL="0" indent="0">
              <a:lnSpc>
                <a:spcPct val="75000"/>
              </a:lnSpc>
              <a:buFont typeface="Arial" pitchFamily="34" charset="0"/>
              <a:buNone/>
              <a:defRPr kumimoji="0" lang="en-US" sz="3200" b="0" i="0" u="none" strike="noStrike" kern="0" cap="none" spc="0" normalizeH="0" baseline="0" dirty="0">
                <a:ln>
                  <a:noFill/>
                </a:ln>
                <a:gradFill>
                  <a:gsLst>
                    <a:gs pos="0">
                      <a:srgbClr val="FFFFFF"/>
                    </a:gs>
                    <a:gs pos="86000">
                      <a:srgbClr val="FFFFFF"/>
                    </a:gs>
                  </a:gsLst>
                  <a:lin ang="10800000" scaled="1"/>
                </a:gradFill>
                <a:effectLst/>
                <a:uLnTx/>
                <a:uFillTx/>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dirty="0" smtClean="0"/>
              <a:t>Click to edit text</a:t>
            </a:r>
            <a:endParaRPr lang="en-US" dirty="0"/>
          </a:p>
        </p:txBody>
      </p:sp>
      <p:sp>
        <p:nvSpPr>
          <p:cNvPr id="40" name="Content Placeholder 37"/>
          <p:cNvSpPr>
            <a:spLocks noGrp="1"/>
          </p:cNvSpPr>
          <p:nvPr>
            <p:ph sz="quarter" idx="12" hasCustomPrompt="1"/>
          </p:nvPr>
        </p:nvSpPr>
        <p:spPr>
          <a:xfrm>
            <a:off x="303212" y="3242001"/>
            <a:ext cx="4419599" cy="1218795"/>
          </a:xfrm>
        </p:spPr>
        <p:txBody>
          <a:bodyPr anchor="b"/>
          <a:lstStyle>
            <a:lvl1pPr marL="0" indent="0">
              <a:buFont typeface="Arial" pitchFamily="34" charset="0"/>
              <a:buNone/>
              <a:defRPr kumimoji="0" lang="en-US" sz="4400" b="0" i="0" u="none" strike="noStrike" kern="0" cap="none" spc="0" normalizeH="0" baseline="0" dirty="0">
                <a:ln>
                  <a:noFill/>
                </a:ln>
                <a:gradFill>
                  <a:gsLst>
                    <a:gs pos="0">
                      <a:srgbClr val="FFFFFF"/>
                    </a:gs>
                    <a:gs pos="86000">
                      <a:srgbClr val="FFFFFF"/>
                    </a:gs>
                  </a:gsLst>
                  <a:lin ang="10800000" scaled="1"/>
                </a:gradFill>
                <a:effectLst/>
                <a:uLnTx/>
                <a:uFillTx/>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dirty="0" smtClean="0"/>
              <a:t>Click to edit text</a:t>
            </a:r>
            <a:endParaRPr lang="en-US" dirty="0"/>
          </a:p>
        </p:txBody>
      </p:sp>
      <p:pic>
        <p:nvPicPr>
          <p:cNvPr id="41" name="Picture 2" descr="\\sfp\Work\White_Whale\5-30024_TR14\PBJS_Artwork\TR14_logos\TR14_wordmarks\TR14_wordmark_1c_white.png"/>
          <p:cNvPicPr>
            <a:picLocks noChangeAspect="1" noChangeArrowheads="1"/>
          </p:cNvPicPr>
          <p:nvPr userDrawn="1"/>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183317" y="6172200"/>
            <a:ext cx="1739619" cy="45541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425183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tro Speci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 name="Picture 2" descr="G:\DVD_Art_08-10-2010\Artwork_Imagery\Brand Photos\Microsoft HealthVault - exp Nov20-2013\1010031_01_03_167.jp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289384" y="992251"/>
            <a:ext cx="2010448" cy="3392424"/>
          </a:xfrm>
          <a:prstGeom prst="rect">
            <a:avLst/>
          </a:prstGeom>
          <a:noFill/>
          <a:ln>
            <a:noFill/>
          </a:ln>
          <a:effectLst>
            <a:outerShdw blurRad="558800" dir="5400000" sx="90000" sy="-19000"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1" name="Freeform 20"/>
          <p:cNvSpPr>
            <a:spLocks/>
          </p:cNvSpPr>
          <p:nvPr userDrawn="1"/>
        </p:nvSpPr>
        <p:spPr bwMode="gray">
          <a:xfrm>
            <a:off x="7445830" y="990600"/>
            <a:ext cx="4742996" cy="3394075"/>
          </a:xfrm>
          <a:custGeom>
            <a:avLst/>
            <a:gdLst>
              <a:gd name="T0" fmla="*/ 0 w 2135"/>
              <a:gd name="T1" fmla="*/ 0 h 2138"/>
              <a:gd name="T2" fmla="*/ 2135 w 2135"/>
              <a:gd name="T3" fmla="*/ 0 h 2138"/>
              <a:gd name="T4" fmla="*/ 2135 w 2135"/>
              <a:gd name="T5" fmla="*/ 2138 h 2138"/>
              <a:gd name="T6" fmla="*/ 0 w 2135"/>
              <a:gd name="T7" fmla="*/ 2138 h 2138"/>
              <a:gd name="T8" fmla="*/ 0 w 2135"/>
              <a:gd name="T9" fmla="*/ 0 h 2138"/>
              <a:gd name="T10" fmla="*/ 0 w 2135"/>
              <a:gd name="T11" fmla="*/ 0 h 2138"/>
            </a:gdLst>
            <a:ahLst/>
            <a:cxnLst>
              <a:cxn ang="0">
                <a:pos x="T0" y="T1"/>
              </a:cxn>
              <a:cxn ang="0">
                <a:pos x="T2" y="T3"/>
              </a:cxn>
              <a:cxn ang="0">
                <a:pos x="T4" y="T5"/>
              </a:cxn>
              <a:cxn ang="0">
                <a:pos x="T6" y="T7"/>
              </a:cxn>
              <a:cxn ang="0">
                <a:pos x="T8" y="T9"/>
              </a:cxn>
              <a:cxn ang="0">
                <a:pos x="T10" y="T11"/>
              </a:cxn>
            </a:cxnLst>
            <a:rect l="0" t="0" r="r" b="b"/>
            <a:pathLst>
              <a:path w="2135" h="2138">
                <a:moveTo>
                  <a:pt x="0" y="0"/>
                </a:moveTo>
                <a:lnTo>
                  <a:pt x="2135" y="0"/>
                </a:lnTo>
                <a:lnTo>
                  <a:pt x="2135" y="2138"/>
                </a:lnTo>
                <a:lnTo>
                  <a:pt x="0" y="2138"/>
                </a:lnTo>
                <a:lnTo>
                  <a:pt x="0" y="0"/>
                </a:lnTo>
                <a:lnTo>
                  <a:pt x="0" y="0"/>
                </a:lnTo>
                <a:close/>
              </a:path>
            </a:pathLst>
          </a:custGeom>
          <a:solidFill>
            <a:srgbClr val="64BE46"/>
          </a:solidFill>
          <a:ln>
            <a:noFill/>
          </a:ln>
          <a:effectLst>
            <a:outerShdw blurRad="558800" dir="5400000" sx="90000" sy="-19000" rotWithShape="0">
              <a:prstClr val="black">
                <a:alpha val="2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3" name="Group 22"/>
          <p:cNvGrpSpPr/>
          <p:nvPr userDrawn="1"/>
        </p:nvGrpSpPr>
        <p:grpSpPr bwMode="gray">
          <a:xfrm>
            <a:off x="0" y="990600"/>
            <a:ext cx="987552" cy="3435350"/>
            <a:chOff x="0" y="1249363"/>
            <a:chExt cx="1041400" cy="3435350"/>
          </a:xfrm>
          <a:effectLst>
            <a:outerShdw blurRad="508000" dist="431800" dir="5400000" algn="ctr" rotWithShape="0">
              <a:srgbClr val="292929">
                <a:alpha val="20000"/>
              </a:srgbClr>
            </a:outerShdw>
          </a:effectLst>
        </p:grpSpPr>
        <p:sp>
          <p:nvSpPr>
            <p:cNvPr id="24" name="Freeform 6"/>
            <p:cNvSpPr>
              <a:spLocks/>
            </p:cNvSpPr>
            <p:nvPr/>
          </p:nvSpPr>
          <p:spPr bwMode="gray">
            <a:xfrm>
              <a:off x="0" y="1249363"/>
              <a:ext cx="1041400" cy="3394075"/>
            </a:xfrm>
            <a:custGeom>
              <a:avLst/>
              <a:gdLst>
                <a:gd name="T0" fmla="*/ 656 w 656"/>
                <a:gd name="T1" fmla="*/ 1738 h 2138"/>
                <a:gd name="T2" fmla="*/ 0 w 656"/>
                <a:gd name="T3" fmla="*/ 2138 h 2138"/>
                <a:gd name="T4" fmla="*/ 0 w 656"/>
                <a:gd name="T5" fmla="*/ 0 h 2138"/>
                <a:gd name="T6" fmla="*/ 656 w 656"/>
                <a:gd name="T7" fmla="*/ 240 h 2138"/>
                <a:gd name="T8" fmla="*/ 656 w 656"/>
                <a:gd name="T9" fmla="*/ 1738 h 2138"/>
                <a:gd name="T10" fmla="*/ 656 w 656"/>
                <a:gd name="T11" fmla="*/ 1738 h 2138"/>
                <a:gd name="T12" fmla="*/ 656 w 656"/>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656" h="2138">
                  <a:moveTo>
                    <a:pt x="656" y="1738"/>
                  </a:moveTo>
                  <a:lnTo>
                    <a:pt x="0" y="2138"/>
                  </a:lnTo>
                  <a:lnTo>
                    <a:pt x="0" y="0"/>
                  </a:lnTo>
                  <a:lnTo>
                    <a:pt x="656" y="240"/>
                  </a:lnTo>
                  <a:lnTo>
                    <a:pt x="656" y="1738"/>
                  </a:lnTo>
                  <a:lnTo>
                    <a:pt x="656" y="1738"/>
                  </a:lnTo>
                  <a:lnTo>
                    <a:pt x="656" y="1738"/>
                  </a:lnTo>
                  <a:close/>
                </a:path>
              </a:pathLst>
            </a:custGeom>
            <a:gradFill flip="none" rotWithShape="1">
              <a:gsLst>
                <a:gs pos="82000">
                  <a:srgbClr val="F3722C"/>
                </a:gs>
                <a:gs pos="0">
                  <a:srgbClr val="F47836"/>
                </a:gs>
                <a:gs pos="100000">
                  <a:srgbClr val="ED5D0D"/>
                </a:gs>
              </a:gsLst>
              <a:lin ang="0" scaled="1"/>
              <a:tileRect/>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t="18217" r="91456" b="31691"/>
            <a:stretch/>
          </p:blipFill>
          <p:spPr bwMode="gray">
            <a:xfrm>
              <a:off x="0" y="1249363"/>
              <a:ext cx="1041400" cy="3435350"/>
            </a:xfrm>
            <a:prstGeom prst="rect">
              <a:avLst/>
            </a:prstGeom>
            <a:effectLst>
              <a:outerShdw blurRad="508000" dist="431800" dir="5400000" rotWithShape="0">
                <a:prstClr val="black">
                  <a:alpha val="20000"/>
                </a:prstClr>
              </a:outerShdw>
            </a:effectLst>
          </p:spPr>
        </p:pic>
      </p:grpSp>
      <p:grpSp>
        <p:nvGrpSpPr>
          <p:cNvPr id="26" name="Group 25"/>
          <p:cNvGrpSpPr/>
          <p:nvPr userDrawn="1"/>
        </p:nvGrpSpPr>
        <p:grpSpPr bwMode="gray">
          <a:xfrm>
            <a:off x="1037662" y="990600"/>
            <a:ext cx="1069848" cy="3394075"/>
            <a:chOff x="1095375" y="1249363"/>
            <a:chExt cx="1114426" cy="3394075"/>
          </a:xfrm>
          <a:effectLst>
            <a:outerShdw blurRad="508000" dist="431800" dir="5400000" algn="ctr" rotWithShape="0">
              <a:srgbClr val="292929">
                <a:alpha val="20000"/>
              </a:srgbClr>
            </a:outerShdw>
          </a:effectLst>
        </p:grpSpPr>
        <p:sp>
          <p:nvSpPr>
            <p:cNvPr id="27" name="Freeform 7"/>
            <p:cNvSpPr>
              <a:spLocks/>
            </p:cNvSpPr>
            <p:nvPr/>
          </p:nvSpPr>
          <p:spPr bwMode="gray">
            <a:xfrm>
              <a:off x="1095375" y="1249363"/>
              <a:ext cx="1114425" cy="3394075"/>
            </a:xfrm>
            <a:custGeom>
              <a:avLst/>
              <a:gdLst>
                <a:gd name="T0" fmla="*/ 702 w 702"/>
                <a:gd name="T1" fmla="*/ 1738 h 2138"/>
                <a:gd name="T2" fmla="*/ 0 w 702"/>
                <a:gd name="T3" fmla="*/ 2138 h 2138"/>
                <a:gd name="T4" fmla="*/ 0 w 702"/>
                <a:gd name="T5" fmla="*/ 0 h 2138"/>
                <a:gd name="T6" fmla="*/ 702 w 702"/>
                <a:gd name="T7" fmla="*/ 240 h 2138"/>
                <a:gd name="T8" fmla="*/ 702 w 702"/>
                <a:gd name="T9" fmla="*/ 1738 h 2138"/>
                <a:gd name="T10" fmla="*/ 702 w 702"/>
                <a:gd name="T11" fmla="*/ 1738 h 2138"/>
                <a:gd name="T12" fmla="*/ 702 w 702"/>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702" h="2138">
                  <a:moveTo>
                    <a:pt x="702" y="1738"/>
                  </a:moveTo>
                  <a:lnTo>
                    <a:pt x="0" y="2138"/>
                  </a:lnTo>
                  <a:lnTo>
                    <a:pt x="0" y="0"/>
                  </a:lnTo>
                  <a:lnTo>
                    <a:pt x="702" y="240"/>
                  </a:lnTo>
                  <a:lnTo>
                    <a:pt x="702" y="1738"/>
                  </a:lnTo>
                  <a:lnTo>
                    <a:pt x="702" y="1738"/>
                  </a:lnTo>
                  <a:lnTo>
                    <a:pt x="702" y="1738"/>
                  </a:lnTo>
                  <a:close/>
                </a:path>
              </a:pathLst>
            </a:custGeom>
            <a:gradFill>
              <a:gsLst>
                <a:gs pos="85000">
                  <a:srgbClr val="FCBC07"/>
                </a:gs>
                <a:gs pos="0">
                  <a:srgbClr val="FFBE0A"/>
                </a:gs>
                <a:gs pos="100000">
                  <a:srgbClr val="EAAD00"/>
                </a:gs>
              </a:gsLst>
              <a:lin ang="0" scaled="1"/>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8987" t="18217" r="81870" b="32293"/>
            <a:stretch/>
          </p:blipFill>
          <p:spPr bwMode="gray">
            <a:xfrm>
              <a:off x="1095375" y="1249363"/>
              <a:ext cx="1114426" cy="3394075"/>
            </a:xfrm>
            <a:prstGeom prst="rect">
              <a:avLst/>
            </a:prstGeom>
          </p:spPr>
        </p:pic>
      </p:grpSp>
      <p:grpSp>
        <p:nvGrpSpPr>
          <p:cNvPr id="29" name="Group 28"/>
          <p:cNvGrpSpPr/>
          <p:nvPr userDrawn="1"/>
        </p:nvGrpSpPr>
        <p:grpSpPr bwMode="gray">
          <a:xfrm>
            <a:off x="2157620" y="990600"/>
            <a:ext cx="1289304" cy="3394075"/>
            <a:chOff x="2260600" y="1249363"/>
            <a:chExt cx="1324168" cy="3394075"/>
          </a:xfrm>
          <a:effectLst>
            <a:outerShdw blurRad="508000" dist="431800" dir="5400000" algn="ctr" rotWithShape="0">
              <a:srgbClr val="292929">
                <a:alpha val="20000"/>
              </a:srgbClr>
            </a:outerShdw>
          </a:effectLst>
        </p:grpSpPr>
        <p:sp>
          <p:nvSpPr>
            <p:cNvPr id="30" name="Freeform 8"/>
            <p:cNvSpPr>
              <a:spLocks/>
            </p:cNvSpPr>
            <p:nvPr/>
          </p:nvSpPr>
          <p:spPr bwMode="gray">
            <a:xfrm>
              <a:off x="2260600" y="1249363"/>
              <a:ext cx="1322388" cy="3394075"/>
            </a:xfrm>
            <a:custGeom>
              <a:avLst/>
              <a:gdLst>
                <a:gd name="T0" fmla="*/ 833 w 833"/>
                <a:gd name="T1" fmla="*/ 1738 h 2138"/>
                <a:gd name="T2" fmla="*/ 0 w 833"/>
                <a:gd name="T3" fmla="*/ 2138 h 2138"/>
                <a:gd name="T4" fmla="*/ 0 w 833"/>
                <a:gd name="T5" fmla="*/ 0 h 2138"/>
                <a:gd name="T6" fmla="*/ 833 w 833"/>
                <a:gd name="T7" fmla="*/ 240 h 2138"/>
                <a:gd name="T8" fmla="*/ 833 w 833"/>
                <a:gd name="T9" fmla="*/ 1738 h 2138"/>
                <a:gd name="T10" fmla="*/ 833 w 833"/>
                <a:gd name="T11" fmla="*/ 1738 h 2138"/>
                <a:gd name="T12" fmla="*/ 833 w 833"/>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833" h="2138">
                  <a:moveTo>
                    <a:pt x="833" y="1738"/>
                  </a:moveTo>
                  <a:lnTo>
                    <a:pt x="0" y="2138"/>
                  </a:lnTo>
                  <a:lnTo>
                    <a:pt x="0" y="0"/>
                  </a:lnTo>
                  <a:lnTo>
                    <a:pt x="833" y="240"/>
                  </a:lnTo>
                  <a:lnTo>
                    <a:pt x="833" y="1738"/>
                  </a:lnTo>
                  <a:lnTo>
                    <a:pt x="833" y="1738"/>
                  </a:lnTo>
                  <a:lnTo>
                    <a:pt x="833" y="1738"/>
                  </a:lnTo>
                  <a:close/>
                </a:path>
              </a:pathLst>
            </a:custGeom>
            <a:gradFill>
              <a:gsLst>
                <a:gs pos="82000">
                  <a:srgbClr val="61B943"/>
                </a:gs>
                <a:gs pos="0">
                  <a:srgbClr val="64BE46"/>
                </a:gs>
                <a:gs pos="100000">
                  <a:srgbClr val="58AD3D"/>
                </a:gs>
              </a:gsLst>
              <a:lin ang="0" scaled="1"/>
            </a:gra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l="18554" t="18217" r="70590" b="32293"/>
            <a:stretch/>
          </p:blipFill>
          <p:spPr bwMode="gray">
            <a:xfrm>
              <a:off x="2261460" y="1249363"/>
              <a:ext cx="1323308" cy="3394075"/>
            </a:xfrm>
            <a:prstGeom prst="rect">
              <a:avLst/>
            </a:prstGeom>
          </p:spPr>
        </p:pic>
      </p:grpSp>
      <p:grpSp>
        <p:nvGrpSpPr>
          <p:cNvPr id="32" name="Group 31"/>
          <p:cNvGrpSpPr/>
          <p:nvPr userDrawn="1"/>
        </p:nvGrpSpPr>
        <p:grpSpPr bwMode="gray">
          <a:xfrm>
            <a:off x="3497033" y="990600"/>
            <a:ext cx="1676400" cy="3394075"/>
            <a:chOff x="3633788" y="1249363"/>
            <a:chExt cx="1676400" cy="3394075"/>
          </a:xfrm>
          <a:effectLst>
            <a:outerShdw blurRad="508000" dist="431800" dir="5400000" algn="ctr" rotWithShape="0">
              <a:srgbClr val="292929">
                <a:alpha val="20000"/>
              </a:srgbClr>
            </a:outerShdw>
          </a:effectLst>
        </p:grpSpPr>
        <p:sp>
          <p:nvSpPr>
            <p:cNvPr id="33" name="Freeform 9"/>
            <p:cNvSpPr>
              <a:spLocks/>
            </p:cNvSpPr>
            <p:nvPr/>
          </p:nvSpPr>
          <p:spPr bwMode="gray">
            <a:xfrm>
              <a:off x="3633788" y="1249363"/>
              <a:ext cx="1676400" cy="3394075"/>
            </a:xfrm>
            <a:custGeom>
              <a:avLst/>
              <a:gdLst>
                <a:gd name="T0" fmla="*/ 1056 w 1056"/>
                <a:gd name="T1" fmla="*/ 1738 h 2138"/>
                <a:gd name="T2" fmla="*/ 0 w 1056"/>
                <a:gd name="T3" fmla="*/ 2138 h 2138"/>
                <a:gd name="T4" fmla="*/ 0 w 1056"/>
                <a:gd name="T5" fmla="*/ 0 h 2138"/>
                <a:gd name="T6" fmla="*/ 1056 w 1056"/>
                <a:gd name="T7" fmla="*/ 240 h 2138"/>
                <a:gd name="T8" fmla="*/ 1056 w 1056"/>
                <a:gd name="T9" fmla="*/ 1738 h 2138"/>
                <a:gd name="T10" fmla="*/ 1056 w 1056"/>
                <a:gd name="T11" fmla="*/ 1738 h 2138"/>
                <a:gd name="T12" fmla="*/ 1056 w 1056"/>
                <a:gd name="T13" fmla="*/ 1738 h 2138"/>
              </a:gdLst>
              <a:ahLst/>
              <a:cxnLst>
                <a:cxn ang="0">
                  <a:pos x="T0" y="T1"/>
                </a:cxn>
                <a:cxn ang="0">
                  <a:pos x="T2" y="T3"/>
                </a:cxn>
                <a:cxn ang="0">
                  <a:pos x="T4" y="T5"/>
                </a:cxn>
                <a:cxn ang="0">
                  <a:pos x="T6" y="T7"/>
                </a:cxn>
                <a:cxn ang="0">
                  <a:pos x="T8" y="T9"/>
                </a:cxn>
                <a:cxn ang="0">
                  <a:pos x="T10" y="T11"/>
                </a:cxn>
                <a:cxn ang="0">
                  <a:pos x="T12" y="T13"/>
                </a:cxn>
              </a:cxnLst>
              <a:rect l="0" t="0" r="r" b="b"/>
              <a:pathLst>
                <a:path w="1056" h="2138">
                  <a:moveTo>
                    <a:pt x="1056" y="1738"/>
                  </a:moveTo>
                  <a:lnTo>
                    <a:pt x="0" y="2138"/>
                  </a:lnTo>
                  <a:lnTo>
                    <a:pt x="0" y="0"/>
                  </a:lnTo>
                  <a:lnTo>
                    <a:pt x="1056" y="240"/>
                  </a:lnTo>
                  <a:lnTo>
                    <a:pt x="1056" y="1738"/>
                  </a:lnTo>
                  <a:lnTo>
                    <a:pt x="1056" y="1738"/>
                  </a:lnTo>
                  <a:lnTo>
                    <a:pt x="1056" y="1738"/>
                  </a:lnTo>
                  <a:close/>
                </a:path>
              </a:pathLst>
            </a:custGeom>
            <a:gradFill>
              <a:gsLst>
                <a:gs pos="83000">
                  <a:srgbClr val="308A9F"/>
                </a:gs>
                <a:gs pos="0">
                  <a:srgbClr val="3497AE"/>
                </a:gs>
                <a:gs pos="100000">
                  <a:srgbClr val="29758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rotWithShape="1">
            <a:blip r:embed="rId7">
              <a:extLst>
                <a:ext uri="{28A0092B-C50C-407E-A947-70E740481C1C}">
                  <a14:useLocalDpi xmlns:a14="http://schemas.microsoft.com/office/drawing/2010/main" val="0"/>
                </a:ext>
              </a:extLst>
            </a:blip>
            <a:srcRect l="30425" t="18217" r="55821" b="32293"/>
            <a:stretch/>
          </p:blipFill>
          <p:spPr bwMode="gray">
            <a:xfrm>
              <a:off x="3633788" y="1249363"/>
              <a:ext cx="1676400" cy="3394075"/>
            </a:xfrm>
            <a:prstGeom prst="rect">
              <a:avLst/>
            </a:prstGeom>
          </p:spPr>
        </p:pic>
      </p:grpSp>
      <p:sp>
        <p:nvSpPr>
          <p:cNvPr id="35" name="Freeform 12"/>
          <p:cNvSpPr>
            <a:spLocks/>
          </p:cNvSpPr>
          <p:nvPr userDrawn="1"/>
        </p:nvSpPr>
        <p:spPr bwMode="gray">
          <a:xfrm>
            <a:off x="1" y="4503810"/>
            <a:ext cx="1453956" cy="843084"/>
          </a:xfrm>
          <a:custGeom>
            <a:avLst/>
            <a:gdLst>
              <a:gd name="T0" fmla="*/ 0 w 910"/>
              <a:gd name="T1" fmla="*/ 0 h 578"/>
              <a:gd name="T2" fmla="*/ 910 w 910"/>
              <a:gd name="T3" fmla="*/ 0 h 578"/>
              <a:gd name="T4" fmla="*/ 910 w 910"/>
              <a:gd name="T5" fmla="*/ 578 h 578"/>
              <a:gd name="T6" fmla="*/ 0 w 910"/>
              <a:gd name="T7" fmla="*/ 578 h 578"/>
              <a:gd name="T8" fmla="*/ 0 w 910"/>
              <a:gd name="T9" fmla="*/ 0 h 578"/>
              <a:gd name="T10" fmla="*/ 0 w 910"/>
              <a:gd name="T11" fmla="*/ 0 h 578"/>
            </a:gdLst>
            <a:ahLst/>
            <a:cxnLst>
              <a:cxn ang="0">
                <a:pos x="T0" y="T1"/>
              </a:cxn>
              <a:cxn ang="0">
                <a:pos x="T2" y="T3"/>
              </a:cxn>
              <a:cxn ang="0">
                <a:pos x="T4" y="T5"/>
              </a:cxn>
              <a:cxn ang="0">
                <a:pos x="T6" y="T7"/>
              </a:cxn>
              <a:cxn ang="0">
                <a:pos x="T8" y="T9"/>
              </a:cxn>
              <a:cxn ang="0">
                <a:pos x="T10" y="T11"/>
              </a:cxn>
            </a:cxnLst>
            <a:rect l="0" t="0" r="r" b="b"/>
            <a:pathLst>
              <a:path w="910" h="578">
                <a:moveTo>
                  <a:pt x="0" y="0"/>
                </a:moveTo>
                <a:lnTo>
                  <a:pt x="910" y="0"/>
                </a:lnTo>
                <a:lnTo>
                  <a:pt x="910" y="578"/>
                </a:lnTo>
                <a:lnTo>
                  <a:pt x="0" y="578"/>
                </a:lnTo>
                <a:lnTo>
                  <a:pt x="0" y="0"/>
                </a:lnTo>
                <a:lnTo>
                  <a:pt x="0" y="0"/>
                </a:lnTo>
                <a:close/>
              </a:path>
            </a:pathLst>
          </a:custGeom>
          <a:solidFill>
            <a:srgbClr val="5F5F5F">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13"/>
          <p:cNvSpPr>
            <a:spLocks/>
          </p:cNvSpPr>
          <p:nvPr userDrawn="1"/>
        </p:nvSpPr>
        <p:spPr bwMode="gray">
          <a:xfrm>
            <a:off x="1501776" y="4503810"/>
            <a:ext cx="10683875" cy="843084"/>
          </a:xfrm>
          <a:custGeom>
            <a:avLst/>
            <a:gdLst>
              <a:gd name="T0" fmla="*/ 0 w 6730"/>
              <a:gd name="T1" fmla="*/ 0 h 578"/>
              <a:gd name="T2" fmla="*/ 6730 w 6730"/>
              <a:gd name="T3" fmla="*/ 0 h 578"/>
              <a:gd name="T4" fmla="*/ 6730 w 6730"/>
              <a:gd name="T5" fmla="*/ 578 h 578"/>
              <a:gd name="T6" fmla="*/ 0 w 6730"/>
              <a:gd name="T7" fmla="*/ 578 h 578"/>
              <a:gd name="T8" fmla="*/ 0 w 6730"/>
              <a:gd name="T9" fmla="*/ 0 h 578"/>
              <a:gd name="T10" fmla="*/ 0 w 6730"/>
              <a:gd name="T11" fmla="*/ 0 h 578"/>
            </a:gdLst>
            <a:ahLst/>
            <a:cxnLst>
              <a:cxn ang="0">
                <a:pos x="T0" y="T1"/>
              </a:cxn>
              <a:cxn ang="0">
                <a:pos x="T2" y="T3"/>
              </a:cxn>
              <a:cxn ang="0">
                <a:pos x="T4" y="T5"/>
              </a:cxn>
              <a:cxn ang="0">
                <a:pos x="T6" y="T7"/>
              </a:cxn>
              <a:cxn ang="0">
                <a:pos x="T8" y="T9"/>
              </a:cxn>
              <a:cxn ang="0">
                <a:pos x="T10" y="T11"/>
              </a:cxn>
            </a:cxnLst>
            <a:rect l="0" t="0" r="r" b="b"/>
            <a:pathLst>
              <a:path w="6730" h="578">
                <a:moveTo>
                  <a:pt x="0" y="0"/>
                </a:moveTo>
                <a:lnTo>
                  <a:pt x="6730" y="0"/>
                </a:lnTo>
                <a:lnTo>
                  <a:pt x="6730" y="578"/>
                </a:lnTo>
                <a:lnTo>
                  <a:pt x="0" y="578"/>
                </a:lnTo>
                <a:lnTo>
                  <a:pt x="0" y="0"/>
                </a:lnTo>
                <a:lnTo>
                  <a:pt x="0" y="0"/>
                </a:lnTo>
                <a:close/>
              </a:path>
            </a:pathLst>
          </a:custGeom>
          <a:solidFill>
            <a:srgbClr val="5F5F5F">
              <a:lumMod val="75000"/>
            </a:srgbClr>
          </a:solidFill>
          <a:ln>
            <a:noFill/>
          </a:ln>
        </p:spPr>
        <p:txBody>
          <a:bodyPr vert="horz" wrap="square" lIns="27432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gradFill>
                <a:gsLst>
                  <a:gs pos="0">
                    <a:srgbClr val="FFFFFF"/>
                  </a:gs>
                  <a:gs pos="86000">
                    <a:srgbClr val="FFFFFF"/>
                  </a:gs>
                </a:gsLst>
                <a:lin ang="10800000" scaled="1"/>
              </a:gradFill>
              <a:effectLst/>
              <a:uLnTx/>
              <a:uFillTx/>
            </a:endParaRPr>
          </a:p>
        </p:txBody>
      </p:sp>
      <p:sp>
        <p:nvSpPr>
          <p:cNvPr id="39" name="Content Placeholder 37"/>
          <p:cNvSpPr>
            <a:spLocks noGrp="1"/>
          </p:cNvSpPr>
          <p:nvPr>
            <p:ph sz="quarter" idx="10" hasCustomPrompt="1"/>
          </p:nvPr>
        </p:nvSpPr>
        <p:spPr>
          <a:xfrm>
            <a:off x="1700212" y="4503810"/>
            <a:ext cx="10337800" cy="824760"/>
          </a:xfrm>
        </p:spPr>
        <p:txBody>
          <a:bodyPr anchor="ctr"/>
          <a:lstStyle>
            <a:lvl1pPr marL="0" indent="0">
              <a:buFont typeface="Arial" pitchFamily="34" charset="0"/>
              <a:buNone/>
              <a:defRPr kumimoji="0" lang="en-US" sz="6000" b="0" i="0" u="none" strike="noStrike" kern="0" cap="none" spc="0" normalizeH="0" baseline="0" dirty="0">
                <a:ln>
                  <a:noFill/>
                </a:ln>
                <a:gradFill>
                  <a:gsLst>
                    <a:gs pos="0">
                      <a:srgbClr val="FFFFFF"/>
                    </a:gs>
                    <a:gs pos="86000">
                      <a:srgbClr val="FFFFFF"/>
                    </a:gs>
                  </a:gsLst>
                  <a:lin ang="10800000" scaled="1"/>
                </a:gradFill>
                <a:effectLst/>
                <a:uLnTx/>
                <a:uFillTx/>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Click to…</a:t>
            </a:r>
            <a:endParaRPr lang="en-US" dirty="0"/>
          </a:p>
        </p:txBody>
      </p:sp>
      <p:sp>
        <p:nvSpPr>
          <p:cNvPr id="41" name="Content Placeholder 40"/>
          <p:cNvSpPr>
            <a:spLocks noGrp="1"/>
          </p:cNvSpPr>
          <p:nvPr>
            <p:ph sz="quarter" idx="11" hasCustomPrompt="1"/>
          </p:nvPr>
        </p:nvSpPr>
        <p:spPr>
          <a:xfrm>
            <a:off x="7618413" y="2458976"/>
            <a:ext cx="4419600" cy="498598"/>
          </a:xfrm>
        </p:spPr>
        <p:txBody>
          <a:bodyPr anchor="b"/>
          <a:lstStyle>
            <a:lvl1pPr marL="0" indent="0">
              <a:buFont typeface="Arial" pitchFamily="34" charset="0"/>
              <a:buNone/>
              <a:defRPr sz="3600" baseline="0"/>
            </a:lvl1pPr>
          </a:lstStyle>
          <a:p>
            <a:pPr lvl="0"/>
            <a:r>
              <a:rPr lang="en-US" dirty="0" smtClean="0"/>
              <a:t>Click to edit text</a:t>
            </a:r>
            <a:endParaRPr lang="en-US" dirty="0"/>
          </a:p>
        </p:txBody>
      </p:sp>
      <p:sp>
        <p:nvSpPr>
          <p:cNvPr id="22" name="TextBox 21"/>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
        <p:nvSpPr>
          <p:cNvPr id="37" name="Content Placeholder 40"/>
          <p:cNvSpPr>
            <a:spLocks noGrp="1"/>
          </p:cNvSpPr>
          <p:nvPr>
            <p:ph sz="quarter" idx="12" hasCustomPrompt="1"/>
          </p:nvPr>
        </p:nvSpPr>
        <p:spPr>
          <a:xfrm>
            <a:off x="7618413" y="3844600"/>
            <a:ext cx="4419600" cy="387798"/>
          </a:xfrm>
        </p:spPr>
        <p:txBody>
          <a:bodyPr anchor="b"/>
          <a:lstStyle>
            <a:lvl1pPr marL="0" indent="0">
              <a:buFont typeface="Arial" pitchFamily="34" charset="0"/>
              <a:buNone/>
              <a:defRPr sz="2800" baseline="0"/>
            </a:lvl1pPr>
          </a:lstStyle>
          <a:p>
            <a:pPr lvl="0"/>
            <a:r>
              <a:rPr lang="en-US" dirty="0" smtClean="0"/>
              <a:t>Click to edit text</a:t>
            </a:r>
            <a:endParaRPr lang="en-US" dirty="0"/>
          </a:p>
        </p:txBody>
      </p:sp>
    </p:spTree>
    <p:extLst>
      <p:ext uri="{BB962C8B-B14F-4D97-AF65-F5344CB8AC3E}">
        <p14:creationId xmlns:p14="http://schemas.microsoft.com/office/powerpoint/2010/main" val="73117066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Box 9"/>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TextBox 5"/>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5.xml"/><Relationship Id="rId4" Type="http://schemas.openxmlformats.org/officeDocument/2006/relationships/image" Target="../media/image16.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5" r:id="rId1"/>
    <p:sldLayoutId id="2147483726" r:id="rId2"/>
    <p:sldLayoutId id="2147483724" r:id="rId3"/>
    <p:sldLayoutId id="2147483723" r:id="rId4"/>
    <p:sldLayoutId id="2147483696" r:id="rId5"/>
    <p:sldLayoutId id="2147483697" r:id="rId6"/>
    <p:sldLayoutId id="2147483698" r:id="rId7"/>
    <p:sldLayoutId id="2147483699" r:id="rId8"/>
    <p:sldLayoutId id="2147483700" r:id="rId9"/>
    <p:sldLayoutId id="2147483701" r:id="rId10"/>
    <p:sldLayoutId id="2147483722" r:id="rId11"/>
    <p:sldLayoutId id="2147483702" r:id="rId12"/>
    <p:sldLayoutId id="2147483703" r:id="rId13"/>
    <p:sldLayoutId id="2147483704" r:id="rId14"/>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7"/>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7"/>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7"/>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7"/>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7"/>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579685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38.emf"/><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2.png"/><Relationship Id="rId18" Type="http://schemas.openxmlformats.org/officeDocument/2006/relationships/image" Target="../media/image40.png"/><Relationship Id="rId3" Type="http://schemas.openxmlformats.org/officeDocument/2006/relationships/notesSlide" Target="../notesSlides/notesSlide12.xml"/><Relationship Id="rId21" Type="http://schemas.openxmlformats.org/officeDocument/2006/relationships/image" Target="../media/image43.png"/><Relationship Id="rId7" Type="http://schemas.openxmlformats.org/officeDocument/2006/relationships/image" Target="../media/image35.png"/><Relationship Id="rId12" Type="http://schemas.openxmlformats.org/officeDocument/2006/relationships/image" Target="../media/image30.png"/><Relationship Id="rId17" Type="http://schemas.openxmlformats.org/officeDocument/2006/relationships/image" Target="../media/image31.png"/><Relationship Id="rId2" Type="http://schemas.openxmlformats.org/officeDocument/2006/relationships/slideLayout" Target="../slideLayouts/slideLayout5.xml"/><Relationship Id="rId16" Type="http://schemas.openxmlformats.org/officeDocument/2006/relationships/image" Target="../media/image39.png"/><Relationship Id="rId20" Type="http://schemas.openxmlformats.org/officeDocument/2006/relationships/image" Target="../media/image42.png"/><Relationship Id="rId1" Type="http://schemas.openxmlformats.org/officeDocument/2006/relationships/tags" Target="../tags/tag9.x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38.emf"/><Relationship Id="rId15" Type="http://schemas.openxmlformats.org/officeDocument/2006/relationships/image" Target="../media/image34.png"/><Relationship Id="rId10" Type="http://schemas.openxmlformats.org/officeDocument/2006/relationships/image" Target="../media/image27.png"/><Relationship Id="rId19"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26.png"/><Relationship Id="rId14" Type="http://schemas.openxmlformats.org/officeDocument/2006/relationships/image" Target="../media/image33.png"/><Relationship Id="rId22"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1.xml"/><Relationship Id="rId5" Type="http://schemas.microsoft.com/office/2007/relationships/hdphoto" Target="../media/hdphoto3.wdp"/><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3.xml"/><Relationship Id="rId5" Type="http://schemas.microsoft.com/office/2007/relationships/hdphoto" Target="../media/hdphoto4.wdp"/><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9.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48.png"/><Relationship Id="rId5" Type="http://schemas.openxmlformats.org/officeDocument/2006/relationships/hyperlink" Target="http://www.marketplace1.com/" TargetMode="External"/><Relationship Id="rId4" Type="http://schemas.openxmlformats.org/officeDocument/2006/relationships/hyperlink" Target="http://sts.company.com/silentlogin.aspx"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4.png"/><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53.png"/><Relationship Id="rId5" Type="http://schemas.openxmlformats.org/officeDocument/2006/relationships/hyperlink" Target="https://www.mytechready.com/" TargetMode="Externa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mailto:denish@microsoft.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8.emf"/></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mailto:denish@microsof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8.emf"/></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65.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media" Target="../media/media1.wmv"/><Relationship Id="rId7" Type="http://schemas.openxmlformats.org/officeDocument/2006/relationships/notesSlide" Target="../notesSlides/notesSlide5.xml"/><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slideLayout" Target="../slideLayouts/slideLayout5.xml"/><Relationship Id="rId5" Type="http://schemas.openxmlformats.org/officeDocument/2006/relationships/video" Target="../media/media2.wmv"/><Relationship Id="rId10" Type="http://schemas.openxmlformats.org/officeDocument/2006/relationships/image" Target="../media/image21.png"/><Relationship Id="rId4" Type="http://schemas.microsoft.com/office/2007/relationships/media" Target="../media/media2.wmv"/><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microsoft.com/office/2007/relationships/media" Target="../media/media3.avi"/><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video" Target="NULL" TargetMode="External"/><Relationship Id="rId16" Type="http://schemas.openxmlformats.org/officeDocument/2006/relationships/image" Target="../media/image34.png"/><Relationship Id="rId1" Type="http://schemas.openxmlformats.org/officeDocument/2006/relationships/tags" Target="../tags/tag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notesSlide" Target="../notesSlides/notesSlide8.xml"/><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slideLayout" Target="../slideLayouts/slideLayout5.xml"/><Relationship Id="rId9" Type="http://schemas.openxmlformats.org/officeDocument/2006/relationships/image" Target="../media/image27.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5027612" y="2824371"/>
            <a:ext cx="3429000" cy="1615827"/>
          </a:xfrm>
        </p:spPr>
        <p:txBody>
          <a:bodyPr/>
          <a:lstStyle/>
          <a:p>
            <a:r>
              <a:rPr lang="en-US" dirty="0"/>
              <a:t>Denis Heliszkowski</a:t>
            </a:r>
          </a:p>
          <a:p>
            <a:pPr>
              <a:spcAft>
                <a:spcPts val="600"/>
              </a:spcAft>
            </a:pPr>
            <a:r>
              <a:rPr lang="en-US" sz="2400" dirty="0"/>
              <a:t>WE Solution </a:t>
            </a:r>
            <a:r>
              <a:rPr lang="en-US" sz="2400" dirty="0" smtClean="0"/>
              <a:t>Architect</a:t>
            </a:r>
            <a:endParaRPr lang="en-US" sz="2400" dirty="0"/>
          </a:p>
          <a:p>
            <a:r>
              <a:rPr lang="en-US" dirty="0"/>
              <a:t>Ivo Ramos</a:t>
            </a:r>
          </a:p>
          <a:p>
            <a:r>
              <a:rPr lang="en-US" sz="2400" dirty="0"/>
              <a:t>Solutions Architect</a:t>
            </a:r>
          </a:p>
        </p:txBody>
      </p:sp>
      <p:sp>
        <p:nvSpPr>
          <p:cNvPr id="5" name="Content Placeholder 4"/>
          <p:cNvSpPr>
            <a:spLocks noGrp="1"/>
          </p:cNvSpPr>
          <p:nvPr>
            <p:ph sz="quarter" idx="12"/>
          </p:nvPr>
        </p:nvSpPr>
        <p:spPr>
          <a:xfrm>
            <a:off x="381000" y="2057198"/>
            <a:ext cx="4799012" cy="2437590"/>
          </a:xfrm>
        </p:spPr>
        <p:txBody>
          <a:bodyPr/>
          <a:lstStyle/>
          <a:p>
            <a:r>
              <a:rPr lang="en-US" dirty="0" smtClean="0"/>
              <a:t>E-commerce      Site </a:t>
            </a:r>
            <a:r>
              <a:rPr lang="en-US" dirty="0"/>
              <a:t>F</a:t>
            </a:r>
            <a:r>
              <a:rPr lang="en-US" dirty="0" smtClean="0"/>
              <a:t>actory </a:t>
            </a:r>
            <a:r>
              <a:rPr lang="en-US" dirty="0"/>
              <a:t>with SharePoint, FAST, </a:t>
            </a:r>
            <a:r>
              <a:rPr lang="en-US" dirty="0" smtClean="0"/>
              <a:t>Commerce </a:t>
            </a:r>
            <a:r>
              <a:rPr lang="en-US" dirty="0"/>
              <a:t>Server</a:t>
            </a:r>
          </a:p>
        </p:txBody>
      </p:sp>
      <p:sp>
        <p:nvSpPr>
          <p:cNvPr id="4" name="Content Placeholder 4"/>
          <p:cNvSpPr txBox="1">
            <a:spLocks/>
          </p:cNvSpPr>
          <p:nvPr/>
        </p:nvSpPr>
        <p:spPr>
          <a:xfrm>
            <a:off x="381000" y="228600"/>
            <a:ext cx="4799012" cy="276999"/>
          </a:xfrm>
          <a:prstGeom prst="rect">
            <a:avLst/>
          </a:prstGeom>
        </p:spPr>
        <p:txBody>
          <a:bodyPr vert="horz" wrap="square" lIns="0" tIns="0" rIns="0" bIns="0" rtlCol="0" anchor="b">
            <a:spAutoFit/>
          </a:bodyPr>
          <a:lstStyle>
            <a:lvl1pPr marL="0" indent="0" algn="l" defTabSz="914363" rtl="0" eaLnBrk="1" latinLnBrk="0" hangingPunct="1">
              <a:lnSpc>
                <a:spcPct val="90000"/>
              </a:lnSpc>
              <a:spcBef>
                <a:spcPct val="20000"/>
              </a:spcBef>
              <a:buSzPct val="90000"/>
              <a:buFont typeface="Arial" pitchFamily="34" charset="0"/>
              <a:buNone/>
              <a:defRPr kumimoji="0" lang="en-US" sz="4400" b="0" i="0" u="none" strike="noStrike" kern="0" cap="none" spc="0" normalizeH="0" baseline="0" dirty="0">
                <a:ln>
                  <a:noFill/>
                </a:ln>
                <a:gradFill>
                  <a:gsLst>
                    <a:gs pos="0">
                      <a:srgbClr val="FFFFFF"/>
                    </a:gs>
                    <a:gs pos="86000">
                      <a:srgbClr val="FFFFFF"/>
                    </a:gs>
                  </a:gsLst>
                  <a:lin ang="10800000" scaled="1"/>
                </a:gradFill>
                <a:effectLst/>
                <a:uLnTx/>
                <a:uFillTx/>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solidFill>
                  <a:schemeClr val="bg1"/>
                </a:solidFill>
              </a:rPr>
              <a:t>SPCT301</a:t>
            </a:r>
            <a:endParaRPr lang="en-US" sz="2000" dirty="0">
              <a:solidFill>
                <a:schemeClr val="bg1"/>
              </a:solidFill>
            </a:endParaRPr>
          </a:p>
        </p:txBody>
      </p:sp>
    </p:spTree>
  </p:cSld>
  <p:clrMapOvr>
    <a:masterClrMapping/>
  </p:clrMapOvr>
  <p:transition spd="slow" advClick="0">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Diagram</a:t>
            </a:r>
            <a:endParaRPr lang="en-US" dirty="0"/>
          </a:p>
        </p:txBody>
      </p:sp>
      <p:grpSp>
        <p:nvGrpSpPr>
          <p:cNvPr id="3" name="Group 2"/>
          <p:cNvGrpSpPr/>
          <p:nvPr/>
        </p:nvGrpSpPr>
        <p:grpSpPr>
          <a:xfrm>
            <a:off x="4021320" y="3823063"/>
            <a:ext cx="4054292" cy="2725039"/>
            <a:chOff x="4021320" y="3823063"/>
            <a:chExt cx="4054292" cy="2725039"/>
          </a:xfrm>
        </p:grpSpPr>
        <p:grpSp>
          <p:nvGrpSpPr>
            <p:cNvPr id="73" name="Group 72"/>
            <p:cNvGrpSpPr/>
            <p:nvPr/>
          </p:nvGrpSpPr>
          <p:grpSpPr>
            <a:xfrm>
              <a:off x="4021320" y="3823063"/>
              <a:ext cx="1295400" cy="1316736"/>
              <a:chOff x="6780212" y="2449082"/>
              <a:chExt cx="1295400" cy="1316736"/>
            </a:xfrm>
          </p:grpSpPr>
          <p:sp>
            <p:nvSpPr>
              <p:cNvPr id="20"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Payment Systems</a:t>
                </a:r>
                <a:endParaRPr lang="en-US" sz="1400" dirty="0">
                  <a:latin typeface="Segoe UI" pitchFamily="34" charset="0"/>
                </a:endParaRPr>
              </a:p>
            </p:txBody>
          </p:sp>
          <p:sp>
            <p:nvSpPr>
              <p:cNvPr id="19"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66" name="Group 65"/>
            <p:cNvGrpSpPr/>
            <p:nvPr/>
          </p:nvGrpSpPr>
          <p:grpSpPr>
            <a:xfrm>
              <a:off x="6780212" y="3823063"/>
              <a:ext cx="1295400" cy="1316736"/>
              <a:chOff x="6780212" y="3849420"/>
              <a:chExt cx="1295400" cy="1316736"/>
            </a:xfrm>
          </p:grpSpPr>
          <p:sp>
            <p:nvSpPr>
              <p:cNvPr id="33"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ERP System</a:t>
                </a:r>
              </a:p>
            </p:txBody>
          </p:sp>
          <p:pic>
            <p:nvPicPr>
              <p:cNvPr id="34" name="Picture 48" descr="C:\Users\sakuu\Documents\Ballmer MGX 2011\Tile Icons\Calendar Enginee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p:cNvGrpSpPr/>
            <p:nvPr/>
          </p:nvGrpSpPr>
          <p:grpSpPr>
            <a:xfrm>
              <a:off x="5405834" y="5231366"/>
              <a:ext cx="1298448" cy="1316736"/>
              <a:chOff x="5405834" y="5231366"/>
              <a:chExt cx="1298448" cy="1316736"/>
            </a:xfrm>
          </p:grpSpPr>
          <p:sp>
            <p:nvSpPr>
              <p:cNvPr id="50"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Routes and Delivery </a:t>
                </a:r>
              </a:p>
            </p:txBody>
          </p:sp>
          <p:grpSp>
            <p:nvGrpSpPr>
              <p:cNvPr id="46" name="Group 45"/>
              <p:cNvGrpSpPr/>
              <p:nvPr/>
            </p:nvGrpSpPr>
            <p:grpSpPr bwMode="black">
              <a:xfrm>
                <a:off x="5737354" y="5382981"/>
                <a:ext cx="609282" cy="609124"/>
                <a:chOff x="446088" y="2665413"/>
                <a:chExt cx="920750" cy="920750"/>
              </a:xfrm>
              <a:solidFill>
                <a:srgbClr val="FFFFFF"/>
              </a:solidFill>
            </p:grpSpPr>
            <p:sp>
              <p:nvSpPr>
                <p:cNvPr id="47"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69" name="Group 68"/>
            <p:cNvGrpSpPr/>
            <p:nvPr/>
          </p:nvGrpSpPr>
          <p:grpSpPr>
            <a:xfrm>
              <a:off x="4037012" y="5220016"/>
              <a:ext cx="1298448" cy="1316736"/>
              <a:chOff x="4037012" y="5220016"/>
              <a:chExt cx="1298448" cy="1316736"/>
            </a:xfrm>
          </p:grpSpPr>
          <p:sp>
            <p:nvSpPr>
              <p:cNvPr id="67"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Email / SMS Gateway</a:t>
                </a:r>
                <a:endParaRPr lang="en-US" sz="1400" dirty="0">
                  <a:latin typeface="Segoe UI" pitchFamily="34" charset="0"/>
                </a:endParaRPr>
              </a:p>
            </p:txBody>
          </p:sp>
          <p:sp>
            <p:nvSpPr>
              <p:cNvPr id="68"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107" name="Group 106"/>
            <p:cNvGrpSpPr/>
            <p:nvPr/>
          </p:nvGrpSpPr>
          <p:grpSpPr>
            <a:xfrm>
              <a:off x="6777164" y="5223401"/>
              <a:ext cx="1298448" cy="1316736"/>
              <a:chOff x="6777164" y="5223401"/>
              <a:chExt cx="1298448" cy="1316736"/>
            </a:xfrm>
          </p:grpSpPr>
          <p:sp>
            <p:nvSpPr>
              <p:cNvPr id="43" name="Rectangle 6"/>
              <p:cNvSpPr>
                <a:spLocks noChangeArrowheads="1"/>
              </p:cNvSpPr>
              <p:nvPr/>
            </p:nvSpPr>
            <p:spPr bwMode="auto">
              <a:xfrm>
                <a:off x="6777164" y="5223401"/>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Loyalty System</a:t>
                </a:r>
              </a:p>
            </p:txBody>
          </p:sp>
          <p:grpSp>
            <p:nvGrpSpPr>
              <p:cNvPr id="83" name="Group 82"/>
              <p:cNvGrpSpPr/>
              <p:nvPr/>
            </p:nvGrpSpPr>
            <p:grpSpPr bwMode="black">
              <a:xfrm>
                <a:off x="7059507" y="5487431"/>
                <a:ext cx="647554" cy="389063"/>
                <a:chOff x="10387012" y="4179358"/>
                <a:chExt cx="974726" cy="585788"/>
              </a:xfrm>
              <a:solidFill>
                <a:srgbClr val="FFFFFF"/>
              </a:solidFill>
            </p:grpSpPr>
            <p:sp>
              <p:nvSpPr>
                <p:cNvPr id="8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sp>
          <p:nvSpPr>
            <p:cNvPr id="88" name="Freeform 26"/>
            <p:cNvSpPr>
              <a:spLocks/>
            </p:cNvSpPr>
            <p:nvPr/>
          </p:nvSpPr>
          <p:spPr bwMode="black">
            <a:xfrm>
              <a:off x="7138606" y="5540153"/>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nvGrpSpPr>
            <p:cNvPr id="108" name="Group 107"/>
            <p:cNvGrpSpPr/>
            <p:nvPr/>
          </p:nvGrpSpPr>
          <p:grpSpPr>
            <a:xfrm>
              <a:off x="5394295" y="3823063"/>
              <a:ext cx="1295400" cy="1316736"/>
              <a:chOff x="5394295" y="3823063"/>
              <a:chExt cx="1295400" cy="1316736"/>
            </a:xfrm>
          </p:grpSpPr>
          <p:sp>
            <p:nvSpPr>
              <p:cNvPr id="92"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latin typeface="Segoe UI" pitchFamily="34" charset="0"/>
                  </a:rPr>
                  <a:t>DWarehouse</a:t>
                </a:r>
                <a:r>
                  <a:rPr lang="en-US" sz="1400" dirty="0">
                    <a:latin typeface="Segoe UI" pitchFamily="34" charset="0"/>
                  </a:rPr>
                  <a:t> System</a:t>
                </a:r>
              </a:p>
            </p:txBody>
          </p:sp>
          <p:grpSp>
            <p:nvGrpSpPr>
              <p:cNvPr id="94" name="Group 93"/>
              <p:cNvGrpSpPr/>
              <p:nvPr/>
            </p:nvGrpSpPr>
            <p:grpSpPr bwMode="black">
              <a:xfrm>
                <a:off x="5772563" y="4046404"/>
                <a:ext cx="529953" cy="569608"/>
                <a:chOff x="1435100" y="3879850"/>
                <a:chExt cx="739775" cy="795338"/>
              </a:xfrm>
              <a:solidFill>
                <a:schemeClr val="tx1"/>
              </a:solidFill>
            </p:grpSpPr>
            <p:sp>
              <p:nvSpPr>
                <p:cNvPr id="95"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6"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7"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8"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9"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0"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1"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2"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3"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grpSp>
        <p:nvGrpSpPr>
          <p:cNvPr id="4" name="Group 3"/>
          <p:cNvGrpSpPr/>
          <p:nvPr/>
        </p:nvGrpSpPr>
        <p:grpSpPr>
          <a:xfrm>
            <a:off x="4037012" y="1064371"/>
            <a:ext cx="4038600" cy="2690765"/>
            <a:chOff x="4037012" y="1064371"/>
            <a:chExt cx="4038600" cy="2690765"/>
          </a:xfrm>
        </p:grpSpPr>
        <p:sp>
          <p:nvSpPr>
            <p:cNvPr id="5" name="Rectangle 4"/>
            <p:cNvSpPr>
              <a:spLocks noChangeArrowheads="1"/>
            </p:cNvSpPr>
            <p:nvPr/>
          </p:nvSpPr>
          <p:spPr bwMode="auto">
            <a:xfrm>
              <a:off x="67802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a:t>
              </a:r>
            </a:p>
            <a:p>
              <a:pPr algn="ctr"/>
              <a:r>
                <a:rPr lang="en-US" sz="1400" dirty="0">
                  <a:latin typeface="Segoe UI" pitchFamily="34" charset="0"/>
                </a:rPr>
                <a:t>Shipping </a:t>
              </a:r>
            </a:p>
          </p:txBody>
        </p:sp>
        <p:sp>
          <p:nvSpPr>
            <p:cNvPr id="11" name="Rectangle 11"/>
            <p:cNvSpPr>
              <a:spLocks noChangeArrowheads="1"/>
            </p:cNvSpPr>
            <p:nvPr/>
          </p:nvSpPr>
          <p:spPr bwMode="auto">
            <a:xfrm>
              <a:off x="5408612" y="1066800"/>
              <a:ext cx="1298448" cy="26883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Marketplace </a:t>
              </a:r>
            </a:p>
            <a:p>
              <a:pPr algn="ctr"/>
              <a:r>
                <a:rPr lang="en-US" sz="1400" dirty="0" smtClean="0">
                  <a:latin typeface="Segoe UI" pitchFamily="34" charset="0"/>
                </a:rPr>
                <a:t>Factory</a:t>
              </a:r>
              <a:endParaRPr lang="en-US" sz="1400" dirty="0">
                <a:latin typeface="Segoe UI" pitchFamily="34" charset="0"/>
              </a:endParaRPr>
            </a:p>
          </p:txBody>
        </p:sp>
        <p:sp>
          <p:nvSpPr>
            <p:cNvPr id="22" name="Freeform 90"/>
            <p:cNvSpPr>
              <a:spLocks noEditPoints="1"/>
            </p:cNvSpPr>
            <p:nvPr/>
          </p:nvSpPr>
          <p:spPr bwMode="black">
            <a:xfrm>
              <a:off x="5789612" y="1447800"/>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32" name="Group 31"/>
            <p:cNvGrpSpPr/>
            <p:nvPr/>
          </p:nvGrpSpPr>
          <p:grpSpPr>
            <a:xfrm>
              <a:off x="4037012" y="1069209"/>
              <a:ext cx="1298448" cy="1316736"/>
              <a:chOff x="836612" y="1467395"/>
              <a:chExt cx="1298448" cy="1316736"/>
            </a:xfrm>
          </p:grpSpPr>
          <p:sp>
            <p:nvSpPr>
              <p:cNvPr id="8" name="Rectangle 6"/>
              <p:cNvSpPr>
                <a:spLocks noChangeArrowheads="1"/>
              </p:cNvSpPr>
              <p:nvPr/>
            </p:nvSpPr>
            <p:spPr bwMode="auto">
              <a:xfrm>
                <a:off x="836612" y="1467395"/>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Call Center</a:t>
                </a:r>
              </a:p>
            </p:txBody>
          </p:sp>
          <p:sp>
            <p:nvSpPr>
              <p:cNvPr id="31" name="Freeform 12"/>
              <p:cNvSpPr>
                <a:spLocks noChangeAspect="1"/>
              </p:cNvSpPr>
              <p:nvPr/>
            </p:nvSpPr>
            <p:spPr bwMode="black">
              <a:xfrm>
                <a:off x="1259094" y="1720146"/>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grpSp>
        <p:sp>
          <p:nvSpPr>
            <p:cNvPr id="74" name="Freeform 12"/>
            <p:cNvSpPr>
              <a:spLocks noChangeAspect="1"/>
            </p:cNvSpPr>
            <p:nvPr/>
          </p:nvSpPr>
          <p:spPr bwMode="black">
            <a:xfrm>
              <a:off x="4413588" y="1282899"/>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chemeClr val="tx1"/>
                </a:solidFill>
                <a:latin typeface="Segoe UI" pitchFamily="34" charset="0"/>
              </a:endParaRPr>
            </a:p>
          </p:txBody>
        </p:sp>
        <p:sp>
          <p:nvSpPr>
            <p:cNvPr id="75" name="Freeform 23"/>
            <p:cNvSpPr>
              <a:spLocks noEditPoints="1"/>
            </p:cNvSpPr>
            <p:nvPr/>
          </p:nvSpPr>
          <p:spPr bwMode="black">
            <a:xfrm>
              <a:off x="7138606" y="2632669"/>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89" name="Group 88"/>
            <p:cNvGrpSpPr/>
            <p:nvPr/>
          </p:nvGrpSpPr>
          <p:grpSpPr>
            <a:xfrm>
              <a:off x="4037012" y="2438400"/>
              <a:ext cx="1295400" cy="1316736"/>
              <a:chOff x="4037012" y="2438400"/>
              <a:chExt cx="1295400" cy="1316736"/>
            </a:xfrm>
          </p:grpSpPr>
          <p:sp>
            <p:nvSpPr>
              <p:cNvPr id="61"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Web SSO</a:t>
                </a:r>
              </a:p>
              <a:p>
                <a:pPr algn="ctr"/>
                <a:r>
                  <a:rPr lang="en-US" sz="1400" dirty="0">
                    <a:latin typeface="Segoe UI" pitchFamily="34" charset="0"/>
                  </a:rPr>
                  <a:t>System</a:t>
                </a:r>
              </a:p>
            </p:txBody>
          </p:sp>
          <p:sp>
            <p:nvSpPr>
              <p:cNvPr id="76" name="Freeform 164"/>
              <p:cNvSpPr>
                <a:spLocks noEditPoints="1"/>
              </p:cNvSpPr>
              <p:nvPr/>
            </p:nvSpPr>
            <p:spPr bwMode="black">
              <a:xfrm>
                <a:off x="4413588" y="2570817"/>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110" name="Rectangle 6"/>
            <p:cNvSpPr>
              <a:spLocks noChangeArrowheads="1"/>
            </p:cNvSpPr>
            <p:nvPr/>
          </p:nvSpPr>
          <p:spPr bwMode="auto">
            <a:xfrm>
              <a:off x="6707059" y="1064371"/>
              <a:ext cx="136855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grpSp>
    </p:spTree>
    <p:custDataLst>
      <p:tags r:id="rId1"/>
    </p:custDataLst>
    <p:extLst>
      <p:ext uri="{BB962C8B-B14F-4D97-AF65-F5344CB8AC3E}">
        <p14:creationId xmlns:p14="http://schemas.microsoft.com/office/powerpoint/2010/main" val="3898815143"/>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Architecture</a:t>
            </a:r>
            <a:endParaRPr lang="en-US" dirty="0"/>
          </a:p>
        </p:txBody>
      </p:sp>
      <p:grpSp>
        <p:nvGrpSpPr>
          <p:cNvPr id="16" name="Group 15"/>
          <p:cNvGrpSpPr/>
          <p:nvPr/>
        </p:nvGrpSpPr>
        <p:grpSpPr>
          <a:xfrm>
            <a:off x="6094411" y="977860"/>
            <a:ext cx="2063721" cy="1316736"/>
            <a:chOff x="6094411" y="977860"/>
            <a:chExt cx="2063721" cy="1316736"/>
          </a:xfrm>
        </p:grpSpPr>
        <p:sp>
          <p:nvSpPr>
            <p:cNvPr id="57" name="Rectangle 7"/>
            <p:cNvSpPr>
              <a:spLocks noChangeArrowheads="1"/>
            </p:cNvSpPr>
            <p:nvPr/>
          </p:nvSpPr>
          <p:spPr bwMode="auto">
            <a:xfrm>
              <a:off x="6094411" y="977860"/>
              <a:ext cx="206372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Commerce Services</a:t>
              </a:r>
              <a:endParaRPr lang="en-US" sz="1400" dirty="0">
                <a:latin typeface="Segoe UI" pitchFamily="34" charset="0"/>
              </a:endParaRPr>
            </a:p>
          </p:txBody>
        </p:sp>
        <p:sp>
          <p:nvSpPr>
            <p:cNvPr id="35" name="Freeform 90"/>
            <p:cNvSpPr>
              <a:spLocks noEditPoints="1"/>
            </p:cNvSpPr>
            <p:nvPr/>
          </p:nvSpPr>
          <p:spPr bwMode="black">
            <a:xfrm>
              <a:off x="6784372" y="1201468"/>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17" name="Group 16"/>
          <p:cNvGrpSpPr/>
          <p:nvPr/>
        </p:nvGrpSpPr>
        <p:grpSpPr>
          <a:xfrm>
            <a:off x="8916860" y="977860"/>
            <a:ext cx="1295400" cy="1314996"/>
            <a:chOff x="8916860" y="977860"/>
            <a:chExt cx="1295400" cy="1314996"/>
          </a:xfrm>
        </p:grpSpPr>
        <p:sp>
          <p:nvSpPr>
            <p:cNvPr id="8" name="Rectangle 7"/>
            <p:cNvSpPr>
              <a:spLocks noChangeArrowheads="1"/>
            </p:cNvSpPr>
            <p:nvPr/>
          </p:nvSpPr>
          <p:spPr bwMode="auto">
            <a:xfrm>
              <a:off x="8916860" y="977860"/>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a:t>
              </a:r>
            </a:p>
            <a:p>
              <a:pPr algn="ctr"/>
              <a:r>
                <a:rPr lang="en-US" sz="1400" dirty="0">
                  <a:latin typeface="Segoe UI" pitchFamily="34" charset="0"/>
                </a:rPr>
                <a:t>Shipping </a:t>
              </a:r>
            </a:p>
          </p:txBody>
        </p:sp>
        <p:sp>
          <p:nvSpPr>
            <p:cNvPr id="43" name="Freeform 23"/>
            <p:cNvSpPr>
              <a:spLocks noEditPoints="1"/>
            </p:cNvSpPr>
            <p:nvPr/>
          </p:nvSpPr>
          <p:spPr bwMode="black">
            <a:xfrm>
              <a:off x="9294812" y="1188587"/>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18" name="Group 17"/>
          <p:cNvGrpSpPr/>
          <p:nvPr/>
        </p:nvGrpSpPr>
        <p:grpSpPr>
          <a:xfrm>
            <a:off x="8913812" y="2399534"/>
            <a:ext cx="1298448" cy="1316736"/>
            <a:chOff x="8913812" y="2399534"/>
            <a:chExt cx="1298448" cy="1316736"/>
          </a:xfrm>
        </p:grpSpPr>
        <p:sp>
          <p:nvSpPr>
            <p:cNvPr id="39" name="Rectangle 6"/>
            <p:cNvSpPr>
              <a:spLocks noChangeArrowheads="1"/>
            </p:cNvSpPr>
            <p:nvPr/>
          </p:nvSpPr>
          <p:spPr bwMode="auto">
            <a:xfrm>
              <a:off x="8913812" y="2399534"/>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Call Center</a:t>
              </a:r>
            </a:p>
          </p:txBody>
        </p:sp>
        <p:sp>
          <p:nvSpPr>
            <p:cNvPr id="48" name="Freeform 12"/>
            <p:cNvSpPr>
              <a:spLocks noChangeAspect="1"/>
            </p:cNvSpPr>
            <p:nvPr/>
          </p:nvSpPr>
          <p:spPr bwMode="black">
            <a:xfrm>
              <a:off x="9298529" y="2652285"/>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chemeClr val="tx1"/>
                </a:solidFill>
                <a:latin typeface="Segoe UI" pitchFamily="34" charset="0"/>
              </a:endParaRPr>
            </a:p>
          </p:txBody>
        </p:sp>
      </p:grpSp>
      <p:grpSp>
        <p:nvGrpSpPr>
          <p:cNvPr id="15" name="Group 14"/>
          <p:cNvGrpSpPr/>
          <p:nvPr/>
        </p:nvGrpSpPr>
        <p:grpSpPr>
          <a:xfrm>
            <a:off x="4672738" y="968846"/>
            <a:ext cx="1295400" cy="2043425"/>
            <a:chOff x="4672738" y="968846"/>
            <a:chExt cx="1295400" cy="2043425"/>
          </a:xfrm>
        </p:grpSpPr>
        <p:sp>
          <p:nvSpPr>
            <p:cNvPr id="54" name="Rectangle 7"/>
            <p:cNvSpPr>
              <a:spLocks noChangeArrowheads="1"/>
            </p:cNvSpPr>
            <p:nvPr/>
          </p:nvSpPr>
          <p:spPr bwMode="auto">
            <a:xfrm>
              <a:off x="4672738" y="968846"/>
              <a:ext cx="1295400" cy="2043425"/>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Cross Cutting Services</a:t>
              </a:r>
              <a:endParaRPr lang="en-US" sz="1400" dirty="0">
                <a:latin typeface="Segoe UI" pitchFamily="34" charset="0"/>
              </a:endParaRPr>
            </a:p>
          </p:txBody>
        </p:sp>
        <p:sp>
          <p:nvSpPr>
            <p:cNvPr id="75" name="Freeform 81"/>
            <p:cNvSpPr>
              <a:spLocks/>
            </p:cNvSpPr>
            <p:nvPr/>
          </p:nvSpPr>
          <p:spPr bwMode="black">
            <a:xfrm>
              <a:off x="5092458" y="1467170"/>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4" name="Group 3"/>
          <p:cNvGrpSpPr/>
          <p:nvPr/>
        </p:nvGrpSpPr>
        <p:grpSpPr>
          <a:xfrm>
            <a:off x="6094412" y="5257350"/>
            <a:ext cx="1295400" cy="1316736"/>
            <a:chOff x="6780212" y="2449082"/>
            <a:chExt cx="1295400" cy="1316736"/>
          </a:xfrm>
        </p:grpSpPr>
        <p:sp>
          <p:nvSpPr>
            <p:cNvPr id="5"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Payment Systems</a:t>
              </a:r>
              <a:endParaRPr lang="en-US" sz="1400" dirty="0">
                <a:latin typeface="Segoe UI" pitchFamily="34" charset="0"/>
              </a:endParaRPr>
            </a:p>
          </p:txBody>
        </p:sp>
        <p:sp>
          <p:nvSpPr>
            <p:cNvPr id="6"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10" name="Group 9"/>
          <p:cNvGrpSpPr/>
          <p:nvPr/>
        </p:nvGrpSpPr>
        <p:grpSpPr>
          <a:xfrm>
            <a:off x="4656898" y="5268700"/>
            <a:ext cx="1295400" cy="1316736"/>
            <a:chOff x="6780212" y="3849420"/>
            <a:chExt cx="1295400" cy="1316736"/>
          </a:xfrm>
        </p:grpSpPr>
        <p:sp>
          <p:nvSpPr>
            <p:cNvPr id="11"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ERP System</a:t>
              </a:r>
            </a:p>
          </p:txBody>
        </p:sp>
        <p:pic>
          <p:nvPicPr>
            <p:cNvPr id="12" name="Picture 48" descr="C:\Users\sakuu\Documents\Ballmer MGX 2011\Tile Icons\Calendar Enginee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3275012" y="5268700"/>
            <a:ext cx="1298448" cy="1316736"/>
            <a:chOff x="5405834" y="5231366"/>
            <a:chExt cx="1298448" cy="1316736"/>
          </a:xfrm>
        </p:grpSpPr>
        <p:sp>
          <p:nvSpPr>
            <p:cNvPr id="22"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Routes and Delivery </a:t>
              </a:r>
            </a:p>
          </p:txBody>
        </p:sp>
        <p:grpSp>
          <p:nvGrpSpPr>
            <p:cNvPr id="23" name="Group 22"/>
            <p:cNvGrpSpPr/>
            <p:nvPr/>
          </p:nvGrpSpPr>
          <p:grpSpPr bwMode="black">
            <a:xfrm>
              <a:off x="5737354" y="5382981"/>
              <a:ext cx="609282" cy="609124"/>
              <a:chOff x="446088" y="2665413"/>
              <a:chExt cx="920750" cy="920750"/>
            </a:xfrm>
            <a:solidFill>
              <a:srgbClr val="FFFFFF"/>
            </a:solidFill>
          </p:grpSpPr>
          <p:sp>
            <p:nvSpPr>
              <p:cNvPr id="24"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5"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26" name="Group 25"/>
          <p:cNvGrpSpPr/>
          <p:nvPr/>
        </p:nvGrpSpPr>
        <p:grpSpPr>
          <a:xfrm>
            <a:off x="1827212" y="5257350"/>
            <a:ext cx="1298448" cy="1316736"/>
            <a:chOff x="4037012" y="5220016"/>
            <a:chExt cx="1298448" cy="1316736"/>
          </a:xfrm>
        </p:grpSpPr>
        <p:sp>
          <p:nvSpPr>
            <p:cNvPr id="27"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Email / SMS Gateway</a:t>
              </a:r>
              <a:endParaRPr lang="en-US" sz="1400" dirty="0">
                <a:latin typeface="Segoe UI" pitchFamily="34" charset="0"/>
              </a:endParaRPr>
            </a:p>
          </p:txBody>
        </p:sp>
        <p:sp>
          <p:nvSpPr>
            <p:cNvPr id="28"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50" name="Group 49"/>
          <p:cNvGrpSpPr/>
          <p:nvPr/>
        </p:nvGrpSpPr>
        <p:grpSpPr>
          <a:xfrm>
            <a:off x="8913812" y="3814475"/>
            <a:ext cx="1295400" cy="1316736"/>
            <a:chOff x="4037012" y="2438400"/>
            <a:chExt cx="1295400" cy="1316736"/>
          </a:xfrm>
        </p:grpSpPr>
        <p:sp>
          <p:nvSpPr>
            <p:cNvPr id="51"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Web SSO</a:t>
              </a:r>
            </a:p>
            <a:p>
              <a:pPr algn="ctr"/>
              <a:r>
                <a:rPr lang="en-US" sz="1400" dirty="0">
                  <a:latin typeface="Segoe UI" pitchFamily="34" charset="0"/>
                </a:rPr>
                <a:t>System</a:t>
              </a:r>
            </a:p>
          </p:txBody>
        </p:sp>
        <p:sp>
          <p:nvSpPr>
            <p:cNvPr id="52" name="Freeform 164"/>
            <p:cNvSpPr>
              <a:spLocks noEditPoints="1"/>
            </p:cNvSpPr>
            <p:nvPr/>
          </p:nvSpPr>
          <p:spPr bwMode="black">
            <a:xfrm>
              <a:off x="4413588" y="2570817"/>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41" name="Group 40"/>
          <p:cNvGrpSpPr/>
          <p:nvPr/>
        </p:nvGrpSpPr>
        <p:grpSpPr>
          <a:xfrm>
            <a:off x="1796326" y="969046"/>
            <a:ext cx="2777134" cy="2043226"/>
            <a:chOff x="1796326" y="969046"/>
            <a:chExt cx="2777134" cy="2043226"/>
          </a:xfrm>
        </p:grpSpPr>
        <p:sp>
          <p:nvSpPr>
            <p:cNvPr id="63" name="Rectangle 7"/>
            <p:cNvSpPr>
              <a:spLocks noChangeArrowheads="1"/>
            </p:cNvSpPr>
            <p:nvPr/>
          </p:nvSpPr>
          <p:spPr bwMode="auto">
            <a:xfrm>
              <a:off x="1827212" y="969046"/>
              <a:ext cx="2746248"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Presentation Services</a:t>
              </a:r>
              <a:endParaRPr lang="en-US" sz="1400" dirty="0">
                <a:latin typeface="Segoe UI" pitchFamily="34" charset="0"/>
              </a:endParaRPr>
            </a:p>
          </p:txBody>
        </p:sp>
        <p:sp>
          <p:nvSpPr>
            <p:cNvPr id="68" name="Rectangle 7"/>
            <p:cNvSpPr>
              <a:spLocks noChangeArrowheads="1"/>
            </p:cNvSpPr>
            <p:nvPr/>
          </p:nvSpPr>
          <p:spPr bwMode="auto">
            <a:xfrm>
              <a:off x="1816762" y="1680118"/>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Business Services</a:t>
              </a:r>
              <a:endParaRPr lang="en-US" sz="1400" dirty="0">
                <a:latin typeface="Segoe UI" pitchFamily="34" charset="0"/>
              </a:endParaRPr>
            </a:p>
          </p:txBody>
        </p:sp>
        <p:sp>
          <p:nvSpPr>
            <p:cNvPr id="69" name="Rectangle 7"/>
            <p:cNvSpPr>
              <a:spLocks noChangeArrowheads="1"/>
            </p:cNvSpPr>
            <p:nvPr/>
          </p:nvSpPr>
          <p:spPr bwMode="auto">
            <a:xfrm>
              <a:off x="1796326" y="2399534"/>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Data Access Services</a:t>
              </a:r>
              <a:endParaRPr lang="en-US" sz="1400" dirty="0">
                <a:latin typeface="Segoe UI" pitchFamily="34" charset="0"/>
              </a:endParaRPr>
            </a:p>
          </p:txBody>
        </p:sp>
        <p:sp>
          <p:nvSpPr>
            <p:cNvPr id="72" name="Rounded Rectangle 6"/>
            <p:cNvSpPr/>
            <p:nvPr/>
          </p:nvSpPr>
          <p:spPr bwMode="black">
            <a:xfrm rot="16200000">
              <a:off x="1995625" y="887596"/>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pic>
          <p:nvPicPr>
            <p:cNvPr id="7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597" y="1693457"/>
              <a:ext cx="459839" cy="60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Freeform 83"/>
            <p:cNvSpPr>
              <a:spLocks noEditPoints="1"/>
            </p:cNvSpPr>
            <p:nvPr/>
          </p:nvSpPr>
          <p:spPr bwMode="black">
            <a:xfrm>
              <a:off x="1984814" y="2440387"/>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32" name="Group 31"/>
          <p:cNvGrpSpPr/>
          <p:nvPr/>
        </p:nvGrpSpPr>
        <p:grpSpPr>
          <a:xfrm>
            <a:off x="1801086" y="3848774"/>
            <a:ext cx="4171812" cy="608160"/>
            <a:chOff x="1801086" y="3848774"/>
            <a:chExt cx="4171812" cy="608160"/>
          </a:xfrm>
        </p:grpSpPr>
        <p:sp>
          <p:nvSpPr>
            <p:cNvPr id="71" name="Rectangle 7"/>
            <p:cNvSpPr>
              <a:spLocks noChangeArrowheads="1"/>
            </p:cNvSpPr>
            <p:nvPr/>
          </p:nvSpPr>
          <p:spPr bwMode="auto">
            <a:xfrm>
              <a:off x="1801086" y="3848774"/>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Relational Databases</a:t>
              </a:r>
              <a:endParaRPr lang="en-US" sz="1400" dirty="0">
                <a:latin typeface="Segoe UI" pitchFamily="34" charset="0"/>
              </a:endParaRPr>
            </a:p>
          </p:txBody>
        </p:sp>
        <p:sp>
          <p:nvSpPr>
            <p:cNvPr id="76" name="Freeform 79"/>
            <p:cNvSpPr>
              <a:spLocks noEditPoints="1"/>
            </p:cNvSpPr>
            <p:nvPr/>
          </p:nvSpPr>
          <p:spPr bwMode="black">
            <a:xfrm>
              <a:off x="2036261" y="3882375"/>
              <a:ext cx="400154" cy="54095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36" name="Group 35"/>
          <p:cNvGrpSpPr/>
          <p:nvPr/>
        </p:nvGrpSpPr>
        <p:grpSpPr>
          <a:xfrm>
            <a:off x="1796326" y="3107034"/>
            <a:ext cx="4171812" cy="608160"/>
            <a:chOff x="1796326" y="3107034"/>
            <a:chExt cx="4171812" cy="608160"/>
          </a:xfrm>
        </p:grpSpPr>
        <p:sp>
          <p:nvSpPr>
            <p:cNvPr id="66" name="Rectangle 7"/>
            <p:cNvSpPr>
              <a:spLocks noChangeArrowheads="1"/>
            </p:cNvSpPr>
            <p:nvPr/>
          </p:nvSpPr>
          <p:spPr bwMode="auto">
            <a:xfrm>
              <a:off x="1796326" y="3107034"/>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Analytical Databases</a:t>
              </a:r>
              <a:endParaRPr lang="en-US" sz="1400" dirty="0">
                <a:latin typeface="Segoe UI" pitchFamily="34" charset="0"/>
              </a:endParaRPr>
            </a:p>
          </p:txBody>
        </p:sp>
        <p:grpSp>
          <p:nvGrpSpPr>
            <p:cNvPr id="78" name="Group 77"/>
            <p:cNvGrpSpPr/>
            <p:nvPr/>
          </p:nvGrpSpPr>
          <p:grpSpPr bwMode="black">
            <a:xfrm>
              <a:off x="2038564" y="3126310"/>
              <a:ext cx="529953" cy="569608"/>
              <a:chOff x="1435100" y="3879850"/>
              <a:chExt cx="739775" cy="795338"/>
            </a:xfrm>
            <a:solidFill>
              <a:schemeClr val="tx1"/>
            </a:solidFill>
          </p:grpSpPr>
          <p:sp>
            <p:nvSpPr>
              <p:cNvPr id="7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3"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5"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7"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31" name="Group 30"/>
          <p:cNvGrpSpPr/>
          <p:nvPr/>
        </p:nvGrpSpPr>
        <p:grpSpPr>
          <a:xfrm>
            <a:off x="1796326" y="970921"/>
            <a:ext cx="7053269" cy="4171812"/>
            <a:chOff x="1796326" y="970921"/>
            <a:chExt cx="7053269" cy="4171812"/>
          </a:xfrm>
        </p:grpSpPr>
        <p:sp>
          <p:nvSpPr>
            <p:cNvPr id="45" name="Rectangle 44"/>
            <p:cNvSpPr>
              <a:spLocks noChangeArrowheads="1"/>
            </p:cNvSpPr>
            <p:nvPr/>
          </p:nvSpPr>
          <p:spPr bwMode="auto">
            <a:xfrm>
              <a:off x="8253917" y="970921"/>
              <a:ext cx="595678" cy="417181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47" name="Rectangle 46"/>
            <p:cNvSpPr>
              <a:spLocks noChangeArrowheads="1"/>
            </p:cNvSpPr>
            <p:nvPr/>
          </p:nvSpPr>
          <p:spPr bwMode="auto">
            <a:xfrm rot="5400000">
              <a:off x="4740098" y="1628913"/>
              <a:ext cx="570048" cy="645759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grpSp>
          <p:nvGrpSpPr>
            <p:cNvPr id="88" name="Group 87"/>
            <p:cNvGrpSpPr/>
            <p:nvPr/>
          </p:nvGrpSpPr>
          <p:grpSpPr>
            <a:xfrm>
              <a:off x="1986441" y="4609334"/>
              <a:ext cx="501421" cy="486566"/>
              <a:chOff x="8870271" y="4646406"/>
              <a:chExt cx="501421" cy="486566"/>
            </a:xfrm>
          </p:grpSpPr>
          <p:sp>
            <p:nvSpPr>
              <p:cNvPr id="89"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0"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1"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2"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3"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grpSp>
        <p:nvGrpSpPr>
          <p:cNvPr id="34" name="Group 33"/>
          <p:cNvGrpSpPr/>
          <p:nvPr/>
        </p:nvGrpSpPr>
        <p:grpSpPr>
          <a:xfrm>
            <a:off x="6094410" y="3107034"/>
            <a:ext cx="2063721" cy="608160"/>
            <a:chOff x="6094410" y="3107034"/>
            <a:chExt cx="2063721" cy="608160"/>
          </a:xfrm>
        </p:grpSpPr>
        <p:sp>
          <p:nvSpPr>
            <p:cNvPr id="60" name="Rectangle 7"/>
            <p:cNvSpPr>
              <a:spLocks noChangeArrowheads="1"/>
            </p:cNvSpPr>
            <p:nvPr/>
          </p:nvSpPr>
          <p:spPr bwMode="auto">
            <a:xfrm>
              <a:off x="6094410" y="3107034"/>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Media Services</a:t>
              </a:r>
              <a:endParaRPr lang="en-US" sz="1400" dirty="0">
                <a:latin typeface="Segoe UI" pitchFamily="34" charset="0"/>
              </a:endParaRPr>
            </a:p>
          </p:txBody>
        </p:sp>
        <p:sp>
          <p:nvSpPr>
            <p:cNvPr id="94" name="Freeform 7"/>
            <p:cNvSpPr>
              <a:spLocks noEditPoints="1"/>
            </p:cNvSpPr>
            <p:nvPr/>
          </p:nvSpPr>
          <p:spPr bwMode="black">
            <a:xfrm>
              <a:off x="6246812" y="3130833"/>
              <a:ext cx="490285" cy="5267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grpSp>
        <p:nvGrpSpPr>
          <p:cNvPr id="33" name="Group 32"/>
          <p:cNvGrpSpPr/>
          <p:nvPr/>
        </p:nvGrpSpPr>
        <p:grpSpPr>
          <a:xfrm>
            <a:off x="6068873" y="3848774"/>
            <a:ext cx="2089258" cy="608160"/>
            <a:chOff x="6068873" y="3848774"/>
            <a:chExt cx="2089258" cy="608160"/>
          </a:xfrm>
        </p:grpSpPr>
        <p:sp>
          <p:nvSpPr>
            <p:cNvPr id="95" name="Rectangle 7"/>
            <p:cNvSpPr>
              <a:spLocks noChangeArrowheads="1"/>
            </p:cNvSpPr>
            <p:nvPr/>
          </p:nvSpPr>
          <p:spPr bwMode="auto">
            <a:xfrm>
              <a:off x="6068873" y="3848774"/>
              <a:ext cx="2089258"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Reporting</a:t>
              </a:r>
            </a:p>
            <a:p>
              <a:pPr algn="ctr"/>
              <a:r>
                <a:rPr lang="en-US" sz="1400" dirty="0" smtClean="0">
                  <a:latin typeface="Segoe UI" pitchFamily="34" charset="0"/>
                </a:rPr>
                <a:t>Services</a:t>
              </a:r>
              <a:endParaRPr lang="en-US" sz="1400" dirty="0">
                <a:latin typeface="Segoe UI" pitchFamily="34" charset="0"/>
              </a:endParaRPr>
            </a:p>
          </p:txBody>
        </p:sp>
        <p:sp>
          <p:nvSpPr>
            <p:cNvPr id="96" name="Freeform 18"/>
            <p:cNvSpPr>
              <a:spLocks noEditPoints="1"/>
            </p:cNvSpPr>
            <p:nvPr/>
          </p:nvSpPr>
          <p:spPr bwMode="black">
            <a:xfrm>
              <a:off x="6129194" y="3861475"/>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30" name="Group 29"/>
          <p:cNvGrpSpPr/>
          <p:nvPr/>
        </p:nvGrpSpPr>
        <p:grpSpPr>
          <a:xfrm>
            <a:off x="7539164" y="5260735"/>
            <a:ext cx="1298448" cy="1316736"/>
            <a:chOff x="7539164" y="5260735"/>
            <a:chExt cx="1298448" cy="1316736"/>
          </a:xfrm>
        </p:grpSpPr>
        <p:sp>
          <p:nvSpPr>
            <p:cNvPr id="106" name="Rectangle 6"/>
            <p:cNvSpPr>
              <a:spLocks noChangeArrowheads="1"/>
            </p:cNvSpPr>
            <p:nvPr/>
          </p:nvSpPr>
          <p:spPr bwMode="auto">
            <a:xfrm>
              <a:off x="7539164" y="5260735"/>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Loyalty System</a:t>
              </a:r>
            </a:p>
          </p:txBody>
        </p:sp>
        <p:grpSp>
          <p:nvGrpSpPr>
            <p:cNvPr id="119" name="Group 118"/>
            <p:cNvGrpSpPr/>
            <p:nvPr/>
          </p:nvGrpSpPr>
          <p:grpSpPr bwMode="black">
            <a:xfrm>
              <a:off x="7834354" y="5510399"/>
              <a:ext cx="647554" cy="394335"/>
              <a:chOff x="10387012" y="4179358"/>
              <a:chExt cx="974726" cy="593725"/>
            </a:xfrm>
            <a:solidFill>
              <a:srgbClr val="FFFFFF"/>
            </a:solidFill>
          </p:grpSpPr>
          <p:sp>
            <p:nvSpPr>
              <p:cNvPr id="12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25" name="Group 124"/>
          <p:cNvGrpSpPr/>
          <p:nvPr/>
        </p:nvGrpSpPr>
        <p:grpSpPr>
          <a:xfrm>
            <a:off x="8908009" y="5257350"/>
            <a:ext cx="1295400" cy="1316736"/>
            <a:chOff x="5394295" y="3823063"/>
            <a:chExt cx="1295400" cy="1316736"/>
          </a:xfrm>
        </p:grpSpPr>
        <p:sp>
          <p:nvSpPr>
            <p:cNvPr id="126"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latin typeface="Segoe UI" pitchFamily="34" charset="0"/>
                </a:rPr>
                <a:t>DWarehouse</a:t>
              </a:r>
              <a:r>
                <a:rPr lang="en-US" sz="1400" dirty="0">
                  <a:latin typeface="Segoe UI" pitchFamily="34" charset="0"/>
                </a:rPr>
                <a:t> System</a:t>
              </a:r>
            </a:p>
          </p:txBody>
        </p:sp>
        <p:grpSp>
          <p:nvGrpSpPr>
            <p:cNvPr id="127" name="Group 126"/>
            <p:cNvGrpSpPr/>
            <p:nvPr/>
          </p:nvGrpSpPr>
          <p:grpSpPr bwMode="black">
            <a:xfrm>
              <a:off x="5772563" y="4046404"/>
              <a:ext cx="529953" cy="569608"/>
              <a:chOff x="1435100" y="3879850"/>
              <a:chExt cx="739775" cy="795338"/>
            </a:xfrm>
            <a:solidFill>
              <a:schemeClr val="tx1"/>
            </a:solidFill>
          </p:grpSpPr>
          <p:sp>
            <p:nvSpPr>
              <p:cNvPr id="128"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9"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0"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1"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2"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3"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4"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5"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6"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42" name="Group 41"/>
          <p:cNvGrpSpPr/>
          <p:nvPr/>
        </p:nvGrpSpPr>
        <p:grpSpPr>
          <a:xfrm>
            <a:off x="6094412" y="2362200"/>
            <a:ext cx="2063721" cy="634286"/>
            <a:chOff x="6094412" y="2362200"/>
            <a:chExt cx="2063721" cy="634286"/>
          </a:xfrm>
        </p:grpSpPr>
        <p:sp>
          <p:nvSpPr>
            <p:cNvPr id="97" name="Rectangle 7"/>
            <p:cNvSpPr>
              <a:spLocks noChangeArrowheads="1"/>
            </p:cNvSpPr>
            <p:nvPr/>
          </p:nvSpPr>
          <p:spPr bwMode="auto">
            <a:xfrm>
              <a:off x="6094412" y="2388326"/>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Search Services</a:t>
              </a:r>
              <a:endParaRPr lang="en-US" sz="1400" dirty="0">
                <a:latin typeface="Segoe UI" pitchFamily="34" charset="0"/>
              </a:endParaRPr>
            </a:p>
          </p:txBody>
        </p:sp>
        <p:grpSp>
          <p:nvGrpSpPr>
            <p:cNvPr id="98" name="Group 97"/>
            <p:cNvGrpSpPr/>
            <p:nvPr/>
          </p:nvGrpSpPr>
          <p:grpSpPr bwMode="black">
            <a:xfrm>
              <a:off x="6124802" y="2362200"/>
              <a:ext cx="746956" cy="576121"/>
              <a:chOff x="6673850" y="4338638"/>
              <a:chExt cx="1403351" cy="1082675"/>
            </a:xfrm>
            <a:solidFill>
              <a:srgbClr val="FFFFFF"/>
            </a:solidFill>
          </p:grpSpPr>
          <p:sp>
            <p:nvSpPr>
              <p:cNvPr id="9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7"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8"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9"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0"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spTree>
    <p:custDataLst>
      <p:tags r:id="rId1"/>
    </p:custDataLst>
    <p:extLst>
      <p:ext uri="{BB962C8B-B14F-4D97-AF65-F5344CB8AC3E}">
        <p14:creationId xmlns:p14="http://schemas.microsoft.com/office/powerpoint/2010/main" val="3121778143"/>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1+#ppt_w/2"/>
                                          </p:val>
                                        </p:tav>
                                        <p:tav tm="100000">
                                          <p:val>
                                            <p:strVal val="#ppt_x"/>
                                          </p:val>
                                        </p:tav>
                                      </p:tavLst>
                                    </p:anim>
                                    <p:anim calcmode="lin" valueType="num">
                                      <p:cBhvr additive="base">
                                        <p:cTn id="8" dur="10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rctx="PPT">
                                        <p:cTn id="12" dur="indefinite"/>
                                        <p:tgtEl>
                                          <p:spTgt spid="41"/>
                                        </p:tgtEl>
                                        <p:attrNameLst>
                                          <p:attrName>style.opacity</p:attrName>
                                        </p:attrNameLst>
                                      </p:cBhvr>
                                      <p:to>
                                        <p:strVal val="0.5"/>
                                      </p:to>
                                    </p:set>
                                    <p:animEffect filter="image" prLst="opacity: 0.5">
                                      <p:cBhvr rctx="IE">
                                        <p:cTn id="13" dur="indefinite"/>
                                        <p:tgtEl>
                                          <p:spTgt spid="41"/>
                                        </p:tgtEl>
                                      </p:cBhvr>
                                    </p:animEffect>
                                  </p:childTnLst>
                                </p:cTn>
                              </p:par>
                            </p:childTnLst>
                          </p:cTn>
                        </p:par>
                        <p:par>
                          <p:cTn id="14" fill="hold">
                            <p:stCondLst>
                              <p:cond delay="0"/>
                            </p:stCondLst>
                            <p:childTnLst>
                              <p:par>
                                <p:cTn id="15" presetID="2" presetClass="entr" presetSubtype="2"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1+#ppt_w/2"/>
                                          </p:val>
                                        </p:tav>
                                        <p:tav tm="100000">
                                          <p:val>
                                            <p:strVal val="#ppt_x"/>
                                          </p:val>
                                        </p:tav>
                                      </p:tavLst>
                                    </p:anim>
                                    <p:anim calcmode="lin" valueType="num">
                                      <p:cBhvr additive="base">
                                        <p:cTn id="1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rctx="PPT">
                                        <p:cTn id="22" dur="indefinite"/>
                                        <p:tgtEl>
                                          <p:spTgt spid="15"/>
                                        </p:tgtEl>
                                        <p:attrNameLst>
                                          <p:attrName>style.opacity</p:attrName>
                                        </p:attrNameLst>
                                      </p:cBhvr>
                                      <p:to>
                                        <p:strVal val="0.5"/>
                                      </p:to>
                                    </p:set>
                                    <p:animEffect filter="image" prLst="opacity: 0.5">
                                      <p:cBhvr rctx="IE">
                                        <p:cTn id="23" dur="indefinite"/>
                                        <p:tgtEl>
                                          <p:spTgt spid="15"/>
                                        </p:tgtEl>
                                      </p:cBhvr>
                                    </p:animEffect>
                                  </p:childTnLst>
                                </p:cTn>
                              </p:par>
                            </p:childTnLst>
                          </p:cTn>
                        </p:par>
                        <p:par>
                          <p:cTn id="24" fill="hold">
                            <p:stCondLst>
                              <p:cond delay="0"/>
                            </p:stCondLst>
                            <p:childTnLst>
                              <p:par>
                                <p:cTn id="25" presetID="2" presetClass="entr" presetSubtype="2"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1+#ppt_w/2"/>
                                          </p:val>
                                        </p:tav>
                                        <p:tav tm="100000">
                                          <p:val>
                                            <p:strVal val="#ppt_x"/>
                                          </p:val>
                                        </p:tav>
                                      </p:tavLst>
                                    </p:anim>
                                    <p:anim calcmode="lin" valueType="num">
                                      <p:cBhvr additive="base">
                                        <p:cTn id="28"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rctx="PPT">
                                        <p:cTn id="32" dur="indefinite"/>
                                        <p:tgtEl>
                                          <p:spTgt spid="16"/>
                                        </p:tgtEl>
                                        <p:attrNameLst>
                                          <p:attrName>style.opacity</p:attrName>
                                        </p:attrNameLst>
                                      </p:cBhvr>
                                      <p:to>
                                        <p:strVal val="0.5"/>
                                      </p:to>
                                    </p:set>
                                    <p:animEffect filter="image" prLst="opacity: 0.5">
                                      <p:cBhvr rctx="IE">
                                        <p:cTn id="33" dur="indefinite"/>
                                        <p:tgtEl>
                                          <p:spTgt spid="16"/>
                                        </p:tgtEl>
                                      </p:cBhvr>
                                    </p:animEffect>
                                  </p:childTnLst>
                                </p:cTn>
                              </p:par>
                            </p:childTnLst>
                          </p:cTn>
                        </p:par>
                        <p:par>
                          <p:cTn id="34" fill="hold">
                            <p:stCondLst>
                              <p:cond delay="0"/>
                            </p:stCondLst>
                            <p:childTnLst>
                              <p:par>
                                <p:cTn id="35" presetID="2" presetClass="entr" presetSubtype="2"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1000" fill="hold"/>
                                        <p:tgtEl>
                                          <p:spTgt spid="42"/>
                                        </p:tgtEl>
                                        <p:attrNameLst>
                                          <p:attrName>ppt_x</p:attrName>
                                        </p:attrNameLst>
                                      </p:cBhvr>
                                      <p:tavLst>
                                        <p:tav tm="0">
                                          <p:val>
                                            <p:strVal val="1+#ppt_w/2"/>
                                          </p:val>
                                        </p:tav>
                                        <p:tav tm="100000">
                                          <p:val>
                                            <p:strVal val="#ppt_x"/>
                                          </p:val>
                                        </p:tav>
                                      </p:tavLst>
                                    </p:anim>
                                    <p:anim calcmode="lin" valueType="num">
                                      <p:cBhvr additive="base">
                                        <p:cTn id="38" dur="10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rctx="PPT">
                                        <p:cTn id="42" dur="indefinite"/>
                                        <p:tgtEl>
                                          <p:spTgt spid="42"/>
                                        </p:tgtEl>
                                        <p:attrNameLst>
                                          <p:attrName>style.opacity</p:attrName>
                                        </p:attrNameLst>
                                      </p:cBhvr>
                                      <p:to>
                                        <p:strVal val="0.5"/>
                                      </p:to>
                                    </p:set>
                                    <p:animEffect filter="image" prLst="opacity: 0.5">
                                      <p:cBhvr rctx="IE">
                                        <p:cTn id="43" dur="indefinite"/>
                                        <p:tgtEl>
                                          <p:spTgt spid="42"/>
                                        </p:tgtEl>
                                      </p:cBhvr>
                                    </p:animEffect>
                                  </p:childTnLst>
                                </p:cTn>
                              </p:par>
                            </p:childTnLst>
                          </p:cTn>
                        </p:par>
                        <p:par>
                          <p:cTn id="44" fill="hold">
                            <p:stCondLst>
                              <p:cond delay="0"/>
                            </p:stCondLst>
                            <p:childTnLst>
                              <p:par>
                                <p:cTn id="45" presetID="2" presetClass="entr" presetSubtype="2" fill="hold" nodeType="after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1000" fill="hold"/>
                                        <p:tgtEl>
                                          <p:spTgt spid="50"/>
                                        </p:tgtEl>
                                        <p:attrNameLst>
                                          <p:attrName>ppt_x</p:attrName>
                                        </p:attrNameLst>
                                      </p:cBhvr>
                                      <p:tavLst>
                                        <p:tav tm="0">
                                          <p:val>
                                            <p:strVal val="1+#ppt_w/2"/>
                                          </p:val>
                                        </p:tav>
                                        <p:tav tm="100000">
                                          <p:val>
                                            <p:strVal val="#ppt_x"/>
                                          </p:val>
                                        </p:tav>
                                      </p:tavLst>
                                    </p:anim>
                                    <p:anim calcmode="lin" valueType="num">
                                      <p:cBhvr additive="base">
                                        <p:cTn id="48"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rctx="PPT">
                                        <p:cTn id="52" dur="indefinite"/>
                                        <p:tgtEl>
                                          <p:spTgt spid="50"/>
                                        </p:tgtEl>
                                        <p:attrNameLst>
                                          <p:attrName>style.opacity</p:attrName>
                                        </p:attrNameLst>
                                      </p:cBhvr>
                                      <p:to>
                                        <p:strVal val="0.5"/>
                                      </p:to>
                                    </p:set>
                                    <p:animEffect filter="image" prLst="opacity: 0.5">
                                      <p:cBhvr rctx="IE">
                                        <p:cTn id="53" dur="indefinite"/>
                                        <p:tgtEl>
                                          <p:spTgt spid="50"/>
                                        </p:tgtEl>
                                      </p:cBhvr>
                                    </p:animEffect>
                                  </p:childTnLst>
                                </p:cTn>
                              </p:par>
                            </p:childTnLst>
                          </p:cTn>
                        </p:par>
                        <p:par>
                          <p:cTn id="54" fill="hold">
                            <p:stCondLst>
                              <p:cond delay="0"/>
                            </p:stCondLst>
                            <p:childTnLst>
                              <p:par>
                                <p:cTn id="55" presetID="2" presetClass="entr" presetSubtype="2"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000" fill="hold"/>
                                        <p:tgtEl>
                                          <p:spTgt spid="31"/>
                                        </p:tgtEl>
                                        <p:attrNameLst>
                                          <p:attrName>ppt_x</p:attrName>
                                        </p:attrNameLst>
                                      </p:cBhvr>
                                      <p:tavLst>
                                        <p:tav tm="0">
                                          <p:val>
                                            <p:strVal val="1+#ppt_w/2"/>
                                          </p:val>
                                        </p:tav>
                                        <p:tav tm="100000">
                                          <p:val>
                                            <p:strVal val="#ppt_x"/>
                                          </p:val>
                                        </p:tav>
                                      </p:tavLst>
                                    </p:anim>
                                    <p:anim calcmode="lin" valueType="num">
                                      <p:cBhvr additive="base">
                                        <p:cTn id="5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9" presetClass="emph" presetSubtype="0" nodeType="clickEffect">
                                  <p:stCondLst>
                                    <p:cond delay="0"/>
                                  </p:stCondLst>
                                  <p:childTnLst>
                                    <p:set>
                                      <p:cBhvr rctx="PPT">
                                        <p:cTn id="62" dur="indefinite"/>
                                        <p:tgtEl>
                                          <p:spTgt spid="31"/>
                                        </p:tgtEl>
                                        <p:attrNameLst>
                                          <p:attrName>style.opacity</p:attrName>
                                        </p:attrNameLst>
                                      </p:cBhvr>
                                      <p:to>
                                        <p:strVal val="0.5"/>
                                      </p:to>
                                    </p:set>
                                    <p:animEffect filter="image" prLst="opacity: 0.5">
                                      <p:cBhvr rctx="IE">
                                        <p:cTn id="63" dur="indefinite"/>
                                        <p:tgtEl>
                                          <p:spTgt spid="31"/>
                                        </p:tgtEl>
                                      </p:cBhvr>
                                    </p:animEffect>
                                  </p:childTnLst>
                                </p:cTn>
                              </p:par>
                            </p:childTnLst>
                          </p:cTn>
                        </p:par>
                        <p:par>
                          <p:cTn id="64" fill="hold">
                            <p:stCondLst>
                              <p:cond delay="0"/>
                            </p:stCondLst>
                            <p:childTnLst>
                              <p:par>
                                <p:cTn id="65" presetID="2" presetClass="entr" presetSubtype="2" fill="hold" nodeType="after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1000" fill="hold"/>
                                        <p:tgtEl>
                                          <p:spTgt spid="36"/>
                                        </p:tgtEl>
                                        <p:attrNameLst>
                                          <p:attrName>ppt_x</p:attrName>
                                        </p:attrNameLst>
                                      </p:cBhvr>
                                      <p:tavLst>
                                        <p:tav tm="0">
                                          <p:val>
                                            <p:strVal val="1+#ppt_w/2"/>
                                          </p:val>
                                        </p:tav>
                                        <p:tav tm="100000">
                                          <p:val>
                                            <p:strVal val="#ppt_x"/>
                                          </p:val>
                                        </p:tav>
                                      </p:tavLst>
                                    </p:anim>
                                    <p:anim calcmode="lin" valueType="num">
                                      <p:cBhvr additive="base">
                                        <p:cTn id="68" dur="10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25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1000" fill="hold"/>
                                        <p:tgtEl>
                                          <p:spTgt spid="32"/>
                                        </p:tgtEl>
                                        <p:attrNameLst>
                                          <p:attrName>ppt_x</p:attrName>
                                        </p:attrNameLst>
                                      </p:cBhvr>
                                      <p:tavLst>
                                        <p:tav tm="0">
                                          <p:val>
                                            <p:strVal val="1+#ppt_w/2"/>
                                          </p:val>
                                        </p:tav>
                                        <p:tav tm="100000">
                                          <p:val>
                                            <p:strVal val="#ppt_x"/>
                                          </p:val>
                                        </p:tav>
                                      </p:tavLst>
                                    </p:anim>
                                    <p:anim calcmode="lin" valueType="num">
                                      <p:cBhvr additive="base">
                                        <p:cTn id="72" dur="1000" fill="hold"/>
                                        <p:tgtEl>
                                          <p:spTgt spid="32"/>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50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1000" fill="hold"/>
                                        <p:tgtEl>
                                          <p:spTgt spid="34"/>
                                        </p:tgtEl>
                                        <p:attrNameLst>
                                          <p:attrName>ppt_x</p:attrName>
                                        </p:attrNameLst>
                                      </p:cBhvr>
                                      <p:tavLst>
                                        <p:tav tm="0">
                                          <p:val>
                                            <p:strVal val="1+#ppt_w/2"/>
                                          </p:val>
                                        </p:tav>
                                        <p:tav tm="100000">
                                          <p:val>
                                            <p:strVal val="#ppt_x"/>
                                          </p:val>
                                        </p:tav>
                                      </p:tavLst>
                                    </p:anim>
                                    <p:anim calcmode="lin" valueType="num">
                                      <p:cBhvr additive="base">
                                        <p:cTn id="76" dur="1000" fill="hold"/>
                                        <p:tgtEl>
                                          <p:spTgt spid="3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000" fill="hold"/>
                                        <p:tgtEl>
                                          <p:spTgt spid="33"/>
                                        </p:tgtEl>
                                        <p:attrNameLst>
                                          <p:attrName>ppt_x</p:attrName>
                                        </p:attrNameLst>
                                      </p:cBhvr>
                                      <p:tavLst>
                                        <p:tav tm="0">
                                          <p:val>
                                            <p:strVal val="1+#ppt_w/2"/>
                                          </p:val>
                                        </p:tav>
                                        <p:tav tm="100000">
                                          <p:val>
                                            <p:strVal val="#ppt_x"/>
                                          </p:val>
                                        </p:tav>
                                      </p:tavLst>
                                    </p:anim>
                                    <p:anim calcmode="lin" valueType="num">
                                      <p:cBhvr additive="base">
                                        <p:cTn id="80" dur="1000" fill="hold"/>
                                        <p:tgtEl>
                                          <p:spTgt spid="33"/>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1000" fill="hold"/>
                                        <p:tgtEl>
                                          <p:spTgt spid="17"/>
                                        </p:tgtEl>
                                        <p:attrNameLst>
                                          <p:attrName>ppt_x</p:attrName>
                                        </p:attrNameLst>
                                      </p:cBhvr>
                                      <p:tavLst>
                                        <p:tav tm="0">
                                          <p:val>
                                            <p:strVal val="1+#ppt_w/2"/>
                                          </p:val>
                                        </p:tav>
                                        <p:tav tm="100000">
                                          <p:val>
                                            <p:strVal val="#ppt_x"/>
                                          </p:val>
                                        </p:tav>
                                      </p:tavLst>
                                    </p:anim>
                                    <p:anim calcmode="lin" valueType="num">
                                      <p:cBhvr additive="base">
                                        <p:cTn id="84" dur="1000" fill="hold"/>
                                        <p:tgtEl>
                                          <p:spTgt spid="17"/>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25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1000" fill="hold"/>
                                        <p:tgtEl>
                                          <p:spTgt spid="18"/>
                                        </p:tgtEl>
                                        <p:attrNameLst>
                                          <p:attrName>ppt_x</p:attrName>
                                        </p:attrNameLst>
                                      </p:cBhvr>
                                      <p:tavLst>
                                        <p:tav tm="0">
                                          <p:val>
                                            <p:strVal val="1+#ppt_w/2"/>
                                          </p:val>
                                        </p:tav>
                                        <p:tav tm="100000">
                                          <p:val>
                                            <p:strVal val="#ppt_x"/>
                                          </p:val>
                                        </p:tav>
                                      </p:tavLst>
                                    </p:anim>
                                    <p:anim calcmode="lin" valueType="num">
                                      <p:cBhvr additive="base">
                                        <p:cTn id="88" dur="1000" fill="hold"/>
                                        <p:tgtEl>
                                          <p:spTgt spid="1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25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1000" fill="hold"/>
                                        <p:tgtEl>
                                          <p:spTgt spid="26"/>
                                        </p:tgtEl>
                                        <p:attrNameLst>
                                          <p:attrName>ppt_x</p:attrName>
                                        </p:attrNameLst>
                                      </p:cBhvr>
                                      <p:tavLst>
                                        <p:tav tm="0">
                                          <p:val>
                                            <p:strVal val="1+#ppt_w/2"/>
                                          </p:val>
                                        </p:tav>
                                        <p:tav tm="100000">
                                          <p:val>
                                            <p:strVal val="#ppt_x"/>
                                          </p:val>
                                        </p:tav>
                                      </p:tavLst>
                                    </p:anim>
                                    <p:anim calcmode="lin" valueType="num">
                                      <p:cBhvr additive="base">
                                        <p:cTn id="92" dur="1000" fill="hold"/>
                                        <p:tgtEl>
                                          <p:spTgt spid="26"/>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25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1000" fill="hold"/>
                                        <p:tgtEl>
                                          <p:spTgt spid="21"/>
                                        </p:tgtEl>
                                        <p:attrNameLst>
                                          <p:attrName>ppt_x</p:attrName>
                                        </p:attrNameLst>
                                      </p:cBhvr>
                                      <p:tavLst>
                                        <p:tav tm="0">
                                          <p:val>
                                            <p:strVal val="1+#ppt_w/2"/>
                                          </p:val>
                                        </p:tav>
                                        <p:tav tm="100000">
                                          <p:val>
                                            <p:strVal val="#ppt_x"/>
                                          </p:val>
                                        </p:tav>
                                      </p:tavLst>
                                    </p:anim>
                                    <p:anim calcmode="lin" valueType="num">
                                      <p:cBhvr additive="base">
                                        <p:cTn id="96" dur="1000" fill="hold"/>
                                        <p:tgtEl>
                                          <p:spTgt spid="21"/>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500"/>
                                  </p:stCondLst>
                                  <p:childTnLst>
                                    <p:set>
                                      <p:cBhvr>
                                        <p:cTn id="98" dur="1" fill="hold">
                                          <p:stCondLst>
                                            <p:cond delay="0"/>
                                          </p:stCondLst>
                                        </p:cTn>
                                        <p:tgtEl>
                                          <p:spTgt spid="10"/>
                                        </p:tgtEl>
                                        <p:attrNameLst>
                                          <p:attrName>style.visibility</p:attrName>
                                        </p:attrNameLst>
                                      </p:cBhvr>
                                      <p:to>
                                        <p:strVal val="visible"/>
                                      </p:to>
                                    </p:set>
                                    <p:anim calcmode="lin" valueType="num">
                                      <p:cBhvr additive="base">
                                        <p:cTn id="99" dur="1000" fill="hold"/>
                                        <p:tgtEl>
                                          <p:spTgt spid="10"/>
                                        </p:tgtEl>
                                        <p:attrNameLst>
                                          <p:attrName>ppt_x</p:attrName>
                                        </p:attrNameLst>
                                      </p:cBhvr>
                                      <p:tavLst>
                                        <p:tav tm="0">
                                          <p:val>
                                            <p:strVal val="1+#ppt_w/2"/>
                                          </p:val>
                                        </p:tav>
                                        <p:tav tm="100000">
                                          <p:val>
                                            <p:strVal val="#ppt_x"/>
                                          </p:val>
                                        </p:tav>
                                      </p:tavLst>
                                    </p:anim>
                                    <p:anim calcmode="lin" valueType="num">
                                      <p:cBhvr additive="base">
                                        <p:cTn id="100" dur="1000" fill="hold"/>
                                        <p:tgtEl>
                                          <p:spTgt spid="10"/>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75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1000" fill="hold"/>
                                        <p:tgtEl>
                                          <p:spTgt spid="4"/>
                                        </p:tgtEl>
                                        <p:attrNameLst>
                                          <p:attrName>ppt_x</p:attrName>
                                        </p:attrNameLst>
                                      </p:cBhvr>
                                      <p:tavLst>
                                        <p:tav tm="0">
                                          <p:val>
                                            <p:strVal val="1+#ppt_w/2"/>
                                          </p:val>
                                        </p:tav>
                                        <p:tav tm="100000">
                                          <p:val>
                                            <p:strVal val="#ppt_x"/>
                                          </p:val>
                                        </p:tav>
                                      </p:tavLst>
                                    </p:anim>
                                    <p:anim calcmode="lin" valueType="num">
                                      <p:cBhvr additive="base">
                                        <p:cTn id="104" dur="1000" fill="hold"/>
                                        <p:tgtEl>
                                          <p:spTgt spid="4"/>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100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1000" fill="hold"/>
                                        <p:tgtEl>
                                          <p:spTgt spid="30"/>
                                        </p:tgtEl>
                                        <p:attrNameLst>
                                          <p:attrName>ppt_x</p:attrName>
                                        </p:attrNameLst>
                                      </p:cBhvr>
                                      <p:tavLst>
                                        <p:tav tm="0">
                                          <p:val>
                                            <p:strVal val="1+#ppt_w/2"/>
                                          </p:val>
                                        </p:tav>
                                        <p:tav tm="100000">
                                          <p:val>
                                            <p:strVal val="#ppt_x"/>
                                          </p:val>
                                        </p:tav>
                                      </p:tavLst>
                                    </p:anim>
                                    <p:anim calcmode="lin" valueType="num">
                                      <p:cBhvr additive="base">
                                        <p:cTn id="108" dur="1000" fill="hold"/>
                                        <p:tgtEl>
                                          <p:spTgt spid="30"/>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stCondLst>
                                    <p:cond delay="1250"/>
                                  </p:stCondLst>
                                  <p:childTnLst>
                                    <p:set>
                                      <p:cBhvr>
                                        <p:cTn id="110" dur="1" fill="hold">
                                          <p:stCondLst>
                                            <p:cond delay="0"/>
                                          </p:stCondLst>
                                        </p:cTn>
                                        <p:tgtEl>
                                          <p:spTgt spid="125"/>
                                        </p:tgtEl>
                                        <p:attrNameLst>
                                          <p:attrName>style.visibility</p:attrName>
                                        </p:attrNameLst>
                                      </p:cBhvr>
                                      <p:to>
                                        <p:strVal val="visible"/>
                                      </p:to>
                                    </p:set>
                                    <p:anim calcmode="lin" valueType="num">
                                      <p:cBhvr additive="base">
                                        <p:cTn id="111" dur="1000" fill="hold"/>
                                        <p:tgtEl>
                                          <p:spTgt spid="125"/>
                                        </p:tgtEl>
                                        <p:attrNameLst>
                                          <p:attrName>ppt_x</p:attrName>
                                        </p:attrNameLst>
                                      </p:cBhvr>
                                      <p:tavLst>
                                        <p:tav tm="0">
                                          <p:val>
                                            <p:strVal val="1+#ppt_w/2"/>
                                          </p:val>
                                        </p:tav>
                                        <p:tav tm="100000">
                                          <p:val>
                                            <p:strVal val="#ppt_x"/>
                                          </p:val>
                                        </p:tav>
                                      </p:tavLst>
                                    </p:anim>
                                    <p:anim calcmode="lin" valueType="num">
                                      <p:cBhvr additive="base">
                                        <p:cTn id="112" dur="1000" fill="hold"/>
                                        <p:tgtEl>
                                          <p:spTgt spid="1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Stack</a:t>
            </a:r>
            <a:endParaRPr lang="en-US" dirty="0"/>
          </a:p>
        </p:txBody>
      </p:sp>
      <p:grpSp>
        <p:nvGrpSpPr>
          <p:cNvPr id="15" name="Group 14"/>
          <p:cNvGrpSpPr/>
          <p:nvPr/>
        </p:nvGrpSpPr>
        <p:grpSpPr>
          <a:xfrm>
            <a:off x="1796326" y="968846"/>
            <a:ext cx="8415934" cy="5616590"/>
            <a:chOff x="1796326" y="968846"/>
            <a:chExt cx="8415934" cy="5616590"/>
          </a:xfrm>
        </p:grpSpPr>
        <p:grpSp>
          <p:nvGrpSpPr>
            <p:cNvPr id="13" name="Group 12"/>
            <p:cNvGrpSpPr/>
            <p:nvPr/>
          </p:nvGrpSpPr>
          <p:grpSpPr>
            <a:xfrm>
              <a:off x="1796326" y="968846"/>
              <a:ext cx="8415934" cy="5616590"/>
              <a:chOff x="1796326" y="968846"/>
              <a:chExt cx="8415934" cy="5616590"/>
            </a:xfrm>
          </p:grpSpPr>
          <p:grpSp>
            <p:nvGrpSpPr>
              <p:cNvPr id="14" name="Group 12"/>
              <p:cNvGrpSpPr/>
              <p:nvPr/>
            </p:nvGrpSpPr>
            <p:grpSpPr>
              <a:xfrm>
                <a:off x="1796326" y="968846"/>
                <a:ext cx="8415934" cy="5616590"/>
                <a:chOff x="1796326" y="931512"/>
                <a:chExt cx="8415934" cy="5616590"/>
              </a:xfrm>
            </p:grpSpPr>
            <p:sp>
              <p:nvSpPr>
                <p:cNvPr id="57" name="Rectangle 7"/>
                <p:cNvSpPr>
                  <a:spLocks noChangeArrowheads="1"/>
                </p:cNvSpPr>
                <p:nvPr/>
              </p:nvSpPr>
              <p:spPr bwMode="auto">
                <a:xfrm>
                  <a:off x="6094411" y="940526"/>
                  <a:ext cx="206372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grpSp>
              <p:nvGrpSpPr>
                <p:cNvPr id="4" name="Group 15"/>
                <p:cNvGrpSpPr/>
                <p:nvPr/>
              </p:nvGrpSpPr>
              <p:grpSpPr>
                <a:xfrm>
                  <a:off x="6094412" y="5220016"/>
                  <a:ext cx="1295400" cy="1316736"/>
                  <a:chOff x="6780212" y="2449082"/>
                  <a:chExt cx="1295400" cy="1316736"/>
                </a:xfrm>
              </p:grpSpPr>
              <p:sp>
                <p:nvSpPr>
                  <p:cNvPr id="5"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Payment Systems</a:t>
                    </a:r>
                    <a:endParaRPr lang="en-US" sz="1400" dirty="0">
                      <a:latin typeface="Segoe UI" pitchFamily="34" charset="0"/>
                    </a:endParaRPr>
                  </a:p>
                </p:txBody>
              </p:sp>
              <p:sp>
                <p:nvSpPr>
                  <p:cNvPr id="6"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7" name="Group 16"/>
                <p:cNvGrpSpPr/>
                <p:nvPr/>
              </p:nvGrpSpPr>
              <p:grpSpPr>
                <a:xfrm>
                  <a:off x="8916860" y="940526"/>
                  <a:ext cx="1295400" cy="1314996"/>
                  <a:chOff x="6780212" y="1066800"/>
                  <a:chExt cx="1295400" cy="1314996"/>
                </a:xfrm>
                <a:solidFill>
                  <a:srgbClr val="D11200"/>
                </a:solidFill>
              </p:grpSpPr>
              <p:sp>
                <p:nvSpPr>
                  <p:cNvPr id="8" name="Rectangle 145"/>
                  <p:cNvSpPr>
                    <a:spLocks noChangeArrowheads="1"/>
                  </p:cNvSpPr>
                  <p:nvPr/>
                </p:nvSpPr>
                <p:spPr bwMode="auto">
                  <a:xfrm>
                    <a:off x="6780212" y="1066800"/>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a:t>
                    </a:r>
                  </a:p>
                  <a:p>
                    <a:pPr algn="ctr"/>
                    <a:r>
                      <a:rPr lang="en-US" sz="1400" dirty="0">
                        <a:latin typeface="Segoe UI" pitchFamily="34" charset="0"/>
                      </a:rPr>
                      <a:t>Shipping </a:t>
                    </a:r>
                  </a:p>
                </p:txBody>
              </p:sp>
              <p:sp>
                <p:nvSpPr>
                  <p:cNvPr id="9" name="Freeform 23"/>
                  <p:cNvSpPr>
                    <a:spLocks noEditPoints="1"/>
                  </p:cNvSpPr>
                  <p:nvPr/>
                </p:nvSpPr>
                <p:spPr bwMode="black">
                  <a:xfrm>
                    <a:off x="7149668" y="129040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Segoe UI" pitchFamily="34" charset="0"/>
                    </a:endParaRPr>
                  </a:p>
                </p:txBody>
              </p:sp>
            </p:grpSp>
            <p:grpSp>
              <p:nvGrpSpPr>
                <p:cNvPr id="10" name="Group 17"/>
                <p:cNvGrpSpPr/>
                <p:nvPr/>
              </p:nvGrpSpPr>
              <p:grpSpPr>
                <a:xfrm>
                  <a:off x="4672738" y="5220016"/>
                  <a:ext cx="1295400" cy="1316736"/>
                  <a:chOff x="6780212" y="3849420"/>
                  <a:chExt cx="1295400" cy="1316736"/>
                </a:xfrm>
              </p:grpSpPr>
              <p:sp>
                <p:nvSpPr>
                  <p:cNvPr id="11"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ERP System</a:t>
                    </a:r>
                  </a:p>
                </p:txBody>
              </p:sp>
              <p:pic>
                <p:nvPicPr>
                  <p:cNvPr id="12" name="Picture 48" descr="C:\Users\sakuu\Documents\Ballmer MGX 2011\Tile Icons\Calendar Enginee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18"/>
                <p:cNvGrpSpPr/>
                <p:nvPr/>
              </p:nvGrpSpPr>
              <p:grpSpPr>
                <a:xfrm>
                  <a:off x="3275012" y="5231366"/>
                  <a:ext cx="1298448" cy="1316736"/>
                  <a:chOff x="5405834" y="5231366"/>
                  <a:chExt cx="1298448" cy="1316736"/>
                </a:xfrm>
              </p:grpSpPr>
              <p:sp>
                <p:nvSpPr>
                  <p:cNvPr id="22"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Routes and Delivery </a:t>
                    </a:r>
                  </a:p>
                </p:txBody>
              </p:sp>
              <p:grpSp>
                <p:nvGrpSpPr>
                  <p:cNvPr id="23" name="Group 140"/>
                  <p:cNvGrpSpPr/>
                  <p:nvPr/>
                </p:nvGrpSpPr>
                <p:grpSpPr bwMode="black">
                  <a:xfrm>
                    <a:off x="5737354" y="5382981"/>
                    <a:ext cx="609282" cy="609124"/>
                    <a:chOff x="446088" y="2665413"/>
                    <a:chExt cx="920750" cy="920750"/>
                  </a:xfrm>
                  <a:solidFill>
                    <a:srgbClr val="FFFFFF"/>
                  </a:solidFill>
                </p:grpSpPr>
                <p:sp>
                  <p:nvSpPr>
                    <p:cNvPr id="24"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5"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26" name="Group 19"/>
                <p:cNvGrpSpPr/>
                <p:nvPr/>
              </p:nvGrpSpPr>
              <p:grpSpPr>
                <a:xfrm>
                  <a:off x="1827212" y="5220016"/>
                  <a:ext cx="1298448" cy="1316736"/>
                  <a:chOff x="4037012" y="5220016"/>
                  <a:chExt cx="1298448" cy="1316736"/>
                </a:xfrm>
              </p:grpSpPr>
              <p:sp>
                <p:nvSpPr>
                  <p:cNvPr id="27"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Email / SMS Gateway</a:t>
                    </a:r>
                    <a:endParaRPr lang="en-US" sz="1400" dirty="0">
                      <a:latin typeface="Segoe UI" pitchFamily="34" charset="0"/>
                    </a:endParaRPr>
                  </a:p>
                </p:txBody>
              </p:sp>
              <p:sp>
                <p:nvSpPr>
                  <p:cNvPr id="28"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35" name="Freeform 90"/>
                <p:cNvSpPr>
                  <a:spLocks noEditPoints="1"/>
                </p:cNvSpPr>
                <p:nvPr/>
              </p:nvSpPr>
              <p:spPr bwMode="black">
                <a:xfrm>
                  <a:off x="7155344" y="1105666"/>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9" name="Rectangle 6"/>
                <p:cNvSpPr>
                  <a:spLocks noChangeArrowheads="1"/>
                </p:cNvSpPr>
                <p:nvPr/>
              </p:nvSpPr>
              <p:spPr bwMode="auto">
                <a:xfrm>
                  <a:off x="8913812" y="2362200"/>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sp>
              <p:nvSpPr>
                <p:cNvPr id="43" name="Freeform 23"/>
                <p:cNvSpPr>
                  <a:spLocks noEditPoints="1"/>
                </p:cNvSpPr>
                <p:nvPr/>
              </p:nvSpPr>
              <p:spPr bwMode="black">
                <a:xfrm>
                  <a:off x="9258604" y="1151253"/>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45" name="Rectangle 31"/>
                <p:cNvSpPr>
                  <a:spLocks noChangeArrowheads="1"/>
                </p:cNvSpPr>
                <p:nvPr/>
              </p:nvSpPr>
              <p:spPr bwMode="auto">
                <a:xfrm>
                  <a:off x="8253917" y="933587"/>
                  <a:ext cx="595678" cy="417181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47" name="Rectangle 32"/>
                <p:cNvSpPr>
                  <a:spLocks noChangeArrowheads="1"/>
                </p:cNvSpPr>
                <p:nvPr/>
              </p:nvSpPr>
              <p:spPr bwMode="auto">
                <a:xfrm rot="5400000">
                  <a:off x="4740098" y="1591579"/>
                  <a:ext cx="570048" cy="645759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endParaRPr lang="en-US" sz="1400" dirty="0">
                    <a:latin typeface="Segoe UI" pitchFamily="34" charset="0"/>
                  </a:endParaRPr>
                </a:p>
              </p:txBody>
            </p:sp>
            <p:sp>
              <p:nvSpPr>
                <p:cNvPr id="48" name="Freeform 12"/>
                <p:cNvSpPr>
                  <a:spLocks noChangeAspect="1"/>
                </p:cNvSpPr>
                <p:nvPr/>
              </p:nvSpPr>
              <p:spPr bwMode="black">
                <a:xfrm>
                  <a:off x="9901498" y="3298656"/>
                  <a:ext cx="231514" cy="32161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chemeClr val="tx1"/>
                    </a:solidFill>
                    <a:latin typeface="Segoe UI" pitchFamily="34" charset="0"/>
                  </a:endParaRPr>
                </a:p>
              </p:txBody>
            </p:sp>
            <p:grpSp>
              <p:nvGrpSpPr>
                <p:cNvPr id="50" name="Group 35"/>
                <p:cNvGrpSpPr/>
                <p:nvPr/>
              </p:nvGrpSpPr>
              <p:grpSpPr>
                <a:xfrm>
                  <a:off x="8913812" y="3777140"/>
                  <a:ext cx="1295400" cy="1316737"/>
                  <a:chOff x="4037012" y="2438399"/>
                  <a:chExt cx="1295400" cy="1316737"/>
                </a:xfrm>
              </p:grpSpPr>
              <p:sp>
                <p:nvSpPr>
                  <p:cNvPr id="51"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sp>
                <p:nvSpPr>
                  <p:cNvPr id="52" name="Freeform 164"/>
                  <p:cNvSpPr>
                    <a:spLocks noEditPoints="1"/>
                  </p:cNvSpPr>
                  <p:nvPr/>
                </p:nvSpPr>
                <p:spPr bwMode="black">
                  <a:xfrm>
                    <a:off x="4128833" y="2438399"/>
                    <a:ext cx="333804" cy="45272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54" name="Rectangle 7"/>
                <p:cNvSpPr>
                  <a:spLocks noChangeArrowheads="1"/>
                </p:cNvSpPr>
                <p:nvPr/>
              </p:nvSpPr>
              <p:spPr bwMode="auto">
                <a:xfrm>
                  <a:off x="4672738" y="931512"/>
                  <a:ext cx="1295400" cy="2043425"/>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sp>
              <p:nvSpPr>
                <p:cNvPr id="60" name="Rectangle 7"/>
                <p:cNvSpPr>
                  <a:spLocks noChangeArrowheads="1"/>
                </p:cNvSpPr>
                <p:nvPr/>
              </p:nvSpPr>
              <p:spPr bwMode="auto">
                <a:xfrm>
                  <a:off x="6094410" y="30697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endParaRPr lang="en-US" sz="1400" dirty="0">
                    <a:latin typeface="Segoe UI" pitchFamily="34" charset="0"/>
                  </a:endParaRPr>
                </a:p>
              </p:txBody>
            </p:sp>
            <p:sp>
              <p:nvSpPr>
                <p:cNvPr id="63" name="Rectangle 7"/>
                <p:cNvSpPr>
                  <a:spLocks noChangeArrowheads="1"/>
                </p:cNvSpPr>
                <p:nvPr/>
              </p:nvSpPr>
              <p:spPr bwMode="auto">
                <a:xfrm>
                  <a:off x="1827212" y="931712"/>
                  <a:ext cx="2746248"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endParaRPr lang="en-US" sz="1400" dirty="0">
                    <a:latin typeface="Segoe UI" pitchFamily="34" charset="0"/>
                  </a:endParaRPr>
                </a:p>
              </p:txBody>
            </p:sp>
            <p:sp>
              <p:nvSpPr>
                <p:cNvPr id="66" name="Rectangle 7"/>
                <p:cNvSpPr>
                  <a:spLocks noChangeArrowheads="1"/>
                </p:cNvSpPr>
                <p:nvPr/>
              </p:nvSpPr>
              <p:spPr bwMode="auto">
                <a:xfrm>
                  <a:off x="1796326" y="306970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endParaRPr lang="en-US" sz="1400" dirty="0">
                    <a:latin typeface="Segoe UI" pitchFamily="34" charset="0"/>
                  </a:endParaRPr>
                </a:p>
              </p:txBody>
            </p:sp>
            <p:sp>
              <p:nvSpPr>
                <p:cNvPr id="68" name="Rectangle 7"/>
                <p:cNvSpPr>
                  <a:spLocks noChangeArrowheads="1"/>
                </p:cNvSpPr>
                <p:nvPr/>
              </p:nvSpPr>
              <p:spPr bwMode="auto">
                <a:xfrm>
                  <a:off x="1816762" y="1642784"/>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endParaRPr lang="en-US" sz="1400" dirty="0">
                    <a:latin typeface="Segoe UI" pitchFamily="34" charset="0"/>
                  </a:endParaRPr>
                </a:p>
              </p:txBody>
            </p:sp>
            <p:sp>
              <p:nvSpPr>
                <p:cNvPr id="69" name="Rectangle 7"/>
                <p:cNvSpPr>
                  <a:spLocks noChangeArrowheads="1"/>
                </p:cNvSpPr>
                <p:nvPr/>
              </p:nvSpPr>
              <p:spPr bwMode="auto">
                <a:xfrm>
                  <a:off x="1796326" y="2362200"/>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Data Access Services</a:t>
                  </a:r>
                  <a:endParaRPr lang="en-US" sz="1400" dirty="0">
                    <a:latin typeface="Segoe UI" pitchFamily="34" charset="0"/>
                  </a:endParaRPr>
                </a:p>
              </p:txBody>
            </p:sp>
            <p:sp>
              <p:nvSpPr>
                <p:cNvPr id="71" name="Rectangle 7"/>
                <p:cNvSpPr>
                  <a:spLocks noChangeArrowheads="1"/>
                </p:cNvSpPr>
                <p:nvPr/>
              </p:nvSpPr>
              <p:spPr bwMode="auto">
                <a:xfrm>
                  <a:off x="1801086" y="381144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endParaRPr lang="en-US" sz="1400" dirty="0">
                    <a:latin typeface="Segoe UI" pitchFamily="34" charset="0"/>
                  </a:endParaRPr>
                </a:p>
              </p:txBody>
            </p:sp>
            <p:sp>
              <p:nvSpPr>
                <p:cNvPr id="72" name="Rounded Rectangle 6"/>
                <p:cNvSpPr/>
                <p:nvPr/>
              </p:nvSpPr>
              <p:spPr bwMode="black">
                <a:xfrm rot="16200000">
                  <a:off x="1995625" y="850262"/>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pic>
              <p:nvPicPr>
                <p:cNvPr id="7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3412" y="1656123"/>
                  <a:ext cx="459839" cy="60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Freeform 83"/>
                <p:cNvSpPr>
                  <a:spLocks noEditPoints="1"/>
                </p:cNvSpPr>
                <p:nvPr/>
              </p:nvSpPr>
              <p:spPr bwMode="black">
                <a:xfrm>
                  <a:off x="1984814" y="240305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75" name="Freeform 81"/>
                <p:cNvSpPr>
                  <a:spLocks/>
                </p:cNvSpPr>
                <p:nvPr/>
              </p:nvSpPr>
              <p:spPr bwMode="black">
                <a:xfrm>
                  <a:off x="5092458" y="1429836"/>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76" name="Freeform 79"/>
                <p:cNvSpPr>
                  <a:spLocks noEditPoints="1"/>
                </p:cNvSpPr>
                <p:nvPr/>
              </p:nvSpPr>
              <p:spPr bwMode="black">
                <a:xfrm>
                  <a:off x="2036261" y="3845041"/>
                  <a:ext cx="400154" cy="54095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78" name="Group 61"/>
                <p:cNvGrpSpPr/>
                <p:nvPr/>
              </p:nvGrpSpPr>
              <p:grpSpPr bwMode="black">
                <a:xfrm>
                  <a:off x="2038564" y="3088976"/>
                  <a:ext cx="529953" cy="569608"/>
                  <a:chOff x="1435100" y="3879850"/>
                  <a:chExt cx="739775" cy="795338"/>
                </a:xfrm>
                <a:solidFill>
                  <a:schemeClr val="tx1"/>
                </a:solidFill>
              </p:grpSpPr>
              <p:sp>
                <p:nvSpPr>
                  <p:cNvPr id="7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3"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5"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7"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88" name="Group 63"/>
                <p:cNvGrpSpPr/>
                <p:nvPr/>
              </p:nvGrpSpPr>
              <p:grpSpPr>
                <a:xfrm>
                  <a:off x="1986441" y="4572000"/>
                  <a:ext cx="501421" cy="486566"/>
                  <a:chOff x="8870271" y="4646406"/>
                  <a:chExt cx="501421" cy="486566"/>
                </a:xfrm>
              </p:grpSpPr>
              <p:sp>
                <p:nvSpPr>
                  <p:cNvPr id="89"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0"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1"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2"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3"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94" name="Freeform 7"/>
                <p:cNvSpPr>
                  <a:spLocks noEditPoints="1"/>
                </p:cNvSpPr>
                <p:nvPr/>
              </p:nvSpPr>
              <p:spPr bwMode="black">
                <a:xfrm>
                  <a:off x="6094412" y="3127441"/>
                  <a:ext cx="381000" cy="469075"/>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95" name="Rectangle 7"/>
                <p:cNvSpPr>
                  <a:spLocks noChangeArrowheads="1"/>
                </p:cNvSpPr>
                <p:nvPr/>
              </p:nvSpPr>
              <p:spPr bwMode="auto">
                <a:xfrm>
                  <a:off x="6068873" y="3811440"/>
                  <a:ext cx="2089258"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endParaRPr lang="en-US" sz="1400" dirty="0">
                    <a:latin typeface="Segoe UI" pitchFamily="34" charset="0"/>
                  </a:endParaRPr>
                </a:p>
              </p:txBody>
            </p:sp>
            <p:sp>
              <p:nvSpPr>
                <p:cNvPr id="106" name="Rectangle 6"/>
                <p:cNvSpPr>
                  <a:spLocks noChangeArrowheads="1"/>
                </p:cNvSpPr>
                <p:nvPr/>
              </p:nvSpPr>
              <p:spPr bwMode="auto">
                <a:xfrm>
                  <a:off x="7539164" y="5223401"/>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Loyalty System</a:t>
                  </a:r>
                </a:p>
              </p:txBody>
            </p:sp>
            <p:grpSp>
              <p:nvGrpSpPr>
                <p:cNvPr id="119" name="Group 110"/>
                <p:cNvGrpSpPr/>
                <p:nvPr/>
              </p:nvGrpSpPr>
              <p:grpSpPr bwMode="black">
                <a:xfrm>
                  <a:off x="7834354" y="5473065"/>
                  <a:ext cx="647554" cy="394335"/>
                  <a:chOff x="10387012" y="4179358"/>
                  <a:chExt cx="974726" cy="593725"/>
                </a:xfrm>
                <a:solidFill>
                  <a:srgbClr val="FFFFFF"/>
                </a:solidFill>
              </p:grpSpPr>
              <p:sp>
                <p:nvSpPr>
                  <p:cNvPr id="12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125" name="Group 111"/>
                <p:cNvGrpSpPr/>
                <p:nvPr/>
              </p:nvGrpSpPr>
              <p:grpSpPr>
                <a:xfrm>
                  <a:off x="8908009" y="5220016"/>
                  <a:ext cx="1295400" cy="1316736"/>
                  <a:chOff x="5394295" y="3823063"/>
                  <a:chExt cx="1295400" cy="1316736"/>
                </a:xfrm>
              </p:grpSpPr>
              <p:sp>
                <p:nvSpPr>
                  <p:cNvPr id="126"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latin typeface="Segoe UI" pitchFamily="34" charset="0"/>
                      </a:rPr>
                      <a:t>DWarehouse</a:t>
                    </a:r>
                    <a:r>
                      <a:rPr lang="en-US" sz="1400" dirty="0">
                        <a:latin typeface="Segoe UI" pitchFamily="34" charset="0"/>
                      </a:rPr>
                      <a:t> System</a:t>
                    </a:r>
                  </a:p>
                </p:txBody>
              </p:sp>
              <p:grpSp>
                <p:nvGrpSpPr>
                  <p:cNvPr id="127" name="Group 113"/>
                  <p:cNvGrpSpPr/>
                  <p:nvPr/>
                </p:nvGrpSpPr>
                <p:grpSpPr bwMode="black">
                  <a:xfrm>
                    <a:off x="5772563" y="4046404"/>
                    <a:ext cx="529953" cy="569608"/>
                    <a:chOff x="1435100" y="3879850"/>
                    <a:chExt cx="739775" cy="795338"/>
                  </a:xfrm>
                  <a:solidFill>
                    <a:schemeClr val="tx1"/>
                  </a:solidFill>
                </p:grpSpPr>
                <p:sp>
                  <p:nvSpPr>
                    <p:cNvPr id="128"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9"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0"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1"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2"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3"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4"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5"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6"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sp>
              <p:nvSpPr>
                <p:cNvPr id="96" name="Freeform 18"/>
                <p:cNvSpPr>
                  <a:spLocks noEditPoints="1"/>
                </p:cNvSpPr>
                <p:nvPr/>
              </p:nvSpPr>
              <p:spPr bwMode="black">
                <a:xfrm>
                  <a:off x="6129194" y="3824141"/>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97" name="Rectangle 7"/>
              <p:cNvSpPr>
                <a:spLocks noChangeArrowheads="1"/>
              </p:cNvSpPr>
              <p:nvPr/>
            </p:nvSpPr>
            <p:spPr bwMode="auto">
              <a:xfrm>
                <a:off x="6094412" y="2388326"/>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endParaRPr lang="en-US" sz="1400" dirty="0">
                  <a:latin typeface="Segoe UI" pitchFamily="34" charset="0"/>
                </a:endParaRPr>
              </a:p>
            </p:txBody>
          </p:sp>
        </p:grpSp>
        <p:grpSp>
          <p:nvGrpSpPr>
            <p:cNvPr id="98" name="Group 97"/>
            <p:cNvGrpSpPr/>
            <p:nvPr/>
          </p:nvGrpSpPr>
          <p:grpSpPr bwMode="black">
            <a:xfrm>
              <a:off x="7542212" y="2667000"/>
              <a:ext cx="596411" cy="336333"/>
              <a:chOff x="6673850" y="4338638"/>
              <a:chExt cx="1403351" cy="1082675"/>
            </a:xfrm>
            <a:solidFill>
              <a:srgbClr val="FFFFFF"/>
            </a:solidFill>
          </p:grpSpPr>
          <p:sp>
            <p:nvSpPr>
              <p:cNvPr id="9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7"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8"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9"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0"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3" name="Group 2"/>
          <p:cNvGrpSpPr/>
          <p:nvPr/>
        </p:nvGrpSpPr>
        <p:grpSpPr>
          <a:xfrm>
            <a:off x="2406327" y="1108489"/>
            <a:ext cx="7797082" cy="4073111"/>
            <a:chOff x="2406327" y="1108489"/>
            <a:chExt cx="7797082" cy="4073111"/>
          </a:xfrm>
        </p:grpSpPr>
        <p:pic>
          <p:nvPicPr>
            <p:cNvPr id="1031" name="Picture 7" descr="C:\temp\Products\BizTalk_Server-2010_h_rgb_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3037" y="4572000"/>
              <a:ext cx="2924175" cy="5191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temp\Products\SQL08r2-IntegSvcs_h_rg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194" y="4545931"/>
              <a:ext cx="2307244" cy="6356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temp\Products\ShrPt10_h_rgb_r.png"/>
            <p:cNvPicPr>
              <a:picLocks noChangeAspect="1" noChangeArrowheads="1"/>
            </p:cNvPicPr>
            <p:nvPr/>
          </p:nvPicPr>
          <p:blipFill rotWithShape="1">
            <a:blip r:embed="rId8">
              <a:extLst>
                <a:ext uri="{28A0092B-C50C-407E-A947-70E740481C1C}">
                  <a14:useLocalDpi xmlns:a14="http://schemas.microsoft.com/office/drawing/2010/main" val="0"/>
                </a:ext>
              </a:extLst>
            </a:blip>
            <a:srcRect l="19230" t="10033"/>
            <a:stretch/>
          </p:blipFill>
          <p:spPr bwMode="auto">
            <a:xfrm>
              <a:off x="2652816" y="1108489"/>
              <a:ext cx="1905547" cy="42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temp\Products\CommSrvr09_v_rgb_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8429" y="1434351"/>
              <a:ext cx="1997046" cy="7906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temp\Products\FASTSrchSvr2010-SP_h_rgb_r.png"/>
            <p:cNvPicPr>
              <a:picLocks noChangeAspect="1" noChangeArrowheads="1"/>
            </p:cNvPicPr>
            <p:nvPr/>
          </p:nvPicPr>
          <p:blipFill rotWithShape="1">
            <a:blip r:embed="rId10">
              <a:extLst>
                <a:ext uri="{28A0092B-C50C-407E-A947-70E740481C1C}">
                  <a14:useLocalDpi xmlns:a14="http://schemas.microsoft.com/office/drawing/2010/main" val="0"/>
                </a:ext>
              </a:extLst>
            </a:blip>
            <a:srcRect l="13801" t="7087"/>
            <a:stretch/>
          </p:blipFill>
          <p:spPr bwMode="auto">
            <a:xfrm>
              <a:off x="6094412" y="2362200"/>
              <a:ext cx="2007105" cy="43610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ADMINI~1.STA\AppData\Local\Temp\SNAGHTML45adaf9.PNG"/>
            <p:cNvPicPr>
              <a:picLocks noChangeAspect="1" noChangeArrowheads="1"/>
            </p:cNvPicPr>
            <p:nvPr/>
          </p:nvPicPr>
          <p:blipFill rotWithShape="1">
            <a:blip r:embed="rId11">
              <a:extLst>
                <a:ext uri="{28A0092B-C50C-407E-A947-70E740481C1C}">
                  <a14:useLocalDpi xmlns:a14="http://schemas.microsoft.com/office/drawing/2010/main" val="0"/>
                </a:ext>
              </a:extLst>
            </a:blip>
            <a:srcRect t="55406"/>
            <a:stretch/>
          </p:blipFill>
          <p:spPr bwMode="auto">
            <a:xfrm>
              <a:off x="8933085" y="2429320"/>
              <a:ext cx="915398" cy="2266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C:\Users\ADMINI~1.STA\AppData\Local\Temp\SNAGHTML45b7b4d.PNG"/>
            <p:cNvPicPr>
              <a:picLocks noChangeAspect="1" noChangeArrowheads="1"/>
            </p:cNvPicPr>
            <p:nvPr/>
          </p:nvPicPr>
          <p:blipFill rotWithShape="1">
            <a:blip r:embed="rId12">
              <a:extLst>
                <a:ext uri="{28A0092B-C50C-407E-A947-70E740481C1C}">
                  <a14:useLocalDpi xmlns:a14="http://schemas.microsoft.com/office/drawing/2010/main" val="0"/>
                </a:ext>
              </a:extLst>
            </a:blip>
            <a:srcRect t="54094"/>
            <a:stretch/>
          </p:blipFill>
          <p:spPr bwMode="auto">
            <a:xfrm>
              <a:off x="8936964" y="2640264"/>
              <a:ext cx="1266445" cy="179136"/>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C:\Users\ADMINI~1.STA\AppData\Local\Temp\SNAGHTML460eb3f.PNG"/>
            <p:cNvPicPr>
              <a:picLocks noChangeAspect="1" noChangeArrowheads="1"/>
            </p:cNvPicPr>
            <p:nvPr/>
          </p:nvPicPr>
          <p:blipFill rotWithShape="1">
            <a:blip r:embed="rId13">
              <a:extLst>
                <a:ext uri="{28A0092B-C50C-407E-A947-70E740481C1C}">
                  <a14:useLocalDpi xmlns:a14="http://schemas.microsoft.com/office/drawing/2010/main" val="0"/>
                </a:ext>
              </a:extLst>
            </a:blip>
            <a:srcRect t="12755"/>
            <a:stretch/>
          </p:blipFill>
          <p:spPr bwMode="auto">
            <a:xfrm>
              <a:off x="8948692" y="2871522"/>
              <a:ext cx="603420" cy="317003"/>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C:\Users\ADMINI~1.STA\AppData\Local\Temp\SNAGHTML4626a8b.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40016" y="3165171"/>
              <a:ext cx="1263393" cy="17657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Users\ADMINI~1.STA\AppData\Local\Temp\SNAGHTML463809b.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48692" y="3348295"/>
              <a:ext cx="795337" cy="261937"/>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C:\Users\ADMINI~1.STA\AppData\Local\Temp\SNAGHTML468ec58.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23462" y="4267200"/>
              <a:ext cx="1257300" cy="382832"/>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7" descr="C:\Users\ADMINI~1.STA\AppData\Local\Temp\SNAGHTML45adaf9.PNG"/>
            <p:cNvPicPr>
              <a:picLocks noChangeAspect="1" noChangeArrowheads="1"/>
            </p:cNvPicPr>
            <p:nvPr/>
          </p:nvPicPr>
          <p:blipFill rotWithShape="1">
            <a:blip r:embed="rId11">
              <a:extLst>
                <a:ext uri="{28A0092B-C50C-407E-A947-70E740481C1C}">
                  <a14:useLocalDpi xmlns:a14="http://schemas.microsoft.com/office/drawing/2010/main" val="0"/>
                </a:ext>
              </a:extLst>
            </a:blip>
            <a:srcRect t="55406"/>
            <a:stretch/>
          </p:blipFill>
          <p:spPr bwMode="auto">
            <a:xfrm>
              <a:off x="8918798" y="4682298"/>
              <a:ext cx="915398" cy="226626"/>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132"/>
            <p:cNvSpPr txBox="1"/>
            <p:nvPr/>
          </p:nvSpPr>
          <p:spPr>
            <a:xfrm>
              <a:off x="8935741" y="4920734"/>
              <a:ext cx="603883"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ADFS 2.0</a:t>
              </a:r>
            </a:p>
          </p:txBody>
        </p:sp>
        <p:pic>
          <p:nvPicPr>
            <p:cNvPr id="18" name="Picture 2" descr="C:\temp\Products\SQL08r2_h_rgb_r.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38905" y="3886200"/>
              <a:ext cx="2898307" cy="537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temp\Products\SQL08r2-AS_h_rgb_r.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98279" y="3031175"/>
              <a:ext cx="2700731" cy="744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temp\Products\SQL08r2-RptSvc_h_rgb_r.png"/>
            <p:cNvPicPr>
              <a:picLocks noChangeAspect="1" noChangeArrowheads="1"/>
            </p:cNvPicPr>
            <p:nvPr/>
          </p:nvPicPr>
          <p:blipFill rotWithShape="1">
            <a:blip r:embed="rId19">
              <a:extLst>
                <a:ext uri="{28A0092B-C50C-407E-A947-70E740481C1C}">
                  <a14:useLocalDpi xmlns:a14="http://schemas.microsoft.com/office/drawing/2010/main" val="0"/>
                </a:ext>
              </a:extLst>
            </a:blip>
            <a:srcRect l="16724"/>
            <a:stretch/>
          </p:blipFill>
          <p:spPr bwMode="auto">
            <a:xfrm>
              <a:off x="6543113" y="3891743"/>
              <a:ext cx="1595510" cy="52785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C:\temp\Products\NET-WCF_rgb_r.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06327" y="1752600"/>
              <a:ext cx="2164085" cy="3676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C:\temp\Products\WS-IntInfoSrv_h_rgb_r.png"/>
            <p:cNvPicPr>
              <a:picLocks noChangeAspect="1" noChangeArrowheads="1"/>
            </p:cNvPicPr>
            <p:nvPr/>
          </p:nvPicPr>
          <p:blipFill rotWithShape="1">
            <a:blip r:embed="rId21">
              <a:extLst>
                <a:ext uri="{28A0092B-C50C-407E-A947-70E740481C1C}">
                  <a14:useLocalDpi xmlns:a14="http://schemas.microsoft.com/office/drawing/2010/main" val="0"/>
                </a:ext>
              </a:extLst>
            </a:blip>
            <a:srcRect l="18006" t="23511"/>
            <a:stretch/>
          </p:blipFill>
          <p:spPr bwMode="auto">
            <a:xfrm>
              <a:off x="6475412" y="3183602"/>
              <a:ext cx="1685958" cy="32159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1132"/>
            <p:cNvSpPr txBox="1"/>
            <p:nvPr/>
          </p:nvSpPr>
          <p:spPr>
            <a:xfrm>
              <a:off x="6509075" y="3505200"/>
              <a:ext cx="1014445"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Media Services</a:t>
              </a:r>
            </a:p>
          </p:txBody>
        </p:sp>
        <p:pic>
          <p:nvPicPr>
            <p:cNvPr id="1120" name="Picture 13" descr="C:\temp\Products\WinAzure_AppFabric_h_rgb_r.png"/>
            <p:cNvPicPr>
              <a:picLocks noChangeAspect="1" noChangeArrowheads="1"/>
            </p:cNvPicPr>
            <p:nvPr/>
          </p:nvPicPr>
          <p:blipFill rotWithShape="1">
            <a:blip r:embed="rId22">
              <a:extLst>
                <a:ext uri="{28A0092B-C50C-407E-A947-70E740481C1C}">
                  <a14:useLocalDpi xmlns:a14="http://schemas.microsoft.com/office/drawing/2010/main" val="0"/>
                </a:ext>
              </a:extLst>
            </a:blip>
            <a:srcRect r="33651"/>
            <a:stretch/>
          </p:blipFill>
          <p:spPr bwMode="auto">
            <a:xfrm>
              <a:off x="4672738" y="2103347"/>
              <a:ext cx="1295400" cy="487213"/>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135026625"/>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cdn.caughtoffside.com/wp-content/uploads/2012/01/GOAL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838200"/>
            <a:ext cx="12190412" cy="914280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0"/>
          </p:nvPr>
        </p:nvSpPr>
        <p:spPr>
          <a:xfrm>
            <a:off x="-6935788" y="7391400"/>
            <a:ext cx="11149013" cy="1865126"/>
          </a:xfrm>
        </p:spPr>
        <p:txBody>
          <a:bodyPr/>
          <a:lstStyle/>
          <a:p>
            <a:r>
              <a:rPr lang="en-US" dirty="0"/>
              <a:t>Session Objective(s): </a:t>
            </a:r>
          </a:p>
          <a:p>
            <a:pPr lvl="1"/>
            <a:r>
              <a:rPr lang="en-US" dirty="0"/>
              <a:t>E-Commerce Site Factory Architecture </a:t>
            </a:r>
          </a:p>
          <a:p>
            <a:pPr lvl="1"/>
            <a:r>
              <a:rPr lang="en-US" dirty="0"/>
              <a:t>Solution Challenges</a:t>
            </a:r>
          </a:p>
          <a:p>
            <a:pPr lvl="1"/>
            <a:r>
              <a:rPr lang="en-US" dirty="0" smtClean="0"/>
              <a:t>Discuss Different Approaches</a:t>
            </a:r>
            <a:endParaRPr lang="en-US" dirty="0"/>
          </a:p>
        </p:txBody>
      </p:sp>
      <p:sp>
        <p:nvSpPr>
          <p:cNvPr id="14" name="Rectangle 13"/>
          <p:cNvSpPr/>
          <p:nvPr/>
        </p:nvSpPr>
        <p:spPr bwMode="auto">
          <a:xfrm>
            <a:off x="8913812" y="3675320"/>
            <a:ext cx="2895600" cy="2903811"/>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2400" dirty="0" smtClean="0"/>
          </a:p>
          <a:p>
            <a:pPr defTabSz="914099" fontAlgn="base">
              <a:spcBef>
                <a:spcPct val="0"/>
              </a:spcBef>
              <a:spcAft>
                <a:spcPct val="0"/>
              </a:spcAft>
            </a:pPr>
            <a:r>
              <a:rPr lang="en-US" sz="24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Challenges and</a:t>
            </a:r>
          </a:p>
          <a:p>
            <a:pPr marL="0" lvl="1" defTabSz="914099" fontAlgn="base">
              <a:spcBef>
                <a:spcPct val="0"/>
              </a:spcBef>
              <a:spcAft>
                <a:spcPct val="0"/>
              </a:spcAft>
            </a:pPr>
            <a:r>
              <a:rPr lang="en-US" sz="2400" dirty="0" smtClean="0"/>
              <a:t>Approaches</a:t>
            </a:r>
            <a:endParaRPr lang="en-US" sz="2400" dirty="0"/>
          </a:p>
        </p:txBody>
      </p:sp>
    </p:spTree>
    <p:custDataLst>
      <p:tags r:id="rId1"/>
    </p:custDataLst>
    <p:extLst>
      <p:ext uri="{BB962C8B-B14F-4D97-AF65-F5344CB8AC3E}">
        <p14:creationId xmlns:p14="http://schemas.microsoft.com/office/powerpoint/2010/main" val="116943996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6094411" y="940526"/>
            <a:ext cx="206372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Commerce Services</a:t>
            </a:r>
            <a:endParaRPr lang="en-US" sz="1400" dirty="0">
              <a:latin typeface="Segoe UI" pitchFamily="34" charset="0"/>
            </a:endParaRPr>
          </a:p>
        </p:txBody>
      </p:sp>
      <p:sp>
        <p:nvSpPr>
          <p:cNvPr id="4" name="Freeform 90"/>
          <p:cNvSpPr>
            <a:spLocks noEditPoints="1"/>
          </p:cNvSpPr>
          <p:nvPr/>
        </p:nvSpPr>
        <p:spPr bwMode="black">
          <a:xfrm>
            <a:off x="6784372" y="116413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5" name="Group 86"/>
          <p:cNvGrpSpPr/>
          <p:nvPr/>
        </p:nvGrpSpPr>
        <p:grpSpPr>
          <a:xfrm>
            <a:off x="1796326" y="931512"/>
            <a:ext cx="8415934" cy="5616590"/>
            <a:chOff x="1796326" y="931512"/>
            <a:chExt cx="8415934" cy="5616590"/>
          </a:xfrm>
        </p:grpSpPr>
        <p:grpSp>
          <p:nvGrpSpPr>
            <p:cNvPr id="6" name="Group 5"/>
            <p:cNvGrpSpPr/>
            <p:nvPr/>
          </p:nvGrpSpPr>
          <p:grpSpPr>
            <a:xfrm>
              <a:off x="6094412" y="5220016"/>
              <a:ext cx="1295400" cy="1316736"/>
              <a:chOff x="6780212" y="2449082"/>
              <a:chExt cx="1295400" cy="1316736"/>
            </a:xfrm>
          </p:grpSpPr>
          <p:sp>
            <p:nvSpPr>
              <p:cNvPr id="82"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Payment Systems</a:t>
                </a:r>
                <a:endParaRPr lang="en-US" sz="1400" dirty="0">
                  <a:latin typeface="Segoe UI" pitchFamily="34" charset="0"/>
                </a:endParaRPr>
              </a:p>
            </p:txBody>
          </p:sp>
          <p:sp>
            <p:nvSpPr>
              <p:cNvPr id="83"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7" name="Group 6"/>
            <p:cNvGrpSpPr/>
            <p:nvPr/>
          </p:nvGrpSpPr>
          <p:grpSpPr>
            <a:xfrm>
              <a:off x="8916860" y="940526"/>
              <a:ext cx="1295400" cy="1314996"/>
              <a:chOff x="6780212" y="1066800"/>
              <a:chExt cx="1295400" cy="1314996"/>
            </a:xfrm>
            <a:solidFill>
              <a:srgbClr val="D11200"/>
            </a:solidFill>
          </p:grpSpPr>
          <p:sp>
            <p:nvSpPr>
              <p:cNvPr id="80" name="Rectangle 79"/>
              <p:cNvSpPr>
                <a:spLocks noChangeArrowheads="1"/>
              </p:cNvSpPr>
              <p:nvPr/>
            </p:nvSpPr>
            <p:spPr bwMode="auto">
              <a:xfrm>
                <a:off x="6780212" y="1066800"/>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a:t>
                </a:r>
              </a:p>
              <a:p>
                <a:pPr algn="ctr"/>
                <a:r>
                  <a:rPr lang="en-US" sz="1400" dirty="0">
                    <a:latin typeface="Segoe UI" pitchFamily="34" charset="0"/>
                  </a:rPr>
                  <a:t>Shipping </a:t>
                </a:r>
              </a:p>
            </p:txBody>
          </p:sp>
          <p:sp>
            <p:nvSpPr>
              <p:cNvPr id="81" name="Freeform 23"/>
              <p:cNvSpPr>
                <a:spLocks noEditPoints="1"/>
              </p:cNvSpPr>
              <p:nvPr/>
            </p:nvSpPr>
            <p:spPr bwMode="black">
              <a:xfrm>
                <a:off x="7149668" y="129040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Segoe UI" pitchFamily="34" charset="0"/>
                </a:endParaRPr>
              </a:p>
            </p:txBody>
          </p:sp>
        </p:grpSp>
        <p:grpSp>
          <p:nvGrpSpPr>
            <p:cNvPr id="8" name="Group 7"/>
            <p:cNvGrpSpPr/>
            <p:nvPr/>
          </p:nvGrpSpPr>
          <p:grpSpPr>
            <a:xfrm>
              <a:off x="4672738" y="5220016"/>
              <a:ext cx="1295400" cy="1316736"/>
              <a:chOff x="6780212" y="3849420"/>
              <a:chExt cx="1295400" cy="1316736"/>
            </a:xfrm>
          </p:grpSpPr>
          <p:sp>
            <p:nvSpPr>
              <p:cNvPr id="78"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ERP System</a:t>
                </a:r>
              </a:p>
            </p:txBody>
          </p:sp>
          <p:pic>
            <p:nvPicPr>
              <p:cNvPr id="79"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275012" y="5231366"/>
              <a:ext cx="1298448" cy="1316736"/>
              <a:chOff x="5405834" y="5231366"/>
              <a:chExt cx="1298448" cy="1316736"/>
            </a:xfrm>
          </p:grpSpPr>
          <p:sp>
            <p:nvSpPr>
              <p:cNvPr id="74"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Routes and Delivery </a:t>
                </a:r>
              </a:p>
            </p:txBody>
          </p:sp>
          <p:grpSp>
            <p:nvGrpSpPr>
              <p:cNvPr id="75" name="Group 74"/>
              <p:cNvGrpSpPr/>
              <p:nvPr/>
            </p:nvGrpSpPr>
            <p:grpSpPr bwMode="black">
              <a:xfrm>
                <a:off x="5737354" y="5382981"/>
                <a:ext cx="609282" cy="609124"/>
                <a:chOff x="446088" y="2665413"/>
                <a:chExt cx="920750" cy="920750"/>
              </a:xfrm>
              <a:solidFill>
                <a:srgbClr val="FFFFFF"/>
              </a:solidFill>
            </p:grpSpPr>
            <p:sp>
              <p:nvSpPr>
                <p:cNvPr id="76"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7"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0" name="Group 9"/>
            <p:cNvGrpSpPr/>
            <p:nvPr/>
          </p:nvGrpSpPr>
          <p:grpSpPr>
            <a:xfrm>
              <a:off x="1827212" y="5220016"/>
              <a:ext cx="1298448" cy="1316736"/>
              <a:chOff x="4037012" y="5220016"/>
              <a:chExt cx="1298448" cy="1316736"/>
            </a:xfrm>
          </p:grpSpPr>
          <p:sp>
            <p:nvSpPr>
              <p:cNvPr id="72"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Email / SMS Gateway</a:t>
                </a:r>
                <a:endParaRPr lang="en-US" sz="1400" dirty="0">
                  <a:latin typeface="Segoe UI" pitchFamily="34" charset="0"/>
                </a:endParaRPr>
              </a:p>
            </p:txBody>
          </p:sp>
          <p:sp>
            <p:nvSpPr>
              <p:cNvPr id="73"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12" name="Group 11"/>
            <p:cNvGrpSpPr/>
            <p:nvPr/>
          </p:nvGrpSpPr>
          <p:grpSpPr>
            <a:xfrm>
              <a:off x="8913812" y="2362200"/>
              <a:ext cx="1298448" cy="1316736"/>
              <a:chOff x="836612" y="1467395"/>
              <a:chExt cx="1298448" cy="1316736"/>
            </a:xfrm>
          </p:grpSpPr>
          <p:sp>
            <p:nvSpPr>
              <p:cNvPr id="70" name="Rectangle 6"/>
              <p:cNvSpPr>
                <a:spLocks noChangeArrowheads="1"/>
              </p:cNvSpPr>
              <p:nvPr/>
            </p:nvSpPr>
            <p:spPr bwMode="auto">
              <a:xfrm>
                <a:off x="836612" y="1467395"/>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Call Center</a:t>
                </a:r>
              </a:p>
            </p:txBody>
          </p:sp>
          <p:sp>
            <p:nvSpPr>
              <p:cNvPr id="71" name="Freeform 12"/>
              <p:cNvSpPr>
                <a:spLocks noChangeAspect="1"/>
              </p:cNvSpPr>
              <p:nvPr/>
            </p:nvSpPr>
            <p:spPr bwMode="black">
              <a:xfrm>
                <a:off x="1259094" y="1720146"/>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grpSp>
        <p:sp>
          <p:nvSpPr>
            <p:cNvPr id="13" name="Freeform 23"/>
            <p:cNvSpPr>
              <a:spLocks noEditPoints="1"/>
            </p:cNvSpPr>
            <p:nvPr/>
          </p:nvSpPr>
          <p:spPr bwMode="black">
            <a:xfrm>
              <a:off x="9258604" y="1151253"/>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14" name="Rectangle 13"/>
            <p:cNvSpPr>
              <a:spLocks noChangeArrowheads="1"/>
            </p:cNvSpPr>
            <p:nvPr/>
          </p:nvSpPr>
          <p:spPr bwMode="auto">
            <a:xfrm>
              <a:off x="8253917" y="933587"/>
              <a:ext cx="595678" cy="417181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5" name="Rectangle 14"/>
            <p:cNvSpPr>
              <a:spLocks noChangeArrowheads="1"/>
            </p:cNvSpPr>
            <p:nvPr/>
          </p:nvSpPr>
          <p:spPr bwMode="auto">
            <a:xfrm rot="5400000">
              <a:off x="4740098" y="1591579"/>
              <a:ext cx="570048" cy="645759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6" name="Freeform 12"/>
            <p:cNvSpPr>
              <a:spLocks noChangeAspect="1"/>
            </p:cNvSpPr>
            <p:nvPr/>
          </p:nvSpPr>
          <p:spPr bwMode="black">
            <a:xfrm>
              <a:off x="9305403" y="2614951"/>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chemeClr val="tx1"/>
                </a:solidFill>
                <a:latin typeface="Segoe UI" pitchFamily="34" charset="0"/>
              </a:endParaRPr>
            </a:p>
          </p:txBody>
        </p:sp>
        <p:grpSp>
          <p:nvGrpSpPr>
            <p:cNvPr id="17" name="Group 16"/>
            <p:cNvGrpSpPr/>
            <p:nvPr/>
          </p:nvGrpSpPr>
          <p:grpSpPr>
            <a:xfrm>
              <a:off x="8913812" y="3777141"/>
              <a:ext cx="1295400" cy="1316736"/>
              <a:chOff x="4037012" y="2438400"/>
              <a:chExt cx="1295400" cy="1316736"/>
            </a:xfrm>
          </p:grpSpPr>
          <p:sp>
            <p:nvSpPr>
              <p:cNvPr id="68"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Web SSO</a:t>
                </a:r>
              </a:p>
              <a:p>
                <a:pPr algn="ctr"/>
                <a:r>
                  <a:rPr lang="en-US" sz="1400" dirty="0">
                    <a:latin typeface="Segoe UI" pitchFamily="34" charset="0"/>
                  </a:rPr>
                  <a:t>System</a:t>
                </a:r>
              </a:p>
            </p:txBody>
          </p:sp>
          <p:sp>
            <p:nvSpPr>
              <p:cNvPr id="69" name="Freeform 164"/>
              <p:cNvSpPr>
                <a:spLocks noEditPoints="1"/>
              </p:cNvSpPr>
              <p:nvPr/>
            </p:nvSpPr>
            <p:spPr bwMode="black">
              <a:xfrm>
                <a:off x="4413588" y="2570817"/>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18" name="Rectangle 7"/>
            <p:cNvSpPr>
              <a:spLocks noChangeArrowheads="1"/>
            </p:cNvSpPr>
            <p:nvPr/>
          </p:nvSpPr>
          <p:spPr bwMode="auto">
            <a:xfrm>
              <a:off x="4672738" y="931512"/>
              <a:ext cx="1295400" cy="2043425"/>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Cross Cutting Services</a:t>
              </a:r>
              <a:endParaRPr lang="en-US" sz="1400" dirty="0">
                <a:latin typeface="Segoe UI" pitchFamily="34" charset="0"/>
              </a:endParaRPr>
            </a:p>
          </p:txBody>
        </p:sp>
        <p:sp>
          <p:nvSpPr>
            <p:cNvPr id="19" name="Rectangle 7"/>
            <p:cNvSpPr>
              <a:spLocks noChangeArrowheads="1"/>
            </p:cNvSpPr>
            <p:nvPr/>
          </p:nvSpPr>
          <p:spPr bwMode="auto">
            <a:xfrm>
              <a:off x="6094410" y="30697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Media Services</a:t>
              </a:r>
              <a:endParaRPr lang="en-US" sz="1400" dirty="0">
                <a:latin typeface="Segoe UI" pitchFamily="34" charset="0"/>
              </a:endParaRPr>
            </a:p>
          </p:txBody>
        </p:sp>
        <p:sp>
          <p:nvSpPr>
            <p:cNvPr id="20" name="Rectangle 7"/>
            <p:cNvSpPr>
              <a:spLocks noChangeArrowheads="1"/>
            </p:cNvSpPr>
            <p:nvPr/>
          </p:nvSpPr>
          <p:spPr bwMode="auto">
            <a:xfrm>
              <a:off x="1827212" y="931712"/>
              <a:ext cx="2746248"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Presentation Services</a:t>
              </a:r>
              <a:endParaRPr lang="en-US" sz="1400" dirty="0">
                <a:latin typeface="Segoe UI" pitchFamily="34" charset="0"/>
              </a:endParaRPr>
            </a:p>
          </p:txBody>
        </p:sp>
        <p:sp>
          <p:nvSpPr>
            <p:cNvPr id="21" name="Rectangle 7"/>
            <p:cNvSpPr>
              <a:spLocks noChangeArrowheads="1"/>
            </p:cNvSpPr>
            <p:nvPr/>
          </p:nvSpPr>
          <p:spPr bwMode="auto">
            <a:xfrm>
              <a:off x="1796326" y="306970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Analytical Databases</a:t>
              </a:r>
              <a:endParaRPr lang="en-US" sz="1400" dirty="0">
                <a:latin typeface="Segoe UI" pitchFamily="34" charset="0"/>
              </a:endParaRPr>
            </a:p>
          </p:txBody>
        </p:sp>
        <p:sp>
          <p:nvSpPr>
            <p:cNvPr id="22" name="Rectangle 7"/>
            <p:cNvSpPr>
              <a:spLocks noChangeArrowheads="1"/>
            </p:cNvSpPr>
            <p:nvPr/>
          </p:nvSpPr>
          <p:spPr bwMode="auto">
            <a:xfrm>
              <a:off x="1816762" y="1642784"/>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Business Services</a:t>
              </a:r>
              <a:endParaRPr lang="en-US" sz="1400" dirty="0">
                <a:latin typeface="Segoe UI" pitchFamily="34" charset="0"/>
              </a:endParaRPr>
            </a:p>
          </p:txBody>
        </p:sp>
        <p:sp>
          <p:nvSpPr>
            <p:cNvPr id="23" name="Rectangle 7"/>
            <p:cNvSpPr>
              <a:spLocks noChangeArrowheads="1"/>
            </p:cNvSpPr>
            <p:nvPr/>
          </p:nvSpPr>
          <p:spPr bwMode="auto">
            <a:xfrm>
              <a:off x="1796326" y="2362200"/>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Data Access Services</a:t>
              </a:r>
              <a:endParaRPr lang="en-US" sz="1400" dirty="0">
                <a:latin typeface="Segoe UI" pitchFamily="34" charset="0"/>
              </a:endParaRPr>
            </a:p>
          </p:txBody>
        </p:sp>
        <p:sp>
          <p:nvSpPr>
            <p:cNvPr id="24" name="Rectangle 7"/>
            <p:cNvSpPr>
              <a:spLocks noChangeArrowheads="1"/>
            </p:cNvSpPr>
            <p:nvPr/>
          </p:nvSpPr>
          <p:spPr bwMode="auto">
            <a:xfrm>
              <a:off x="1801086" y="381144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Relational Databases</a:t>
              </a:r>
              <a:endParaRPr lang="en-US" sz="1400" dirty="0">
                <a:latin typeface="Segoe UI" pitchFamily="34" charset="0"/>
              </a:endParaRPr>
            </a:p>
          </p:txBody>
        </p:sp>
        <p:sp>
          <p:nvSpPr>
            <p:cNvPr id="25" name="Rounded Rectangle 6"/>
            <p:cNvSpPr/>
            <p:nvPr/>
          </p:nvSpPr>
          <p:spPr bwMode="black">
            <a:xfrm rot="16200000">
              <a:off x="1995625" y="850262"/>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597" y="1656123"/>
              <a:ext cx="459839" cy="60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Freeform 83"/>
            <p:cNvSpPr>
              <a:spLocks noEditPoints="1"/>
            </p:cNvSpPr>
            <p:nvPr/>
          </p:nvSpPr>
          <p:spPr bwMode="black">
            <a:xfrm>
              <a:off x="1984814" y="240305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8" name="Freeform 81"/>
            <p:cNvSpPr>
              <a:spLocks/>
            </p:cNvSpPr>
            <p:nvPr/>
          </p:nvSpPr>
          <p:spPr bwMode="black">
            <a:xfrm>
              <a:off x="5092458" y="1429836"/>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9" name="Freeform 79"/>
            <p:cNvSpPr>
              <a:spLocks noEditPoints="1"/>
            </p:cNvSpPr>
            <p:nvPr/>
          </p:nvSpPr>
          <p:spPr bwMode="black">
            <a:xfrm>
              <a:off x="2036261" y="3845041"/>
              <a:ext cx="400154" cy="54095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30" name="Group 29"/>
            <p:cNvGrpSpPr/>
            <p:nvPr/>
          </p:nvGrpSpPr>
          <p:grpSpPr bwMode="black">
            <a:xfrm>
              <a:off x="2038564" y="3088976"/>
              <a:ext cx="529953" cy="569608"/>
              <a:chOff x="1435100" y="3879850"/>
              <a:chExt cx="739775" cy="795338"/>
            </a:xfrm>
            <a:solidFill>
              <a:schemeClr val="tx1"/>
            </a:solidFill>
          </p:grpSpPr>
          <p:sp>
            <p:nvSpPr>
              <p:cNvPr id="5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3"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5"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7"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1" name="Group 30"/>
            <p:cNvGrpSpPr/>
            <p:nvPr/>
          </p:nvGrpSpPr>
          <p:grpSpPr>
            <a:xfrm>
              <a:off x="1986441" y="4572000"/>
              <a:ext cx="501421" cy="486566"/>
              <a:chOff x="8870271" y="4646406"/>
              <a:chExt cx="501421" cy="486566"/>
            </a:xfrm>
          </p:grpSpPr>
          <p:sp>
            <p:nvSpPr>
              <p:cNvPr id="54"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5"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6"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7"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8"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32" name="Freeform 7"/>
            <p:cNvSpPr>
              <a:spLocks noEditPoints="1"/>
            </p:cNvSpPr>
            <p:nvPr/>
          </p:nvSpPr>
          <p:spPr bwMode="black">
            <a:xfrm>
              <a:off x="6137527" y="3117770"/>
              <a:ext cx="490285" cy="5267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33" name="Rectangle 7"/>
            <p:cNvSpPr>
              <a:spLocks noChangeArrowheads="1"/>
            </p:cNvSpPr>
            <p:nvPr/>
          </p:nvSpPr>
          <p:spPr bwMode="auto">
            <a:xfrm>
              <a:off x="6068873" y="3811440"/>
              <a:ext cx="2089258"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Reporting</a:t>
              </a:r>
            </a:p>
            <a:p>
              <a:pPr algn="ctr"/>
              <a:r>
                <a:rPr lang="en-US" sz="1400" dirty="0" smtClean="0">
                  <a:latin typeface="Segoe UI" pitchFamily="34" charset="0"/>
                </a:rPr>
                <a:t>Services</a:t>
              </a:r>
              <a:endParaRPr lang="en-US" sz="1400" dirty="0">
                <a:latin typeface="Segoe UI" pitchFamily="34" charset="0"/>
              </a:endParaRPr>
            </a:p>
          </p:txBody>
        </p:sp>
        <p:sp>
          <p:nvSpPr>
            <p:cNvPr id="34" name="Freeform 18"/>
            <p:cNvSpPr>
              <a:spLocks noEditPoints="1"/>
            </p:cNvSpPr>
            <p:nvPr/>
          </p:nvSpPr>
          <p:spPr bwMode="black">
            <a:xfrm>
              <a:off x="6129194" y="3824141"/>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5" name="Rectangle 6"/>
            <p:cNvSpPr>
              <a:spLocks noChangeArrowheads="1"/>
            </p:cNvSpPr>
            <p:nvPr/>
          </p:nvSpPr>
          <p:spPr bwMode="auto">
            <a:xfrm>
              <a:off x="7539164" y="5223401"/>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Loyalty System</a:t>
              </a:r>
            </a:p>
          </p:txBody>
        </p:sp>
        <p:grpSp>
          <p:nvGrpSpPr>
            <p:cNvPr id="36" name="Group 35"/>
            <p:cNvGrpSpPr/>
            <p:nvPr/>
          </p:nvGrpSpPr>
          <p:grpSpPr bwMode="black">
            <a:xfrm>
              <a:off x="7834354" y="5473065"/>
              <a:ext cx="647554" cy="394335"/>
              <a:chOff x="10387012" y="4179358"/>
              <a:chExt cx="974726" cy="593725"/>
            </a:xfrm>
            <a:solidFill>
              <a:srgbClr val="FFFFFF"/>
            </a:solidFill>
          </p:grpSpPr>
          <p:sp>
            <p:nvSpPr>
              <p:cNvPr id="4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7" name="Group 36"/>
            <p:cNvGrpSpPr/>
            <p:nvPr/>
          </p:nvGrpSpPr>
          <p:grpSpPr>
            <a:xfrm>
              <a:off x="8908009" y="5220016"/>
              <a:ext cx="1295400" cy="1316736"/>
              <a:chOff x="5394295" y="3823063"/>
              <a:chExt cx="1295400" cy="1316736"/>
            </a:xfrm>
          </p:grpSpPr>
          <p:sp>
            <p:nvSpPr>
              <p:cNvPr id="38"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latin typeface="Segoe UI" pitchFamily="34" charset="0"/>
                  </a:rPr>
                  <a:t>DWarehouse</a:t>
                </a:r>
                <a:r>
                  <a:rPr lang="en-US" sz="1400" dirty="0">
                    <a:latin typeface="Segoe UI" pitchFamily="34" charset="0"/>
                  </a:rPr>
                  <a:t> System</a:t>
                </a:r>
              </a:p>
            </p:txBody>
          </p:sp>
          <p:grpSp>
            <p:nvGrpSpPr>
              <p:cNvPr id="39" name="Group 38"/>
              <p:cNvGrpSpPr/>
              <p:nvPr/>
            </p:nvGrpSpPr>
            <p:grpSpPr bwMode="black">
              <a:xfrm>
                <a:off x="5772563" y="4046404"/>
                <a:ext cx="529953" cy="569608"/>
                <a:chOff x="1435100" y="3879850"/>
                <a:chExt cx="739775" cy="795338"/>
              </a:xfrm>
              <a:solidFill>
                <a:schemeClr val="tx1"/>
              </a:solidFill>
            </p:grpSpPr>
            <p:sp>
              <p:nvSpPr>
                <p:cNvPr id="40"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1"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2"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3"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4"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5"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6"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7"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sp>
          <p:nvSpPr>
            <p:cNvPr id="86" name="Rectangle 7"/>
            <p:cNvSpPr>
              <a:spLocks noChangeArrowheads="1"/>
            </p:cNvSpPr>
            <p:nvPr/>
          </p:nvSpPr>
          <p:spPr bwMode="auto">
            <a:xfrm>
              <a:off x="6094412" y="23622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Search Services</a:t>
              </a:r>
              <a:endParaRPr lang="en-US" sz="1400" dirty="0">
                <a:latin typeface="Segoe UI" pitchFamily="34" charset="0"/>
              </a:endParaRPr>
            </a:p>
          </p:txBody>
        </p:sp>
        <p:sp>
          <p:nvSpPr>
            <p:cNvPr id="89" name="Freeform 247"/>
            <p:cNvSpPr>
              <a:spLocks/>
            </p:cNvSpPr>
            <p:nvPr/>
          </p:nvSpPr>
          <p:spPr bwMode="black">
            <a:xfrm>
              <a:off x="6603056" y="2461881"/>
              <a:ext cx="85342" cy="132626"/>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0" name="Freeform 248"/>
            <p:cNvSpPr>
              <a:spLocks/>
            </p:cNvSpPr>
            <p:nvPr/>
          </p:nvSpPr>
          <p:spPr bwMode="black">
            <a:xfrm>
              <a:off x="6425612" y="2461881"/>
              <a:ext cx="54078" cy="54909"/>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1" name="Freeform 249"/>
            <p:cNvSpPr>
              <a:spLocks/>
            </p:cNvSpPr>
            <p:nvPr/>
          </p:nvSpPr>
          <p:spPr bwMode="black">
            <a:xfrm>
              <a:off x="6456876" y="2467794"/>
              <a:ext cx="168994" cy="120800"/>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2" name="Oval 250"/>
            <p:cNvSpPr>
              <a:spLocks noChangeArrowheads="1"/>
            </p:cNvSpPr>
            <p:nvPr/>
          </p:nvSpPr>
          <p:spPr bwMode="black">
            <a:xfrm>
              <a:off x="6485605" y="2362200"/>
              <a:ext cx="111536" cy="1140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3" name="Freeform 251"/>
            <p:cNvSpPr>
              <a:spLocks/>
            </p:cNvSpPr>
            <p:nvPr/>
          </p:nvSpPr>
          <p:spPr bwMode="black">
            <a:xfrm>
              <a:off x="6390969" y="2514255"/>
              <a:ext cx="82807" cy="105594"/>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4" name="Freeform 252"/>
            <p:cNvSpPr>
              <a:spLocks/>
            </p:cNvSpPr>
            <p:nvPr/>
          </p:nvSpPr>
          <p:spPr bwMode="black">
            <a:xfrm>
              <a:off x="6124802" y="2514255"/>
              <a:ext cx="109002" cy="16895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5" name="Freeform 253"/>
            <p:cNvSpPr>
              <a:spLocks/>
            </p:cNvSpPr>
            <p:nvPr/>
          </p:nvSpPr>
          <p:spPr bwMode="black">
            <a:xfrm>
              <a:off x="6201695" y="2522703"/>
              <a:ext cx="218003" cy="237376"/>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6" name="Oval 254"/>
            <p:cNvSpPr>
              <a:spLocks noChangeArrowheads="1"/>
            </p:cNvSpPr>
            <p:nvPr/>
          </p:nvSpPr>
          <p:spPr bwMode="black">
            <a:xfrm>
              <a:off x="6238874" y="2387543"/>
              <a:ext cx="146180" cy="14360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7" name="Freeform 255"/>
            <p:cNvSpPr>
              <a:spLocks/>
            </p:cNvSpPr>
            <p:nvPr/>
          </p:nvSpPr>
          <p:spPr bwMode="black">
            <a:xfrm>
              <a:off x="6688399" y="2771905"/>
              <a:ext cx="183359" cy="166416"/>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8" name="Freeform 256"/>
            <p:cNvSpPr>
              <a:spLocks noEditPoints="1"/>
            </p:cNvSpPr>
            <p:nvPr/>
          </p:nvSpPr>
          <p:spPr bwMode="black">
            <a:xfrm>
              <a:off x="6382519" y="2580146"/>
              <a:ext cx="357424" cy="358175"/>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9" name="Freeform 257"/>
            <p:cNvSpPr>
              <a:spLocks/>
            </p:cNvSpPr>
            <p:nvPr/>
          </p:nvSpPr>
          <p:spPr bwMode="black">
            <a:xfrm>
              <a:off x="6485605" y="2665466"/>
              <a:ext cx="119986" cy="80252"/>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2" name="Title 1"/>
          <p:cNvSpPr>
            <a:spLocks noGrp="1"/>
          </p:cNvSpPr>
          <p:nvPr>
            <p:ph type="title"/>
          </p:nvPr>
        </p:nvSpPr>
        <p:spPr/>
        <p:txBody>
          <a:bodyPr/>
          <a:lstStyle/>
          <a:p>
            <a:r>
              <a:rPr lang="en-US" dirty="0" smtClean="0"/>
              <a:t>#1 - Catalog and Campaign Management</a:t>
            </a:r>
            <a:endParaRPr lang="en-US" dirty="0"/>
          </a:p>
        </p:txBody>
      </p:sp>
    </p:spTree>
    <p:extLst>
      <p:ext uri="{BB962C8B-B14F-4D97-AF65-F5344CB8AC3E}">
        <p14:creationId xmlns:p14="http://schemas.microsoft.com/office/powerpoint/2010/main" val="2218624388"/>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12188825" cy="6858000"/>
          </a:xfrm>
          <a:prstGeom prst="rect">
            <a:avLst/>
          </a:prstGeom>
          <a:gradFill flip="none" rotWithShape="1">
            <a:gsLst>
              <a:gs pos="100000">
                <a:schemeClr val="tx1">
                  <a:lumMod val="50000"/>
                </a:schemeClr>
              </a:gs>
              <a:gs pos="0">
                <a:schemeClr val="tx1">
                  <a:lumMod val="65000"/>
                </a:schemeClr>
              </a:gs>
            </a:gsLst>
            <a:path path="circle">
              <a:fillToRect l="50000" t="50000" r="50000" b="50000"/>
            </a:path>
            <a:tileRec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052" name="Picture 4" descr="http://www.koonec.com/k-blog/files/2010/08/product-distribution-marketing-policy.jpg"/>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0" b="100000" l="8095" r="90000">
                        <a14:backgroundMark x1="39905" y1="58667" x2="39905" y2="58667"/>
                        <a14:backgroundMark x1="49714" y1="74933" x2="49714" y2="74933"/>
                        <a14:backgroundMark x1="51524" y1="77200" x2="51524" y2="77200"/>
                        <a14:backgroundMark x1="55048" y1="77867" x2="55048" y2="77867"/>
                        <a14:backgroundMark x1="52476" y1="80533" x2="52476" y2="80533"/>
                        <a14:backgroundMark x1="51429" y1="72933" x2="51429" y2="72933"/>
                        <a14:backgroundMark x1="51143" y1="75467" x2="51143" y2="75467"/>
                        <a14:backgroundMark x1="48095" y1="77333" x2="48095" y2="77333"/>
                        <a14:backgroundMark x1="43238" y1="73600" x2="43238" y2="73600"/>
                      </a14:backgroundRemoval>
                    </a14:imgEffect>
                  </a14:imgLayer>
                </a14:imgProps>
              </a:ext>
              <a:ext uri="{28A0092B-C50C-407E-A947-70E740481C1C}">
                <a14:useLocalDpi xmlns:a14="http://schemas.microsoft.com/office/drawing/2010/main" val="0"/>
              </a:ext>
            </a:extLst>
          </a:blip>
          <a:srcRect/>
          <a:stretch>
            <a:fillRect/>
          </a:stretch>
        </p:blipFill>
        <p:spPr bwMode="auto">
          <a:xfrm>
            <a:off x="0" y="605282"/>
            <a:ext cx="8685212" cy="627178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8075612" y="1052774"/>
            <a:ext cx="1759093" cy="1778394"/>
          </a:xfrm>
          <a:prstGeom prst="rect">
            <a:avLst/>
          </a:prstGeom>
          <a:solidFill>
            <a:schemeClr val="tx2">
              <a:lumMod val="25000"/>
            </a:schemeClr>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Multi</a:t>
            </a:r>
          </a:p>
          <a:p>
            <a:pPr algn="ctr"/>
            <a:r>
              <a:rPr lang="en-US" sz="2800" dirty="0" smtClean="0">
                <a:latin typeface="Segoe UI" pitchFamily="34" charset="0"/>
              </a:rPr>
              <a:t>Currency</a:t>
            </a:r>
            <a:endParaRPr lang="en-US" sz="2800" dirty="0">
              <a:latin typeface="Segoe UI" pitchFamily="34" charset="0"/>
            </a:endParaRPr>
          </a:p>
        </p:txBody>
      </p:sp>
      <p:sp>
        <p:nvSpPr>
          <p:cNvPr id="23" name="Rectangle 22"/>
          <p:cNvSpPr/>
          <p:nvPr/>
        </p:nvSpPr>
        <p:spPr bwMode="auto">
          <a:xfrm>
            <a:off x="8075612" y="2956825"/>
            <a:ext cx="1759093" cy="1778394"/>
          </a:xfrm>
          <a:prstGeom prst="rect">
            <a:avLst/>
          </a:prstGeom>
          <a:solidFill>
            <a:schemeClr val="accent6">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800" dirty="0" smtClean="0">
                <a:solidFill>
                  <a:schemeClr val="tx1"/>
                </a:solidFill>
                <a:latin typeface="Segoe UI" pitchFamily="34" charset="0"/>
              </a:rPr>
              <a:t>Virtual</a:t>
            </a:r>
          </a:p>
          <a:p>
            <a:pPr algn="ctr"/>
            <a:r>
              <a:rPr lang="en-US" sz="2800" dirty="0" smtClean="0">
                <a:latin typeface="Segoe UI" pitchFamily="34" charset="0"/>
              </a:rPr>
              <a:t>Stores</a:t>
            </a:r>
            <a:endParaRPr lang="en-US" sz="2800" dirty="0">
              <a:solidFill>
                <a:schemeClr val="tx1"/>
              </a:solidFill>
              <a:latin typeface="Segoe UI" pitchFamily="34" charset="0"/>
            </a:endParaRPr>
          </a:p>
        </p:txBody>
      </p:sp>
      <p:sp>
        <p:nvSpPr>
          <p:cNvPr id="24" name="Rectangle 23"/>
          <p:cNvSpPr/>
          <p:nvPr/>
        </p:nvSpPr>
        <p:spPr bwMode="auto">
          <a:xfrm>
            <a:off x="8075612" y="4849808"/>
            <a:ext cx="1759093" cy="1778394"/>
          </a:xfrm>
          <a:prstGeom prst="rect">
            <a:avLst/>
          </a:prstGeom>
          <a:solidFill>
            <a:schemeClr val="accent3">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Multi</a:t>
            </a:r>
          </a:p>
          <a:p>
            <a:pPr algn="ctr"/>
            <a:r>
              <a:rPr lang="en-US" sz="2800" dirty="0">
                <a:latin typeface="Segoe UI" pitchFamily="34" charset="0"/>
              </a:rPr>
              <a:t>Language</a:t>
            </a:r>
          </a:p>
        </p:txBody>
      </p:sp>
      <p:sp>
        <p:nvSpPr>
          <p:cNvPr id="25" name="Rectangle 24"/>
          <p:cNvSpPr/>
          <p:nvPr/>
        </p:nvSpPr>
        <p:spPr bwMode="auto">
          <a:xfrm>
            <a:off x="9974119" y="1053973"/>
            <a:ext cx="1759093" cy="1778394"/>
          </a:xfrm>
          <a:prstGeom prst="rect">
            <a:avLst/>
          </a:prstGeom>
          <a:solidFill>
            <a:schemeClr val="accent2">
              <a:lumMod val="60000"/>
              <a:lumOff val="40000"/>
            </a:schemeClr>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Physical</a:t>
            </a:r>
          </a:p>
          <a:p>
            <a:pPr algn="ctr"/>
            <a:r>
              <a:rPr lang="en-US" sz="2800" dirty="0" smtClean="0">
                <a:latin typeface="Segoe UI" pitchFamily="34" charset="0"/>
              </a:rPr>
              <a:t>Stores</a:t>
            </a:r>
            <a:endParaRPr lang="en-US" sz="2800" dirty="0">
              <a:latin typeface="Segoe UI" pitchFamily="34" charset="0"/>
            </a:endParaRPr>
          </a:p>
        </p:txBody>
      </p:sp>
      <p:sp>
        <p:nvSpPr>
          <p:cNvPr id="26" name="Rectangle 25"/>
          <p:cNvSpPr/>
          <p:nvPr/>
        </p:nvSpPr>
        <p:spPr bwMode="auto">
          <a:xfrm>
            <a:off x="9974119" y="2958023"/>
            <a:ext cx="1759093" cy="1778394"/>
          </a:xfrm>
          <a:prstGeom prst="rect">
            <a:avLst/>
          </a:prstGeom>
          <a:solidFill>
            <a:srgbClr val="D11200"/>
          </a:solidFill>
          <a:ln>
            <a:noFill/>
          </a:ln>
        </p:spPr>
        <p:txBody>
          <a:bodyPr vert="horz" wrap="square" lIns="91440" tIns="45720" rIns="91440" bIns="45720" numCol="1" anchor="ctr" anchorCtr="0" compatLnSpc="1">
            <a:prstTxWarp prst="textNoShape">
              <a:avLst/>
            </a:prstTxWarp>
          </a:bodyPr>
          <a:lstStyle/>
          <a:p>
            <a:pPr algn="ctr"/>
            <a:r>
              <a:rPr lang="en-US" sz="2800" dirty="0" smtClean="0">
                <a:solidFill>
                  <a:schemeClr val="tx1"/>
                </a:solidFill>
                <a:latin typeface="Segoe UI" pitchFamily="34" charset="0"/>
              </a:rPr>
              <a:t>Sales</a:t>
            </a:r>
          </a:p>
          <a:p>
            <a:pPr algn="ctr"/>
            <a:r>
              <a:rPr lang="en-US" sz="2800" dirty="0" smtClean="0">
                <a:latin typeface="Segoe UI" pitchFamily="34" charset="0"/>
              </a:rPr>
              <a:t>Areas</a:t>
            </a:r>
            <a:endParaRPr lang="en-US" sz="3200" dirty="0">
              <a:solidFill>
                <a:schemeClr val="tx1"/>
              </a:solidFill>
              <a:latin typeface="Segoe UI" pitchFamily="34" charset="0"/>
            </a:endParaRPr>
          </a:p>
        </p:txBody>
      </p:sp>
      <p:sp>
        <p:nvSpPr>
          <p:cNvPr id="27" name="Rectangle 26"/>
          <p:cNvSpPr/>
          <p:nvPr/>
        </p:nvSpPr>
        <p:spPr bwMode="auto">
          <a:xfrm>
            <a:off x="9974119" y="4851006"/>
            <a:ext cx="1759093" cy="1778394"/>
          </a:xfrm>
          <a:prstGeom prst="rect">
            <a:avLst/>
          </a:prstGeom>
          <a:solidFill>
            <a:srgbClr val="F36D43"/>
          </a:solidFill>
          <a:ln>
            <a:noFill/>
          </a:ln>
        </p:spPr>
        <p:txBody>
          <a:bodyPr vert="horz" wrap="square" lIns="91440" tIns="45720" rIns="91440" bIns="45720" numCol="1" anchor="ctr" anchorCtr="0" compatLnSpc="1">
            <a:prstTxWarp prst="textNoShape">
              <a:avLst/>
            </a:prstTxWarp>
          </a:bodyPr>
          <a:lstStyle/>
          <a:p>
            <a:pPr algn="ctr"/>
            <a:r>
              <a:rPr lang="en-US" sz="2800" dirty="0" smtClean="0">
                <a:solidFill>
                  <a:schemeClr val="tx1"/>
                </a:solidFill>
                <a:latin typeface="Segoe UI" pitchFamily="34" charset="0"/>
              </a:rPr>
              <a:t>ERP</a:t>
            </a:r>
          </a:p>
          <a:p>
            <a:pPr algn="ctr"/>
            <a:r>
              <a:rPr lang="en-US" sz="2800" dirty="0" smtClean="0">
                <a:latin typeface="Segoe UI" pitchFamily="34" charset="0"/>
              </a:rPr>
              <a:t>Data</a:t>
            </a:r>
          </a:p>
          <a:p>
            <a:pPr algn="ctr"/>
            <a:r>
              <a:rPr lang="en-US" sz="2800" dirty="0" smtClean="0">
                <a:solidFill>
                  <a:schemeClr val="tx1"/>
                </a:solidFill>
                <a:latin typeface="Segoe UI" pitchFamily="34" charset="0"/>
              </a:rPr>
              <a:t>Synch</a:t>
            </a:r>
            <a:endParaRPr lang="en-US" sz="2800" dirty="0">
              <a:solidFill>
                <a:schemeClr val="tx1"/>
              </a:solidFill>
              <a:latin typeface="Segoe UI" pitchFamily="34" charset="0"/>
            </a:endParaRPr>
          </a:p>
        </p:txBody>
      </p:sp>
      <p:sp>
        <p:nvSpPr>
          <p:cNvPr id="3" name="Title 2"/>
          <p:cNvSpPr>
            <a:spLocks noGrp="1"/>
          </p:cNvSpPr>
          <p:nvPr>
            <p:ph type="title"/>
          </p:nvPr>
        </p:nvSpPr>
        <p:spPr/>
        <p:txBody>
          <a:bodyPr/>
          <a:lstStyle/>
          <a:p>
            <a:r>
              <a:rPr lang="en-US" dirty="0" smtClean="0"/>
              <a:t>Catalog and Campaign Management</a:t>
            </a:r>
            <a:endParaRPr lang="en-US" dirty="0"/>
          </a:p>
        </p:txBody>
      </p:sp>
    </p:spTree>
    <p:custDataLst>
      <p:tags r:id="rId1"/>
    </p:custDataLst>
    <p:extLst>
      <p:ext uri="{BB962C8B-B14F-4D97-AF65-F5344CB8AC3E}">
        <p14:creationId xmlns:p14="http://schemas.microsoft.com/office/powerpoint/2010/main" val="3700395055"/>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2"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1+#ppt_w/2"/>
                                          </p:val>
                                        </p:tav>
                                        <p:tav tm="100000">
                                          <p:val>
                                            <p:strVal val="#ppt_x"/>
                                          </p:val>
                                        </p:tav>
                                      </p:tavLst>
                                    </p:anim>
                                    <p:anim calcmode="lin" valueType="num">
                                      <p:cBhvr additive="base">
                                        <p:cTn id="11" dur="500" fill="hold"/>
                                        <p:tgtEl>
                                          <p:spTgt spid="2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5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1+#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35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1+#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1+#ppt_w/2"/>
                                          </p:val>
                                        </p:tav>
                                        <p:tav tm="100000">
                                          <p:val>
                                            <p:strVal val="#ppt_x"/>
                                          </p:val>
                                        </p:tav>
                                      </p:tavLst>
                                    </p:anim>
                                    <p:anim calcmode="lin" valueType="num">
                                      <p:cBhvr additive="base">
                                        <p:cTn id="23" dur="500" fill="hold"/>
                                        <p:tgtEl>
                                          <p:spTgt spid="2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25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1+#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75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1+#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7"/>
          <p:cNvSpPr>
            <a:spLocks noChangeArrowheads="1"/>
          </p:cNvSpPr>
          <p:nvPr/>
        </p:nvSpPr>
        <p:spPr bwMode="auto">
          <a:xfrm>
            <a:off x="1796326" y="2362200"/>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Data Access Services</a:t>
            </a:r>
            <a:endParaRPr lang="en-US" sz="1400" dirty="0">
              <a:latin typeface="Segoe UI" pitchFamily="34" charset="0"/>
            </a:endParaRPr>
          </a:p>
        </p:txBody>
      </p:sp>
      <p:sp>
        <p:nvSpPr>
          <p:cNvPr id="27" name="Freeform 83"/>
          <p:cNvSpPr>
            <a:spLocks noEditPoints="1"/>
          </p:cNvSpPr>
          <p:nvPr/>
        </p:nvSpPr>
        <p:spPr bwMode="black">
          <a:xfrm>
            <a:off x="1984814" y="240305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84" name="Group 83"/>
          <p:cNvGrpSpPr/>
          <p:nvPr/>
        </p:nvGrpSpPr>
        <p:grpSpPr>
          <a:xfrm>
            <a:off x="1796326" y="931512"/>
            <a:ext cx="8415934" cy="5616590"/>
            <a:chOff x="1796326" y="931512"/>
            <a:chExt cx="8415934" cy="5616590"/>
          </a:xfrm>
        </p:grpSpPr>
        <p:sp>
          <p:nvSpPr>
            <p:cNvPr id="5" name="Rectangle 7"/>
            <p:cNvSpPr>
              <a:spLocks noChangeArrowheads="1"/>
            </p:cNvSpPr>
            <p:nvPr/>
          </p:nvSpPr>
          <p:spPr bwMode="auto">
            <a:xfrm>
              <a:off x="6094411" y="940526"/>
              <a:ext cx="206372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Commerce Services</a:t>
              </a:r>
              <a:endParaRPr lang="en-US" sz="1400" dirty="0">
                <a:latin typeface="Segoe UI" pitchFamily="34" charset="0"/>
              </a:endParaRPr>
            </a:p>
          </p:txBody>
        </p:sp>
        <p:grpSp>
          <p:nvGrpSpPr>
            <p:cNvPr id="6" name="Group 5"/>
            <p:cNvGrpSpPr/>
            <p:nvPr/>
          </p:nvGrpSpPr>
          <p:grpSpPr>
            <a:xfrm>
              <a:off x="6094412" y="5220016"/>
              <a:ext cx="1295400" cy="1316736"/>
              <a:chOff x="6780212" y="2449082"/>
              <a:chExt cx="1295400" cy="1316736"/>
            </a:xfrm>
          </p:grpSpPr>
          <p:sp>
            <p:nvSpPr>
              <p:cNvPr id="82"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Payment Systems</a:t>
                </a:r>
                <a:endParaRPr lang="en-US" sz="1400" dirty="0">
                  <a:latin typeface="Segoe UI" pitchFamily="34" charset="0"/>
                </a:endParaRPr>
              </a:p>
            </p:txBody>
          </p:sp>
          <p:sp>
            <p:nvSpPr>
              <p:cNvPr id="83"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7" name="Group 6"/>
            <p:cNvGrpSpPr/>
            <p:nvPr/>
          </p:nvGrpSpPr>
          <p:grpSpPr>
            <a:xfrm>
              <a:off x="8916860" y="940526"/>
              <a:ext cx="1295400" cy="1314996"/>
              <a:chOff x="6780212" y="1066800"/>
              <a:chExt cx="1295400" cy="1314996"/>
            </a:xfrm>
            <a:solidFill>
              <a:srgbClr val="D11200"/>
            </a:solidFill>
          </p:grpSpPr>
          <p:sp>
            <p:nvSpPr>
              <p:cNvPr id="80" name="Rectangle 79"/>
              <p:cNvSpPr>
                <a:spLocks noChangeArrowheads="1"/>
              </p:cNvSpPr>
              <p:nvPr/>
            </p:nvSpPr>
            <p:spPr bwMode="auto">
              <a:xfrm>
                <a:off x="6780212" y="1066800"/>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a:t>
                </a:r>
              </a:p>
              <a:p>
                <a:pPr algn="ctr"/>
                <a:r>
                  <a:rPr lang="en-US" sz="1400" dirty="0">
                    <a:latin typeface="Segoe UI" pitchFamily="34" charset="0"/>
                  </a:rPr>
                  <a:t>Shipping </a:t>
                </a:r>
              </a:p>
            </p:txBody>
          </p:sp>
          <p:sp>
            <p:nvSpPr>
              <p:cNvPr id="81" name="Freeform 23"/>
              <p:cNvSpPr>
                <a:spLocks noEditPoints="1"/>
              </p:cNvSpPr>
              <p:nvPr/>
            </p:nvSpPr>
            <p:spPr bwMode="black">
              <a:xfrm>
                <a:off x="7149668" y="129040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Segoe UI" pitchFamily="34" charset="0"/>
                </a:endParaRPr>
              </a:p>
            </p:txBody>
          </p:sp>
        </p:grpSp>
        <p:grpSp>
          <p:nvGrpSpPr>
            <p:cNvPr id="8" name="Group 7"/>
            <p:cNvGrpSpPr/>
            <p:nvPr/>
          </p:nvGrpSpPr>
          <p:grpSpPr>
            <a:xfrm>
              <a:off x="4672738" y="5220016"/>
              <a:ext cx="1295400" cy="1316736"/>
              <a:chOff x="6780212" y="3849420"/>
              <a:chExt cx="1295400" cy="1316736"/>
            </a:xfrm>
          </p:grpSpPr>
          <p:sp>
            <p:nvSpPr>
              <p:cNvPr id="78"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ERP System</a:t>
                </a:r>
              </a:p>
            </p:txBody>
          </p:sp>
          <p:pic>
            <p:nvPicPr>
              <p:cNvPr id="79"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275012" y="5231366"/>
              <a:ext cx="1298448" cy="1316736"/>
              <a:chOff x="5405834" y="5231366"/>
              <a:chExt cx="1298448" cy="1316736"/>
            </a:xfrm>
          </p:grpSpPr>
          <p:sp>
            <p:nvSpPr>
              <p:cNvPr id="74"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Routes and Delivery </a:t>
                </a:r>
              </a:p>
            </p:txBody>
          </p:sp>
          <p:grpSp>
            <p:nvGrpSpPr>
              <p:cNvPr id="75" name="Group 74"/>
              <p:cNvGrpSpPr/>
              <p:nvPr/>
            </p:nvGrpSpPr>
            <p:grpSpPr bwMode="black">
              <a:xfrm>
                <a:off x="5737354" y="5382981"/>
                <a:ext cx="609282" cy="609124"/>
                <a:chOff x="446088" y="2665413"/>
                <a:chExt cx="920750" cy="920750"/>
              </a:xfrm>
              <a:solidFill>
                <a:srgbClr val="FFFFFF"/>
              </a:solidFill>
            </p:grpSpPr>
            <p:sp>
              <p:nvSpPr>
                <p:cNvPr id="76"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7"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0" name="Group 9"/>
            <p:cNvGrpSpPr/>
            <p:nvPr/>
          </p:nvGrpSpPr>
          <p:grpSpPr>
            <a:xfrm>
              <a:off x="1827212" y="5220016"/>
              <a:ext cx="1298448" cy="1316736"/>
              <a:chOff x="4037012" y="5220016"/>
              <a:chExt cx="1298448" cy="1316736"/>
            </a:xfrm>
          </p:grpSpPr>
          <p:sp>
            <p:nvSpPr>
              <p:cNvPr id="72"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Email / SMS Gateway</a:t>
                </a:r>
                <a:endParaRPr lang="en-US" sz="1400" dirty="0">
                  <a:latin typeface="Segoe UI" pitchFamily="34" charset="0"/>
                </a:endParaRPr>
              </a:p>
            </p:txBody>
          </p:sp>
          <p:sp>
            <p:nvSpPr>
              <p:cNvPr id="73"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11" name="Freeform 90"/>
            <p:cNvSpPr>
              <a:spLocks noEditPoints="1"/>
            </p:cNvSpPr>
            <p:nvPr/>
          </p:nvSpPr>
          <p:spPr bwMode="black">
            <a:xfrm>
              <a:off x="6784372" y="116413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12" name="Group 11"/>
            <p:cNvGrpSpPr/>
            <p:nvPr/>
          </p:nvGrpSpPr>
          <p:grpSpPr>
            <a:xfrm>
              <a:off x="8913812" y="2362200"/>
              <a:ext cx="1298448" cy="1316736"/>
              <a:chOff x="836612" y="1467395"/>
              <a:chExt cx="1298448" cy="1316736"/>
            </a:xfrm>
          </p:grpSpPr>
          <p:sp>
            <p:nvSpPr>
              <p:cNvPr id="70" name="Rectangle 6"/>
              <p:cNvSpPr>
                <a:spLocks noChangeArrowheads="1"/>
              </p:cNvSpPr>
              <p:nvPr/>
            </p:nvSpPr>
            <p:spPr bwMode="auto">
              <a:xfrm>
                <a:off x="836612" y="1467395"/>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Call Center</a:t>
                </a:r>
              </a:p>
            </p:txBody>
          </p:sp>
          <p:sp>
            <p:nvSpPr>
              <p:cNvPr id="71" name="Freeform 12"/>
              <p:cNvSpPr>
                <a:spLocks noChangeAspect="1"/>
              </p:cNvSpPr>
              <p:nvPr/>
            </p:nvSpPr>
            <p:spPr bwMode="black">
              <a:xfrm>
                <a:off x="1259094" y="1720146"/>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grpSp>
        <p:sp>
          <p:nvSpPr>
            <p:cNvPr id="13" name="Freeform 23"/>
            <p:cNvSpPr>
              <a:spLocks noEditPoints="1"/>
            </p:cNvSpPr>
            <p:nvPr/>
          </p:nvSpPr>
          <p:spPr bwMode="black">
            <a:xfrm>
              <a:off x="9258604" y="1151253"/>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14" name="Rectangle 13"/>
            <p:cNvSpPr>
              <a:spLocks noChangeArrowheads="1"/>
            </p:cNvSpPr>
            <p:nvPr/>
          </p:nvSpPr>
          <p:spPr bwMode="auto">
            <a:xfrm>
              <a:off x="8253917" y="933587"/>
              <a:ext cx="595678" cy="417181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5" name="Rectangle 14"/>
            <p:cNvSpPr>
              <a:spLocks noChangeArrowheads="1"/>
            </p:cNvSpPr>
            <p:nvPr/>
          </p:nvSpPr>
          <p:spPr bwMode="auto">
            <a:xfrm rot="5400000">
              <a:off x="4740097" y="1591580"/>
              <a:ext cx="570048" cy="645759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6" name="Freeform 12"/>
            <p:cNvSpPr>
              <a:spLocks noChangeAspect="1"/>
            </p:cNvSpPr>
            <p:nvPr/>
          </p:nvSpPr>
          <p:spPr bwMode="black">
            <a:xfrm>
              <a:off x="9305403" y="2614951"/>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chemeClr val="tx1"/>
                </a:solidFill>
                <a:latin typeface="Segoe UI" pitchFamily="34" charset="0"/>
              </a:endParaRPr>
            </a:p>
          </p:txBody>
        </p:sp>
        <p:grpSp>
          <p:nvGrpSpPr>
            <p:cNvPr id="17" name="Group 16"/>
            <p:cNvGrpSpPr/>
            <p:nvPr/>
          </p:nvGrpSpPr>
          <p:grpSpPr>
            <a:xfrm>
              <a:off x="8913812" y="3777141"/>
              <a:ext cx="1295400" cy="1316736"/>
              <a:chOff x="4037012" y="2438400"/>
              <a:chExt cx="1295400" cy="1316736"/>
            </a:xfrm>
          </p:grpSpPr>
          <p:sp>
            <p:nvSpPr>
              <p:cNvPr id="68"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Web SSO</a:t>
                </a:r>
              </a:p>
              <a:p>
                <a:pPr algn="ctr"/>
                <a:r>
                  <a:rPr lang="en-US" sz="1400" dirty="0">
                    <a:latin typeface="Segoe UI" pitchFamily="34" charset="0"/>
                  </a:rPr>
                  <a:t>System</a:t>
                </a:r>
              </a:p>
            </p:txBody>
          </p:sp>
          <p:sp>
            <p:nvSpPr>
              <p:cNvPr id="69" name="Freeform 164"/>
              <p:cNvSpPr>
                <a:spLocks noEditPoints="1"/>
              </p:cNvSpPr>
              <p:nvPr/>
            </p:nvSpPr>
            <p:spPr bwMode="black">
              <a:xfrm>
                <a:off x="4413588" y="2570817"/>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18" name="Rectangle 7"/>
            <p:cNvSpPr>
              <a:spLocks noChangeArrowheads="1"/>
            </p:cNvSpPr>
            <p:nvPr/>
          </p:nvSpPr>
          <p:spPr bwMode="auto">
            <a:xfrm>
              <a:off x="4672738" y="931512"/>
              <a:ext cx="1295400" cy="2043425"/>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Cross Cutting Services</a:t>
              </a:r>
              <a:endParaRPr lang="en-US" sz="1400" dirty="0">
                <a:latin typeface="Segoe UI" pitchFamily="34" charset="0"/>
              </a:endParaRPr>
            </a:p>
          </p:txBody>
        </p:sp>
        <p:sp>
          <p:nvSpPr>
            <p:cNvPr id="19" name="Rectangle 7"/>
            <p:cNvSpPr>
              <a:spLocks noChangeArrowheads="1"/>
            </p:cNvSpPr>
            <p:nvPr/>
          </p:nvSpPr>
          <p:spPr bwMode="auto">
            <a:xfrm>
              <a:off x="6094410" y="30697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Media Services</a:t>
              </a:r>
              <a:endParaRPr lang="en-US" sz="1400" dirty="0">
                <a:latin typeface="Segoe UI" pitchFamily="34" charset="0"/>
              </a:endParaRPr>
            </a:p>
          </p:txBody>
        </p:sp>
        <p:sp>
          <p:nvSpPr>
            <p:cNvPr id="20" name="Rectangle 7"/>
            <p:cNvSpPr>
              <a:spLocks noChangeArrowheads="1"/>
            </p:cNvSpPr>
            <p:nvPr/>
          </p:nvSpPr>
          <p:spPr bwMode="auto">
            <a:xfrm>
              <a:off x="1827212" y="931712"/>
              <a:ext cx="2746248"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Presentation Services</a:t>
              </a:r>
              <a:endParaRPr lang="en-US" sz="1400" dirty="0">
                <a:latin typeface="Segoe UI" pitchFamily="34" charset="0"/>
              </a:endParaRPr>
            </a:p>
          </p:txBody>
        </p:sp>
        <p:sp>
          <p:nvSpPr>
            <p:cNvPr id="21" name="Rectangle 7"/>
            <p:cNvSpPr>
              <a:spLocks noChangeArrowheads="1"/>
            </p:cNvSpPr>
            <p:nvPr/>
          </p:nvSpPr>
          <p:spPr bwMode="auto">
            <a:xfrm>
              <a:off x="1796326" y="306970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Analytical Databases</a:t>
              </a:r>
              <a:endParaRPr lang="en-US" sz="1400" dirty="0">
                <a:latin typeface="Segoe UI" pitchFamily="34" charset="0"/>
              </a:endParaRPr>
            </a:p>
          </p:txBody>
        </p:sp>
        <p:sp>
          <p:nvSpPr>
            <p:cNvPr id="22" name="Rectangle 7"/>
            <p:cNvSpPr>
              <a:spLocks noChangeArrowheads="1"/>
            </p:cNvSpPr>
            <p:nvPr/>
          </p:nvSpPr>
          <p:spPr bwMode="auto">
            <a:xfrm>
              <a:off x="1816762" y="1642784"/>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Business Services</a:t>
              </a:r>
              <a:endParaRPr lang="en-US" sz="1400" dirty="0">
                <a:latin typeface="Segoe UI" pitchFamily="34" charset="0"/>
              </a:endParaRPr>
            </a:p>
          </p:txBody>
        </p:sp>
        <p:sp>
          <p:nvSpPr>
            <p:cNvPr id="24" name="Rectangle 7"/>
            <p:cNvSpPr>
              <a:spLocks noChangeArrowheads="1"/>
            </p:cNvSpPr>
            <p:nvPr/>
          </p:nvSpPr>
          <p:spPr bwMode="auto">
            <a:xfrm>
              <a:off x="1801086" y="381144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Relational Databases</a:t>
              </a:r>
              <a:endParaRPr lang="en-US" sz="1400" dirty="0">
                <a:latin typeface="Segoe UI" pitchFamily="34" charset="0"/>
              </a:endParaRPr>
            </a:p>
          </p:txBody>
        </p:sp>
        <p:sp>
          <p:nvSpPr>
            <p:cNvPr id="25" name="Rounded Rectangle 6"/>
            <p:cNvSpPr/>
            <p:nvPr/>
          </p:nvSpPr>
          <p:spPr bwMode="black">
            <a:xfrm rot="16200000">
              <a:off x="1995625" y="850262"/>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597" y="1656123"/>
              <a:ext cx="459839" cy="60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Freeform 81"/>
            <p:cNvSpPr>
              <a:spLocks/>
            </p:cNvSpPr>
            <p:nvPr/>
          </p:nvSpPr>
          <p:spPr bwMode="black">
            <a:xfrm>
              <a:off x="5092458" y="1429836"/>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9" name="Freeform 79"/>
            <p:cNvSpPr>
              <a:spLocks noEditPoints="1"/>
            </p:cNvSpPr>
            <p:nvPr/>
          </p:nvSpPr>
          <p:spPr bwMode="black">
            <a:xfrm>
              <a:off x="2036261" y="3845041"/>
              <a:ext cx="400154" cy="54095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30" name="Group 29"/>
            <p:cNvGrpSpPr/>
            <p:nvPr/>
          </p:nvGrpSpPr>
          <p:grpSpPr bwMode="black">
            <a:xfrm>
              <a:off x="2038564" y="3088976"/>
              <a:ext cx="529953" cy="569608"/>
              <a:chOff x="1435100" y="3879850"/>
              <a:chExt cx="739775" cy="795338"/>
            </a:xfrm>
            <a:solidFill>
              <a:schemeClr val="tx1"/>
            </a:solidFill>
          </p:grpSpPr>
          <p:sp>
            <p:nvSpPr>
              <p:cNvPr id="5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3"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5"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7"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1" name="Group 30"/>
            <p:cNvGrpSpPr/>
            <p:nvPr/>
          </p:nvGrpSpPr>
          <p:grpSpPr>
            <a:xfrm>
              <a:off x="1986441" y="4572000"/>
              <a:ext cx="501421" cy="486566"/>
              <a:chOff x="8870271" y="4646406"/>
              <a:chExt cx="501421" cy="486566"/>
            </a:xfrm>
          </p:grpSpPr>
          <p:sp>
            <p:nvSpPr>
              <p:cNvPr id="54"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5"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6"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7"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8"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32" name="Freeform 7"/>
            <p:cNvSpPr>
              <a:spLocks noEditPoints="1"/>
            </p:cNvSpPr>
            <p:nvPr/>
          </p:nvSpPr>
          <p:spPr bwMode="black">
            <a:xfrm>
              <a:off x="6137527" y="3117770"/>
              <a:ext cx="490285" cy="5267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33" name="Rectangle 7"/>
            <p:cNvSpPr>
              <a:spLocks noChangeArrowheads="1"/>
            </p:cNvSpPr>
            <p:nvPr/>
          </p:nvSpPr>
          <p:spPr bwMode="auto">
            <a:xfrm>
              <a:off x="6068873" y="3811440"/>
              <a:ext cx="2089258"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Reporting</a:t>
              </a:r>
            </a:p>
            <a:p>
              <a:pPr algn="ctr"/>
              <a:r>
                <a:rPr lang="en-US" sz="1400" dirty="0" smtClean="0">
                  <a:latin typeface="Segoe UI" pitchFamily="34" charset="0"/>
                </a:rPr>
                <a:t>Services</a:t>
              </a:r>
              <a:endParaRPr lang="en-US" sz="1400" dirty="0">
                <a:latin typeface="Segoe UI" pitchFamily="34" charset="0"/>
              </a:endParaRPr>
            </a:p>
          </p:txBody>
        </p:sp>
        <p:sp>
          <p:nvSpPr>
            <p:cNvPr id="34" name="Freeform 18"/>
            <p:cNvSpPr>
              <a:spLocks noEditPoints="1"/>
            </p:cNvSpPr>
            <p:nvPr/>
          </p:nvSpPr>
          <p:spPr bwMode="black">
            <a:xfrm>
              <a:off x="6129194" y="3824141"/>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5" name="Rectangle 6"/>
            <p:cNvSpPr>
              <a:spLocks noChangeArrowheads="1"/>
            </p:cNvSpPr>
            <p:nvPr/>
          </p:nvSpPr>
          <p:spPr bwMode="auto">
            <a:xfrm>
              <a:off x="7539164" y="5223401"/>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Loyalty System</a:t>
              </a:r>
            </a:p>
          </p:txBody>
        </p:sp>
        <p:grpSp>
          <p:nvGrpSpPr>
            <p:cNvPr id="36" name="Group 35"/>
            <p:cNvGrpSpPr/>
            <p:nvPr/>
          </p:nvGrpSpPr>
          <p:grpSpPr bwMode="black">
            <a:xfrm>
              <a:off x="7834354" y="5473065"/>
              <a:ext cx="647554" cy="394335"/>
              <a:chOff x="10387012" y="4179358"/>
              <a:chExt cx="974726" cy="593725"/>
            </a:xfrm>
            <a:solidFill>
              <a:srgbClr val="FFFFFF"/>
            </a:solidFill>
          </p:grpSpPr>
          <p:sp>
            <p:nvSpPr>
              <p:cNvPr id="4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7" name="Group 36"/>
            <p:cNvGrpSpPr/>
            <p:nvPr/>
          </p:nvGrpSpPr>
          <p:grpSpPr>
            <a:xfrm>
              <a:off x="8908009" y="5220016"/>
              <a:ext cx="1295400" cy="1316736"/>
              <a:chOff x="5394295" y="3823063"/>
              <a:chExt cx="1295400" cy="1316736"/>
            </a:xfrm>
          </p:grpSpPr>
          <p:sp>
            <p:nvSpPr>
              <p:cNvPr id="38"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latin typeface="Segoe UI" pitchFamily="34" charset="0"/>
                  </a:rPr>
                  <a:t>DWarehouse</a:t>
                </a:r>
                <a:r>
                  <a:rPr lang="en-US" sz="1400" dirty="0">
                    <a:latin typeface="Segoe UI" pitchFamily="34" charset="0"/>
                  </a:rPr>
                  <a:t> System</a:t>
                </a:r>
              </a:p>
            </p:txBody>
          </p:sp>
          <p:grpSp>
            <p:nvGrpSpPr>
              <p:cNvPr id="39" name="Group 38"/>
              <p:cNvGrpSpPr/>
              <p:nvPr/>
            </p:nvGrpSpPr>
            <p:grpSpPr bwMode="black">
              <a:xfrm>
                <a:off x="5772563" y="4046404"/>
                <a:ext cx="529953" cy="569608"/>
                <a:chOff x="1435100" y="3879850"/>
                <a:chExt cx="739775" cy="795338"/>
              </a:xfrm>
              <a:solidFill>
                <a:schemeClr val="tx1"/>
              </a:solidFill>
            </p:grpSpPr>
            <p:sp>
              <p:nvSpPr>
                <p:cNvPr id="40"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1"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2"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3"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4"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5"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6"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7"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sp>
          <p:nvSpPr>
            <p:cNvPr id="86" name="Rectangle 7"/>
            <p:cNvSpPr>
              <a:spLocks noChangeArrowheads="1"/>
            </p:cNvSpPr>
            <p:nvPr/>
          </p:nvSpPr>
          <p:spPr bwMode="auto">
            <a:xfrm>
              <a:off x="6094412" y="23622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Search Services</a:t>
              </a:r>
              <a:endParaRPr lang="en-US" sz="1400" dirty="0">
                <a:latin typeface="Segoe UI" pitchFamily="34" charset="0"/>
              </a:endParaRPr>
            </a:p>
          </p:txBody>
        </p:sp>
        <p:sp>
          <p:nvSpPr>
            <p:cNvPr id="89" name="Freeform 247"/>
            <p:cNvSpPr>
              <a:spLocks/>
            </p:cNvSpPr>
            <p:nvPr/>
          </p:nvSpPr>
          <p:spPr bwMode="black">
            <a:xfrm>
              <a:off x="6603056" y="2461881"/>
              <a:ext cx="85342" cy="132626"/>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0" name="Freeform 248"/>
            <p:cNvSpPr>
              <a:spLocks/>
            </p:cNvSpPr>
            <p:nvPr/>
          </p:nvSpPr>
          <p:spPr bwMode="black">
            <a:xfrm>
              <a:off x="6425612" y="2461881"/>
              <a:ext cx="54078" cy="54909"/>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1" name="Freeform 249"/>
            <p:cNvSpPr>
              <a:spLocks/>
            </p:cNvSpPr>
            <p:nvPr/>
          </p:nvSpPr>
          <p:spPr bwMode="black">
            <a:xfrm>
              <a:off x="6456876" y="2467794"/>
              <a:ext cx="168994" cy="120800"/>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2" name="Oval 250"/>
            <p:cNvSpPr>
              <a:spLocks noChangeArrowheads="1"/>
            </p:cNvSpPr>
            <p:nvPr/>
          </p:nvSpPr>
          <p:spPr bwMode="black">
            <a:xfrm>
              <a:off x="6485605" y="2362200"/>
              <a:ext cx="111536" cy="1140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3" name="Freeform 251"/>
            <p:cNvSpPr>
              <a:spLocks/>
            </p:cNvSpPr>
            <p:nvPr/>
          </p:nvSpPr>
          <p:spPr bwMode="black">
            <a:xfrm>
              <a:off x="6390969" y="2514255"/>
              <a:ext cx="82807" cy="105594"/>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4" name="Freeform 252"/>
            <p:cNvSpPr>
              <a:spLocks/>
            </p:cNvSpPr>
            <p:nvPr/>
          </p:nvSpPr>
          <p:spPr bwMode="black">
            <a:xfrm>
              <a:off x="6124802" y="2514255"/>
              <a:ext cx="109002" cy="16895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5" name="Freeform 253"/>
            <p:cNvSpPr>
              <a:spLocks/>
            </p:cNvSpPr>
            <p:nvPr/>
          </p:nvSpPr>
          <p:spPr bwMode="black">
            <a:xfrm>
              <a:off x="6201695" y="2522703"/>
              <a:ext cx="218003" cy="237376"/>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6" name="Oval 254"/>
            <p:cNvSpPr>
              <a:spLocks noChangeArrowheads="1"/>
            </p:cNvSpPr>
            <p:nvPr/>
          </p:nvSpPr>
          <p:spPr bwMode="black">
            <a:xfrm>
              <a:off x="6238874" y="2387543"/>
              <a:ext cx="146180" cy="14360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7" name="Freeform 255"/>
            <p:cNvSpPr>
              <a:spLocks/>
            </p:cNvSpPr>
            <p:nvPr/>
          </p:nvSpPr>
          <p:spPr bwMode="black">
            <a:xfrm>
              <a:off x="6688399" y="2771905"/>
              <a:ext cx="183359" cy="166416"/>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8" name="Freeform 256"/>
            <p:cNvSpPr>
              <a:spLocks noEditPoints="1"/>
            </p:cNvSpPr>
            <p:nvPr/>
          </p:nvSpPr>
          <p:spPr bwMode="black">
            <a:xfrm>
              <a:off x="6382519" y="2580146"/>
              <a:ext cx="357424" cy="358175"/>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9" name="Freeform 257"/>
            <p:cNvSpPr>
              <a:spLocks/>
            </p:cNvSpPr>
            <p:nvPr/>
          </p:nvSpPr>
          <p:spPr bwMode="black">
            <a:xfrm>
              <a:off x="6485605" y="2665466"/>
              <a:ext cx="119986" cy="80252"/>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2" name="Title 1"/>
          <p:cNvSpPr>
            <a:spLocks noGrp="1"/>
          </p:cNvSpPr>
          <p:nvPr>
            <p:ph type="title"/>
          </p:nvPr>
        </p:nvSpPr>
        <p:spPr/>
        <p:txBody>
          <a:bodyPr/>
          <a:lstStyle/>
          <a:p>
            <a:r>
              <a:rPr lang="en-US" dirty="0" smtClean="0"/>
              <a:t>#2 - Data Services</a:t>
            </a:r>
            <a:endParaRPr lang="en-US" dirty="0"/>
          </a:p>
        </p:txBody>
      </p:sp>
    </p:spTree>
    <p:extLst>
      <p:ext uri="{BB962C8B-B14F-4D97-AF65-F5344CB8AC3E}">
        <p14:creationId xmlns:p14="http://schemas.microsoft.com/office/powerpoint/2010/main" val="294168516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84"/>
                                        </p:tgtEl>
                                        <p:attrNameLst>
                                          <p:attrName>style.opacity</p:attrName>
                                        </p:attrNameLst>
                                      </p:cBhvr>
                                      <p:to>
                                        <p:strVal val="0.5"/>
                                      </p:to>
                                    </p:set>
                                    <p:animEffect filter="image" prLst="opacity: 0.5">
                                      <p:cBhvr rctx="IE">
                                        <p:cTn id="7" dur="indefinite"/>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dwbrasil.files.wordpress.com/2010/11/database.jpg"/>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173" y="0"/>
            <a:ext cx="12191998"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Data Services</a:t>
            </a:r>
            <a:endParaRPr lang="en-US" dirty="0"/>
          </a:p>
        </p:txBody>
      </p:sp>
      <p:sp>
        <p:nvSpPr>
          <p:cNvPr id="8" name="Rectangle 7"/>
          <p:cNvSpPr/>
          <p:nvPr/>
        </p:nvSpPr>
        <p:spPr bwMode="auto">
          <a:xfrm>
            <a:off x="7542212" y="2793357"/>
            <a:ext cx="1759093" cy="1778394"/>
          </a:xfrm>
          <a:prstGeom prst="rect">
            <a:avLst/>
          </a:prstGeom>
          <a:solidFill>
            <a:schemeClr val="tx2">
              <a:lumMod val="25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Plug-in New Systems</a:t>
            </a:r>
          </a:p>
        </p:txBody>
      </p:sp>
      <p:sp>
        <p:nvSpPr>
          <p:cNvPr id="10" name="Rectangle 9"/>
          <p:cNvSpPr/>
          <p:nvPr/>
        </p:nvSpPr>
        <p:spPr bwMode="auto">
          <a:xfrm>
            <a:off x="7542212" y="4698606"/>
            <a:ext cx="1759093" cy="1778394"/>
          </a:xfrm>
          <a:prstGeom prst="rect">
            <a:avLst/>
          </a:prstGeom>
          <a:solidFill>
            <a:schemeClr val="accent3">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Data</a:t>
            </a:r>
          </a:p>
          <a:p>
            <a:pPr algn="ctr"/>
            <a:r>
              <a:rPr lang="en-US" sz="2800" dirty="0">
                <a:latin typeface="Segoe UI" pitchFamily="34" charset="0"/>
              </a:rPr>
              <a:t>Mapper</a:t>
            </a:r>
          </a:p>
          <a:p>
            <a:pPr algn="ctr"/>
            <a:r>
              <a:rPr lang="en-US" sz="2800" dirty="0">
                <a:latin typeface="Segoe UI" pitchFamily="34" charset="0"/>
              </a:rPr>
              <a:t>Pattern</a:t>
            </a:r>
          </a:p>
        </p:txBody>
      </p:sp>
      <p:sp>
        <p:nvSpPr>
          <p:cNvPr id="11" name="Rectangle 10"/>
          <p:cNvSpPr/>
          <p:nvPr/>
        </p:nvSpPr>
        <p:spPr bwMode="auto">
          <a:xfrm>
            <a:off x="9440719" y="2794556"/>
            <a:ext cx="1759093" cy="1778394"/>
          </a:xfrm>
          <a:prstGeom prst="rect">
            <a:avLst/>
          </a:prstGeom>
          <a:solidFill>
            <a:schemeClr val="accent2">
              <a:lumMod val="60000"/>
              <a:lumOff val="40000"/>
            </a:schemeClr>
          </a:solidFill>
          <a:ln>
            <a:noFill/>
          </a:ln>
        </p:spPr>
        <p:txBody>
          <a:bodyPr vert="horz" wrap="square" lIns="91440" tIns="45720" rIns="91440" bIns="45720" numCol="1" anchor="ctr" anchorCtr="0" compatLnSpc="1">
            <a:prstTxWarp prst="textNoShape">
              <a:avLst/>
            </a:prstTxWarp>
          </a:bodyPr>
          <a:lstStyle/>
          <a:p>
            <a:pPr algn="ctr"/>
            <a:r>
              <a:rPr lang="en-US" sz="2800" dirty="0" err="1">
                <a:latin typeface="Segoe UI" pitchFamily="34" charset="0"/>
              </a:rPr>
              <a:t>IoC</a:t>
            </a:r>
            <a:endParaRPr lang="en-US" sz="2800" dirty="0">
              <a:latin typeface="Segoe UI" pitchFamily="34" charset="0"/>
            </a:endParaRPr>
          </a:p>
          <a:p>
            <a:pPr algn="ctr"/>
            <a:r>
              <a:rPr lang="en-US" sz="2800" dirty="0">
                <a:latin typeface="Segoe UI" pitchFamily="34" charset="0"/>
              </a:rPr>
              <a:t>Pattern</a:t>
            </a:r>
          </a:p>
        </p:txBody>
      </p:sp>
      <p:sp>
        <p:nvSpPr>
          <p:cNvPr id="12" name="Rectangle 11"/>
          <p:cNvSpPr/>
          <p:nvPr/>
        </p:nvSpPr>
        <p:spPr bwMode="auto">
          <a:xfrm>
            <a:off x="9440719" y="4698606"/>
            <a:ext cx="1759093" cy="1778394"/>
          </a:xfrm>
          <a:prstGeom prst="rect">
            <a:avLst/>
          </a:prstGeom>
          <a:solidFill>
            <a:srgbClr val="D11200"/>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External Systems as </a:t>
            </a:r>
            <a:r>
              <a:rPr lang="en-US" sz="2800" dirty="0" smtClean="0">
                <a:latin typeface="Segoe UI" pitchFamily="34" charset="0"/>
              </a:rPr>
              <a:t>Service</a:t>
            </a:r>
            <a:endParaRPr lang="en-US" sz="2800" dirty="0">
              <a:latin typeface="Segoe UI" pitchFamily="34" charset="0"/>
            </a:endParaRPr>
          </a:p>
        </p:txBody>
      </p:sp>
    </p:spTree>
    <p:custDataLst>
      <p:tags r:id="rId1"/>
    </p:custDataLst>
    <p:extLst>
      <p:ext uri="{BB962C8B-B14F-4D97-AF65-F5344CB8AC3E}">
        <p14:creationId xmlns:p14="http://schemas.microsoft.com/office/powerpoint/2010/main" val="3248436499"/>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 y="228802"/>
            <a:ext cx="12188825" cy="609398"/>
          </a:xfrm>
        </p:spPr>
        <p:txBody>
          <a:bodyPr/>
          <a:lstStyle/>
          <a:p>
            <a:r>
              <a:rPr lang="en-US" dirty="0" smtClean="0"/>
              <a:t>Systems Abstraction Layer</a:t>
            </a:r>
            <a:endParaRPr lang="en-US" dirty="0"/>
          </a:p>
        </p:txBody>
      </p:sp>
      <p:sp>
        <p:nvSpPr>
          <p:cNvPr id="14" name="Rectangle 7"/>
          <p:cNvSpPr>
            <a:spLocks noChangeArrowheads="1"/>
          </p:cNvSpPr>
          <p:nvPr/>
        </p:nvSpPr>
        <p:spPr bwMode="auto">
          <a:xfrm>
            <a:off x="10129837" y="2858589"/>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Payment Systems</a:t>
            </a:r>
            <a:endParaRPr lang="en-US" sz="1400" dirty="0">
              <a:latin typeface="Segoe UI" pitchFamily="34" charset="0"/>
            </a:endParaRPr>
          </a:p>
        </p:txBody>
      </p:sp>
      <p:sp>
        <p:nvSpPr>
          <p:cNvPr id="15" name="Freeform 159"/>
          <p:cNvSpPr>
            <a:spLocks noEditPoints="1"/>
          </p:cNvSpPr>
          <p:nvPr/>
        </p:nvSpPr>
        <p:spPr bwMode="black">
          <a:xfrm>
            <a:off x="10583126" y="2910024"/>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18" name="Rectangle 17"/>
          <p:cNvSpPr>
            <a:spLocks noChangeArrowheads="1"/>
          </p:cNvSpPr>
          <p:nvPr/>
        </p:nvSpPr>
        <p:spPr bwMode="auto">
          <a:xfrm>
            <a:off x="10129927" y="4202756"/>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Commerce</a:t>
            </a:r>
          </a:p>
          <a:p>
            <a:pPr algn="ctr"/>
            <a:r>
              <a:rPr lang="en-US" sz="1400" dirty="0" smtClean="0">
                <a:latin typeface="Segoe UI" pitchFamily="34" charset="0"/>
              </a:rPr>
              <a:t>Server</a:t>
            </a:r>
            <a:endParaRPr lang="en-US" sz="1400" dirty="0">
              <a:latin typeface="Segoe UI" pitchFamily="34" charset="0"/>
            </a:endParaRPr>
          </a:p>
        </p:txBody>
      </p:sp>
      <p:sp>
        <p:nvSpPr>
          <p:cNvPr id="20" name="Freeform 90"/>
          <p:cNvSpPr>
            <a:spLocks noEditPoints="1"/>
          </p:cNvSpPr>
          <p:nvPr/>
        </p:nvSpPr>
        <p:spPr bwMode="black">
          <a:xfrm>
            <a:off x="10470688" y="4343400"/>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64" name="Rectangle 63"/>
          <p:cNvSpPr>
            <a:spLocks noChangeArrowheads="1"/>
          </p:cNvSpPr>
          <p:nvPr/>
        </p:nvSpPr>
        <p:spPr bwMode="auto">
          <a:xfrm>
            <a:off x="6094412" y="2839866"/>
            <a:ext cx="917448" cy="2646534"/>
          </a:xfrm>
          <a:prstGeom prst="rect">
            <a:avLst/>
          </a:prstGeom>
          <a:solidFill>
            <a:srgbClr val="EC09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400" dirty="0" smtClean="0">
                <a:latin typeface="Segoe UI" pitchFamily="34" charset="0"/>
              </a:rPr>
              <a:t>Unity Application Block</a:t>
            </a:r>
            <a:endParaRPr lang="en-US" sz="1400" dirty="0">
              <a:latin typeface="Segoe UI" pitchFamily="34" charset="0"/>
            </a:endParaRPr>
          </a:p>
        </p:txBody>
      </p:sp>
      <p:sp>
        <p:nvSpPr>
          <p:cNvPr id="67" name="Rectangle 6"/>
          <p:cNvSpPr>
            <a:spLocks noChangeArrowheads="1"/>
          </p:cNvSpPr>
          <p:nvPr/>
        </p:nvSpPr>
        <p:spPr bwMode="auto">
          <a:xfrm>
            <a:off x="6094412" y="5555411"/>
            <a:ext cx="917448" cy="49574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Unity </a:t>
            </a:r>
            <a:r>
              <a:rPr lang="en-US" sz="1400" dirty="0" err="1" smtClean="0">
                <a:latin typeface="Segoe UI" pitchFamily="34" charset="0"/>
              </a:rPr>
              <a:t>Config</a:t>
            </a:r>
            <a:endParaRPr lang="en-US" sz="1400" dirty="0">
              <a:latin typeface="Segoe UI" pitchFamily="34" charset="0"/>
            </a:endParaRPr>
          </a:p>
        </p:txBody>
      </p:sp>
      <p:grpSp>
        <p:nvGrpSpPr>
          <p:cNvPr id="4" name="Group 3"/>
          <p:cNvGrpSpPr/>
          <p:nvPr/>
        </p:nvGrpSpPr>
        <p:grpSpPr>
          <a:xfrm>
            <a:off x="10133012" y="5536474"/>
            <a:ext cx="1295400" cy="1314996"/>
            <a:chOff x="10119949" y="5536474"/>
            <a:chExt cx="1295400" cy="1314996"/>
          </a:xfrm>
          <a:solidFill>
            <a:schemeClr val="accent6">
              <a:lumMod val="75000"/>
            </a:schemeClr>
          </a:solidFill>
        </p:grpSpPr>
        <p:sp>
          <p:nvSpPr>
            <p:cNvPr id="79" name="Rectangle 78"/>
            <p:cNvSpPr>
              <a:spLocks noChangeArrowheads="1"/>
            </p:cNvSpPr>
            <p:nvPr/>
          </p:nvSpPr>
          <p:spPr bwMode="auto">
            <a:xfrm>
              <a:off x="10119949" y="5536474"/>
              <a:ext cx="1295400" cy="13149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Commerce Cloud Services</a:t>
              </a:r>
              <a:endParaRPr lang="en-US" sz="1400" dirty="0">
                <a:latin typeface="Segoe UI" pitchFamily="34" charset="0"/>
              </a:endParaRPr>
            </a:p>
          </p:txBody>
        </p:sp>
        <p:pic>
          <p:nvPicPr>
            <p:cNvPr id="80" name="Picture 2" descr="C:\Users\chrisw\Desktop\Cloud Services 3.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315539" y="5548726"/>
              <a:ext cx="904219" cy="623474"/>
            </a:xfrm>
            <a:prstGeom prst="rect">
              <a:avLst/>
            </a:prstGeom>
            <a:grpFill/>
            <a:extLst/>
          </p:spPr>
        </p:pic>
      </p:grpSp>
      <p:grpSp>
        <p:nvGrpSpPr>
          <p:cNvPr id="8" name="Group 7"/>
          <p:cNvGrpSpPr/>
          <p:nvPr/>
        </p:nvGrpSpPr>
        <p:grpSpPr>
          <a:xfrm>
            <a:off x="5129412" y="0"/>
            <a:ext cx="4896204" cy="5486400"/>
            <a:chOff x="5129412" y="0"/>
            <a:chExt cx="4896204" cy="5486400"/>
          </a:xfrm>
        </p:grpSpPr>
        <p:sp>
          <p:nvSpPr>
            <p:cNvPr id="66" name="Rounded Rectangle 65"/>
            <p:cNvSpPr/>
            <p:nvPr/>
          </p:nvSpPr>
          <p:spPr bwMode="auto">
            <a:xfrm>
              <a:off x="5129412" y="4222352"/>
              <a:ext cx="888800" cy="1217022"/>
            </a:xfrm>
            <a:prstGeom prst="round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200" dirty="0" smtClean="0">
                  <a:gradFill>
                    <a:gsLst>
                      <a:gs pos="0">
                        <a:srgbClr val="FFFFFF"/>
                      </a:gs>
                      <a:gs pos="100000">
                        <a:srgbClr val="FFFFFF"/>
                      </a:gs>
                    </a:gsLst>
                    <a:lin ang="5400000" scaled="0"/>
                  </a:gradFill>
                </a:rPr>
                <a:t>Catalog</a:t>
              </a:r>
            </a:p>
            <a:p>
              <a:pPr defTabSz="914099" fontAlgn="base">
                <a:spcBef>
                  <a:spcPct val="0"/>
                </a:spcBef>
                <a:spcAft>
                  <a:spcPct val="0"/>
                </a:spcAft>
              </a:pPr>
              <a:r>
                <a:rPr lang="en-US" sz="1200" dirty="0" smtClean="0">
                  <a:gradFill>
                    <a:gsLst>
                      <a:gs pos="0">
                        <a:srgbClr val="FFFFFF"/>
                      </a:gs>
                      <a:gs pos="100000">
                        <a:srgbClr val="FFFFFF"/>
                      </a:gs>
                    </a:gsLst>
                    <a:lin ang="5400000" scaled="0"/>
                  </a:gradFill>
                </a:rPr>
                <a:t>Business</a:t>
              </a:r>
            </a:p>
            <a:p>
              <a:pPr defTabSz="914099" fontAlgn="base">
                <a:spcBef>
                  <a:spcPct val="0"/>
                </a:spcBef>
                <a:spcAft>
                  <a:spcPct val="0"/>
                </a:spcAft>
              </a:pPr>
              <a:r>
                <a:rPr lang="en-US" sz="1200" dirty="0" smtClean="0">
                  <a:gradFill>
                    <a:gsLst>
                      <a:gs pos="0">
                        <a:srgbClr val="FFFFFF"/>
                      </a:gs>
                      <a:gs pos="100000">
                        <a:srgbClr val="FFFFFF"/>
                      </a:gs>
                    </a:gsLst>
                    <a:lin ang="5400000" scaled="0"/>
                  </a:gradFill>
                </a:rPr>
                <a:t>Services</a:t>
              </a:r>
            </a:p>
          </p:txBody>
        </p:sp>
        <p:grpSp>
          <p:nvGrpSpPr>
            <p:cNvPr id="7" name="Group 6"/>
            <p:cNvGrpSpPr/>
            <p:nvPr/>
          </p:nvGrpSpPr>
          <p:grpSpPr>
            <a:xfrm>
              <a:off x="6325019" y="0"/>
              <a:ext cx="3700597" cy="5486400"/>
              <a:chOff x="6325019" y="0"/>
              <a:chExt cx="3700597" cy="5486400"/>
            </a:xfrm>
          </p:grpSpPr>
          <p:grpSp>
            <p:nvGrpSpPr>
              <p:cNvPr id="38" name="Group 37"/>
              <p:cNvGrpSpPr/>
              <p:nvPr/>
            </p:nvGrpSpPr>
            <p:grpSpPr>
              <a:xfrm>
                <a:off x="7886201" y="0"/>
                <a:ext cx="2139415" cy="2819400"/>
                <a:chOff x="7688797" y="914400"/>
                <a:chExt cx="2139415" cy="2819400"/>
              </a:xfrm>
            </p:grpSpPr>
            <p:sp>
              <p:nvSpPr>
                <p:cNvPr id="3" name="Rounded Rectangle 2"/>
                <p:cNvSpPr/>
                <p:nvPr/>
              </p:nvSpPr>
              <p:spPr bwMode="auto">
                <a:xfrm>
                  <a:off x="8304212" y="1365973"/>
                  <a:ext cx="1524000" cy="2367827"/>
                </a:xfrm>
                <a:prstGeom prst="round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GetAll</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GetByCriteria</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GetById</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GetCount</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smtClean="0">
                      <a:gradFill>
                        <a:gsLst>
                          <a:gs pos="0">
                            <a:srgbClr val="FFFFFF"/>
                          </a:gs>
                          <a:gs pos="100000">
                            <a:srgbClr val="FFFFFF"/>
                          </a:gs>
                        </a:gsLst>
                        <a:lin ang="5400000" scaled="0"/>
                      </a:gradFill>
                    </a:rPr>
                    <a:t>Add</a:t>
                  </a:r>
                </a:p>
                <a:p>
                  <a:pPr defTabSz="914099" fontAlgn="base">
                    <a:spcBef>
                      <a:spcPct val="0"/>
                    </a:spcBef>
                    <a:spcAft>
                      <a:spcPct val="0"/>
                    </a:spcAft>
                  </a:pPr>
                  <a:r>
                    <a:rPr lang="en-US" sz="1200" dirty="0" smtClean="0">
                      <a:gradFill>
                        <a:gsLst>
                          <a:gs pos="0">
                            <a:srgbClr val="FFFFFF"/>
                          </a:gs>
                          <a:gs pos="100000">
                            <a:srgbClr val="FFFFFF"/>
                          </a:gs>
                        </a:gsLst>
                        <a:lin ang="5400000" scaled="0"/>
                      </a:gradFill>
                    </a:rPr>
                    <a:t>Delete</a:t>
                  </a:r>
                </a:p>
                <a:p>
                  <a:pPr defTabSz="914099" fontAlgn="base">
                    <a:spcBef>
                      <a:spcPct val="0"/>
                    </a:spcBef>
                    <a:spcAft>
                      <a:spcPct val="0"/>
                    </a:spcAft>
                  </a:pPr>
                  <a:r>
                    <a:rPr lang="en-US" sz="1200" dirty="0" smtClean="0">
                      <a:gradFill>
                        <a:gsLst>
                          <a:gs pos="0">
                            <a:srgbClr val="FFFFFF"/>
                          </a:gs>
                          <a:gs pos="100000">
                            <a:srgbClr val="FFFFFF"/>
                          </a:gs>
                        </a:gsLst>
                        <a:lin ang="5400000" scaled="0"/>
                      </a:gradFill>
                    </a:rPr>
                    <a:t>Save</a:t>
                  </a:r>
                </a:p>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IsInTransaction</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IsDirty</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BeginTransaction</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smtClean="0">
                      <a:gradFill>
                        <a:gsLst>
                          <a:gs pos="0">
                            <a:srgbClr val="FFFFFF"/>
                          </a:gs>
                          <a:gs pos="100000">
                            <a:srgbClr val="FFFFFF"/>
                          </a:gs>
                        </a:gsLst>
                        <a:lin ang="5400000" scaled="0"/>
                      </a:gradFill>
                    </a:rPr>
                    <a:t>Commit</a:t>
                  </a:r>
                </a:p>
                <a:p>
                  <a:pPr defTabSz="914099" fontAlgn="base">
                    <a:spcBef>
                      <a:spcPct val="0"/>
                    </a:spcBef>
                    <a:spcAft>
                      <a:spcPct val="0"/>
                    </a:spcAft>
                  </a:pPr>
                  <a:r>
                    <a:rPr lang="en-US" sz="1200" dirty="0" smtClean="0">
                      <a:gradFill>
                        <a:gsLst>
                          <a:gs pos="0">
                            <a:srgbClr val="FFFFFF"/>
                          </a:gs>
                          <a:gs pos="100000">
                            <a:srgbClr val="FFFFFF"/>
                          </a:gs>
                        </a:gsLst>
                        <a:lin ang="5400000" scaled="0"/>
                      </a:gradFill>
                    </a:rPr>
                    <a:t>Rollback</a:t>
                  </a:r>
                </a:p>
              </p:txBody>
            </p:sp>
            <p:cxnSp>
              <p:nvCxnSpPr>
                <p:cNvPr id="13" name="Straight Connector 12"/>
                <p:cNvCxnSpPr>
                  <a:stCxn id="34" idx="4"/>
                  <a:endCxn id="3" idx="0"/>
                </p:cNvCxnSpPr>
                <p:nvPr/>
              </p:nvCxnSpPr>
              <p:spPr>
                <a:xfrm>
                  <a:off x="9066212" y="1219200"/>
                  <a:ext cx="0" cy="146773"/>
                </a:xfrm>
                <a:prstGeom prst="lin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34" name="Oval 33"/>
                <p:cNvSpPr/>
                <p:nvPr/>
              </p:nvSpPr>
              <p:spPr bwMode="auto">
                <a:xfrm>
                  <a:off x="8913812" y="914400"/>
                  <a:ext cx="304800" cy="304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5" name="Rectangle 34"/>
                <p:cNvSpPr/>
                <p:nvPr/>
              </p:nvSpPr>
              <p:spPr>
                <a:xfrm>
                  <a:off x="7688797" y="916578"/>
                  <a:ext cx="1225015" cy="307777"/>
                </a:xfrm>
                <a:prstGeom prst="rect">
                  <a:avLst/>
                </a:prstGeom>
              </p:spPr>
              <p:txBody>
                <a:bodyPr wrap="none">
                  <a:spAutoFit/>
                </a:bodyPr>
                <a:lstStyle/>
                <a:p>
                  <a:r>
                    <a:rPr lang="en-US" sz="1400" dirty="0" err="1" smtClean="0">
                      <a:gradFill>
                        <a:gsLst>
                          <a:gs pos="0">
                            <a:srgbClr val="FFFFFF"/>
                          </a:gs>
                          <a:gs pos="100000">
                            <a:srgbClr val="FFFFFF"/>
                          </a:gs>
                        </a:gsLst>
                        <a:lin ang="5400000" scaled="0"/>
                      </a:gradFill>
                    </a:rPr>
                    <a:t>IDataMapper</a:t>
                  </a:r>
                  <a:endParaRPr lang="en-US" dirty="0"/>
                </a:p>
              </p:txBody>
            </p:sp>
          </p:grpSp>
          <p:grpSp>
            <p:nvGrpSpPr>
              <p:cNvPr id="40" name="Group 39"/>
              <p:cNvGrpSpPr/>
              <p:nvPr/>
            </p:nvGrpSpPr>
            <p:grpSpPr>
              <a:xfrm>
                <a:off x="6325019" y="838200"/>
                <a:ext cx="2063919" cy="1981200"/>
                <a:chOff x="7535693" y="911882"/>
                <a:chExt cx="2063919" cy="1981200"/>
              </a:xfrm>
            </p:grpSpPr>
            <p:sp>
              <p:nvSpPr>
                <p:cNvPr id="41" name="Rounded Rectangle 40"/>
                <p:cNvSpPr/>
                <p:nvPr/>
              </p:nvSpPr>
              <p:spPr bwMode="auto">
                <a:xfrm>
                  <a:off x="8304212" y="1365973"/>
                  <a:ext cx="1295400" cy="1527109"/>
                </a:xfrm>
                <a:prstGeom prst="round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GetAll</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GetByCriteria</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GetByKey</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GetCount</a:t>
                  </a:r>
                  <a:endParaRPr lang="en-US" sz="1200" dirty="0" smtClean="0">
                    <a:gradFill>
                      <a:gsLst>
                        <a:gs pos="0">
                          <a:srgbClr val="FFFFFF"/>
                        </a:gs>
                        <a:gs pos="100000">
                          <a:srgbClr val="FFFFFF"/>
                        </a:gs>
                      </a:gsLst>
                      <a:lin ang="5400000" scaled="0"/>
                    </a:gradFill>
                  </a:endParaRPr>
                </a:p>
                <a:p>
                  <a:pPr defTabSz="914099" fontAlgn="base">
                    <a:spcBef>
                      <a:spcPct val="0"/>
                    </a:spcBef>
                    <a:spcAft>
                      <a:spcPct val="0"/>
                    </a:spcAft>
                  </a:pPr>
                  <a:r>
                    <a:rPr lang="en-US" sz="1200" dirty="0" smtClean="0">
                      <a:gradFill>
                        <a:gsLst>
                          <a:gs pos="0">
                            <a:srgbClr val="FFFFFF"/>
                          </a:gs>
                          <a:gs pos="100000">
                            <a:srgbClr val="FFFFFF"/>
                          </a:gs>
                        </a:gsLst>
                        <a:lin ang="5400000" scaled="0"/>
                      </a:gradFill>
                    </a:rPr>
                    <a:t>Create</a:t>
                  </a:r>
                </a:p>
                <a:p>
                  <a:pPr defTabSz="914099" fontAlgn="base">
                    <a:spcBef>
                      <a:spcPct val="0"/>
                    </a:spcBef>
                    <a:spcAft>
                      <a:spcPct val="0"/>
                    </a:spcAft>
                  </a:pPr>
                  <a:r>
                    <a:rPr lang="en-US" sz="1200" dirty="0" smtClean="0">
                      <a:gradFill>
                        <a:gsLst>
                          <a:gs pos="0">
                            <a:srgbClr val="FFFFFF"/>
                          </a:gs>
                          <a:gs pos="100000">
                            <a:srgbClr val="FFFFFF"/>
                          </a:gs>
                        </a:gsLst>
                        <a:lin ang="5400000" scaled="0"/>
                      </a:gradFill>
                    </a:rPr>
                    <a:t>Update</a:t>
                  </a:r>
                </a:p>
                <a:p>
                  <a:pPr defTabSz="914099" fontAlgn="base">
                    <a:spcBef>
                      <a:spcPct val="0"/>
                    </a:spcBef>
                    <a:spcAft>
                      <a:spcPct val="0"/>
                    </a:spcAft>
                  </a:pPr>
                  <a:r>
                    <a:rPr lang="en-US" sz="1200" dirty="0" smtClean="0">
                      <a:gradFill>
                        <a:gsLst>
                          <a:gs pos="0">
                            <a:srgbClr val="FFFFFF"/>
                          </a:gs>
                          <a:gs pos="100000">
                            <a:srgbClr val="FFFFFF"/>
                          </a:gs>
                        </a:gsLst>
                        <a:lin ang="5400000" scaled="0"/>
                      </a:gradFill>
                    </a:rPr>
                    <a:t>Delete</a:t>
                  </a:r>
                </a:p>
              </p:txBody>
            </p:sp>
            <p:cxnSp>
              <p:nvCxnSpPr>
                <p:cNvPr id="42" name="Straight Connector 41"/>
                <p:cNvCxnSpPr>
                  <a:stCxn id="43" idx="4"/>
                  <a:endCxn id="41" idx="0"/>
                </p:cNvCxnSpPr>
                <p:nvPr/>
              </p:nvCxnSpPr>
              <p:spPr>
                <a:xfrm>
                  <a:off x="8950823" y="1216682"/>
                  <a:ext cx="1089" cy="149291"/>
                </a:xfrm>
                <a:prstGeom prst="lin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cxnSp>
            <p:sp>
              <p:nvSpPr>
                <p:cNvPr id="43" name="Oval 42"/>
                <p:cNvSpPr/>
                <p:nvPr/>
              </p:nvSpPr>
              <p:spPr bwMode="auto">
                <a:xfrm>
                  <a:off x="8798423" y="911882"/>
                  <a:ext cx="304800" cy="304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a:xfrm>
                  <a:off x="7535693" y="916578"/>
                  <a:ext cx="1217193" cy="307777"/>
                </a:xfrm>
                <a:prstGeom prst="rect">
                  <a:avLst/>
                </a:prstGeom>
              </p:spPr>
              <p:txBody>
                <a:bodyPr wrap="none">
                  <a:spAutoFit/>
                </a:bodyPr>
                <a:lstStyle/>
                <a:p>
                  <a:r>
                    <a:rPr lang="en-US" sz="1400" dirty="0" err="1" smtClean="0">
                      <a:gradFill>
                        <a:gsLst>
                          <a:gs pos="0">
                            <a:srgbClr val="FFFFFF"/>
                          </a:gs>
                          <a:gs pos="100000">
                            <a:srgbClr val="FFFFFF"/>
                          </a:gs>
                        </a:gsLst>
                        <a:lin ang="5400000" scaled="0"/>
                      </a:gradFill>
                    </a:rPr>
                    <a:t>IDataContext</a:t>
                  </a:r>
                  <a:endParaRPr lang="en-US" dirty="0"/>
                </a:p>
              </p:txBody>
            </p:sp>
          </p:grpSp>
          <p:sp>
            <p:nvSpPr>
              <p:cNvPr id="53" name="Rounded Rectangle 52"/>
              <p:cNvSpPr/>
              <p:nvPr/>
            </p:nvSpPr>
            <p:spPr bwMode="auto">
              <a:xfrm>
                <a:off x="7085012" y="2895600"/>
                <a:ext cx="1295400" cy="1219200"/>
              </a:xfrm>
              <a:prstGeom prst="round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SIBSPayment</a:t>
                </a:r>
                <a:r>
                  <a:rPr lang="en-US" sz="1200" dirty="0" smtClean="0">
                    <a:gradFill>
                      <a:gsLst>
                        <a:gs pos="0">
                          <a:srgbClr val="FFFFFF"/>
                        </a:gs>
                        <a:gs pos="100000">
                          <a:srgbClr val="FFFFFF"/>
                        </a:gs>
                      </a:gsLst>
                      <a:lin ang="5400000" scaled="0"/>
                    </a:gradFill>
                  </a:rPr>
                  <a:t> </a:t>
                </a:r>
                <a:r>
                  <a:rPr lang="en-US" sz="1200" dirty="0" err="1" smtClean="0">
                    <a:gradFill>
                      <a:gsLst>
                        <a:gs pos="0">
                          <a:srgbClr val="FFFFFF"/>
                        </a:gs>
                        <a:gs pos="100000">
                          <a:srgbClr val="FFFFFF"/>
                        </a:gs>
                      </a:gsLst>
                      <a:lin ang="5400000" scaled="0"/>
                    </a:gradFill>
                  </a:rPr>
                  <a:t>DataContext</a:t>
                </a:r>
                <a:endParaRPr lang="en-US" sz="1200" dirty="0" smtClean="0">
                  <a:gradFill>
                    <a:gsLst>
                      <a:gs pos="0">
                        <a:srgbClr val="FFFFFF"/>
                      </a:gs>
                      <a:gs pos="100000">
                        <a:srgbClr val="FFFFFF"/>
                      </a:gs>
                    </a:gsLst>
                    <a:lin ang="5400000" scaled="0"/>
                  </a:gradFill>
                </a:endParaRPr>
              </a:p>
            </p:txBody>
          </p:sp>
          <p:sp>
            <p:nvSpPr>
              <p:cNvPr id="54" name="Rounded Rectangle 53"/>
              <p:cNvSpPr/>
              <p:nvPr/>
            </p:nvSpPr>
            <p:spPr bwMode="auto">
              <a:xfrm>
                <a:off x="8501616" y="2897778"/>
                <a:ext cx="1524000" cy="1217022"/>
              </a:xfrm>
              <a:prstGeom prst="round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200" dirty="0" err="1" smtClean="0">
                    <a:gradFill>
                      <a:gsLst>
                        <a:gs pos="0">
                          <a:srgbClr val="FFFFFF"/>
                        </a:gs>
                        <a:gs pos="100000">
                          <a:srgbClr val="FFFFFF"/>
                        </a:gs>
                      </a:gsLst>
                      <a:lin ang="5400000" scaled="0"/>
                    </a:gradFill>
                  </a:rPr>
                  <a:t>SIBSPayment</a:t>
                </a:r>
                <a:r>
                  <a:rPr lang="en-US" sz="1200" dirty="0" smtClean="0">
                    <a:gradFill>
                      <a:gsLst>
                        <a:gs pos="0">
                          <a:srgbClr val="FFFFFF"/>
                        </a:gs>
                        <a:gs pos="100000">
                          <a:srgbClr val="FFFFFF"/>
                        </a:gs>
                      </a:gsLst>
                      <a:lin ang="5400000" scaled="0"/>
                    </a:gradFill>
                  </a:rPr>
                  <a:t> </a:t>
                </a:r>
                <a:r>
                  <a:rPr lang="en-US" sz="1200" dirty="0" err="1" smtClean="0">
                    <a:gradFill>
                      <a:gsLst>
                        <a:gs pos="0">
                          <a:srgbClr val="FFFFFF"/>
                        </a:gs>
                        <a:gs pos="100000">
                          <a:srgbClr val="FFFFFF"/>
                        </a:gs>
                      </a:gsLst>
                      <a:lin ang="5400000" scaled="0"/>
                    </a:gradFill>
                  </a:rPr>
                  <a:t>DataMapper</a:t>
                </a:r>
                <a:endParaRPr lang="en-US" sz="1200" dirty="0" smtClean="0">
                  <a:gradFill>
                    <a:gsLst>
                      <a:gs pos="0">
                        <a:srgbClr val="FFFFFF"/>
                      </a:gs>
                      <a:gs pos="100000">
                        <a:srgbClr val="FFFFFF"/>
                      </a:gs>
                    </a:gsLst>
                    <a:lin ang="5400000" scaled="0"/>
                  </a:gradFill>
                </a:endParaRPr>
              </a:p>
            </p:txBody>
          </p:sp>
          <p:sp>
            <p:nvSpPr>
              <p:cNvPr id="59" name="Rounded Rectangle 58"/>
              <p:cNvSpPr/>
              <p:nvPr/>
            </p:nvSpPr>
            <p:spPr bwMode="auto">
              <a:xfrm>
                <a:off x="7085012" y="4267200"/>
                <a:ext cx="1295400" cy="1219200"/>
              </a:xfrm>
              <a:prstGeom prst="round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200" dirty="0" smtClean="0">
                    <a:gradFill>
                      <a:gsLst>
                        <a:gs pos="0">
                          <a:srgbClr val="FFFFFF"/>
                        </a:gs>
                        <a:gs pos="100000">
                          <a:srgbClr val="FFFFFF"/>
                        </a:gs>
                      </a:gsLst>
                      <a:lin ang="5400000" scaled="0"/>
                    </a:gradFill>
                  </a:rPr>
                  <a:t>Commerce </a:t>
                </a:r>
                <a:r>
                  <a:rPr lang="en-US" sz="1200" dirty="0" err="1" smtClean="0">
                    <a:gradFill>
                      <a:gsLst>
                        <a:gs pos="0">
                          <a:srgbClr val="FFFFFF"/>
                        </a:gs>
                        <a:gs pos="100000">
                          <a:srgbClr val="FFFFFF"/>
                        </a:gs>
                      </a:gsLst>
                      <a:lin ang="5400000" scaled="0"/>
                    </a:gradFill>
                  </a:rPr>
                  <a:t>DataContext</a:t>
                </a:r>
                <a:endParaRPr lang="en-US" sz="1200" dirty="0" smtClean="0">
                  <a:gradFill>
                    <a:gsLst>
                      <a:gs pos="0">
                        <a:srgbClr val="FFFFFF"/>
                      </a:gs>
                      <a:gs pos="100000">
                        <a:srgbClr val="FFFFFF"/>
                      </a:gs>
                    </a:gsLst>
                    <a:lin ang="5400000" scaled="0"/>
                  </a:gradFill>
                </a:endParaRPr>
              </a:p>
            </p:txBody>
          </p:sp>
          <p:sp>
            <p:nvSpPr>
              <p:cNvPr id="60" name="Rounded Rectangle 59"/>
              <p:cNvSpPr/>
              <p:nvPr/>
            </p:nvSpPr>
            <p:spPr bwMode="auto">
              <a:xfrm>
                <a:off x="8501616" y="4269378"/>
                <a:ext cx="1524000" cy="1217022"/>
              </a:xfrm>
              <a:prstGeom prst="round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200" dirty="0" smtClean="0">
                    <a:gradFill>
                      <a:gsLst>
                        <a:gs pos="0">
                          <a:srgbClr val="FFFFFF"/>
                        </a:gs>
                        <a:gs pos="100000">
                          <a:srgbClr val="FFFFFF"/>
                        </a:gs>
                      </a:gsLst>
                      <a:lin ang="5400000" scaled="0"/>
                    </a:gradFill>
                  </a:rPr>
                  <a:t>Commerce </a:t>
                </a:r>
                <a:r>
                  <a:rPr lang="en-US" sz="1200" dirty="0" err="1" smtClean="0">
                    <a:gradFill>
                      <a:gsLst>
                        <a:gs pos="0">
                          <a:srgbClr val="FFFFFF"/>
                        </a:gs>
                        <a:gs pos="100000">
                          <a:srgbClr val="FFFFFF"/>
                        </a:gs>
                      </a:gsLst>
                      <a:lin ang="5400000" scaled="0"/>
                    </a:gradFill>
                  </a:rPr>
                  <a:t>DataMapper</a:t>
                </a:r>
                <a:endParaRPr lang="en-US" sz="1200" dirty="0" smtClean="0">
                  <a:gradFill>
                    <a:gsLst>
                      <a:gs pos="0">
                        <a:srgbClr val="FFFFFF"/>
                      </a:gs>
                      <a:gs pos="100000">
                        <a:srgbClr val="FFFFFF"/>
                      </a:gs>
                    </a:gsLst>
                    <a:lin ang="5400000" scaled="0"/>
                  </a:gradFill>
                </a:endParaRPr>
              </a:p>
            </p:txBody>
          </p:sp>
        </p:grpSp>
      </p:grpSp>
      <p:grpSp>
        <p:nvGrpSpPr>
          <p:cNvPr id="17" name="Group 16"/>
          <p:cNvGrpSpPr/>
          <p:nvPr/>
        </p:nvGrpSpPr>
        <p:grpSpPr>
          <a:xfrm>
            <a:off x="7085012" y="5562600"/>
            <a:ext cx="2940604" cy="1219200"/>
            <a:chOff x="7085012" y="5562600"/>
            <a:chExt cx="2940604" cy="1219200"/>
          </a:xfrm>
        </p:grpSpPr>
        <p:sp>
          <p:nvSpPr>
            <p:cNvPr id="81" name="Rounded Rectangle 80"/>
            <p:cNvSpPr/>
            <p:nvPr/>
          </p:nvSpPr>
          <p:spPr bwMode="auto">
            <a:xfrm>
              <a:off x="7085012" y="5562600"/>
              <a:ext cx="1295400" cy="1219200"/>
            </a:xfrm>
            <a:prstGeom prst="round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200" dirty="0" smtClean="0">
                  <a:gradFill>
                    <a:gsLst>
                      <a:gs pos="0">
                        <a:srgbClr val="FFFFFF"/>
                      </a:gs>
                      <a:gs pos="100000">
                        <a:srgbClr val="FFFFFF"/>
                      </a:gs>
                    </a:gsLst>
                    <a:lin ang="5400000" scaled="0"/>
                  </a:gradFill>
                </a:rPr>
                <a:t>Cloud Commerce </a:t>
              </a:r>
              <a:r>
                <a:rPr lang="en-US" sz="1200" dirty="0" err="1" smtClean="0">
                  <a:gradFill>
                    <a:gsLst>
                      <a:gs pos="0">
                        <a:srgbClr val="FFFFFF"/>
                      </a:gs>
                      <a:gs pos="100000">
                        <a:srgbClr val="FFFFFF"/>
                      </a:gs>
                    </a:gsLst>
                    <a:lin ang="5400000" scaled="0"/>
                  </a:gradFill>
                </a:rPr>
                <a:t>DataContext</a:t>
              </a:r>
              <a:endParaRPr lang="en-US" sz="1200" dirty="0" smtClean="0">
                <a:gradFill>
                  <a:gsLst>
                    <a:gs pos="0">
                      <a:srgbClr val="FFFFFF"/>
                    </a:gs>
                    <a:gs pos="100000">
                      <a:srgbClr val="FFFFFF"/>
                    </a:gs>
                  </a:gsLst>
                  <a:lin ang="5400000" scaled="0"/>
                </a:gradFill>
              </a:endParaRPr>
            </a:p>
          </p:txBody>
        </p:sp>
        <p:sp>
          <p:nvSpPr>
            <p:cNvPr id="82" name="Rounded Rectangle 81"/>
            <p:cNvSpPr/>
            <p:nvPr/>
          </p:nvSpPr>
          <p:spPr bwMode="auto">
            <a:xfrm>
              <a:off x="8501616" y="5564778"/>
              <a:ext cx="1524000" cy="1217022"/>
            </a:xfrm>
            <a:prstGeom prst="round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200" dirty="0" smtClean="0">
                  <a:gradFill>
                    <a:gsLst>
                      <a:gs pos="0">
                        <a:srgbClr val="FFFFFF"/>
                      </a:gs>
                      <a:gs pos="100000">
                        <a:srgbClr val="FFFFFF"/>
                      </a:gs>
                    </a:gsLst>
                    <a:lin ang="5400000" scaled="0"/>
                  </a:gradFill>
                </a:rPr>
                <a:t>Cloud Commerce </a:t>
              </a:r>
              <a:r>
                <a:rPr lang="en-US" sz="1200" dirty="0" err="1" smtClean="0">
                  <a:gradFill>
                    <a:gsLst>
                      <a:gs pos="0">
                        <a:srgbClr val="FFFFFF"/>
                      </a:gs>
                      <a:gs pos="100000">
                        <a:srgbClr val="FFFFFF"/>
                      </a:gs>
                    </a:gsLst>
                    <a:lin ang="5400000" scaled="0"/>
                  </a:gradFill>
                </a:rPr>
                <a:t>DataMapper</a:t>
              </a:r>
              <a:endParaRPr lang="en-US" sz="1200" dirty="0" smtClean="0">
                <a:gradFill>
                  <a:gsLst>
                    <a:gs pos="0">
                      <a:srgbClr val="FFFFFF"/>
                    </a:gs>
                    <a:gs pos="100000">
                      <a:srgbClr val="FFFFFF"/>
                    </a:gs>
                  </a:gsLst>
                  <a:lin ang="5400000" scaled="0"/>
                </a:gradFill>
              </a:endParaRPr>
            </a:p>
          </p:txBody>
        </p:sp>
      </p:grpSp>
      <p:grpSp>
        <p:nvGrpSpPr>
          <p:cNvPr id="9" name="Group 8"/>
          <p:cNvGrpSpPr/>
          <p:nvPr/>
        </p:nvGrpSpPr>
        <p:grpSpPr>
          <a:xfrm>
            <a:off x="4770597" y="3368040"/>
            <a:ext cx="1111793" cy="767337"/>
            <a:chOff x="4770597" y="3368040"/>
            <a:chExt cx="1111793" cy="767337"/>
          </a:xfrm>
        </p:grpSpPr>
        <p:cxnSp>
          <p:nvCxnSpPr>
            <p:cNvPr id="39" name="Straight Arrow Connector 38"/>
            <p:cNvCxnSpPr/>
            <p:nvPr/>
          </p:nvCxnSpPr>
          <p:spPr>
            <a:xfrm flipV="1">
              <a:off x="5575829" y="3411820"/>
              <a:ext cx="10783" cy="723557"/>
            </a:xfrm>
            <a:prstGeom prst="straightConnector1">
              <a:avLst/>
            </a:prstGeom>
            <a:noFill/>
            <a:ln w="28575">
              <a:solidFill>
                <a:srgbClr val="D11242"/>
              </a:solidFill>
              <a:prstDash val="sysDash"/>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45" name="Rectangle 44"/>
            <p:cNvSpPr/>
            <p:nvPr/>
          </p:nvSpPr>
          <p:spPr>
            <a:xfrm>
              <a:off x="4770597" y="3561467"/>
              <a:ext cx="800100" cy="461665"/>
            </a:xfrm>
            <a:prstGeom prst="rect">
              <a:avLst/>
            </a:prstGeom>
          </p:spPr>
          <p:txBody>
            <a:bodyPr wrap="square">
              <a:spAutoFit/>
            </a:bodyPr>
            <a:lstStyle/>
            <a:p>
              <a:r>
                <a:rPr lang="en-US" sz="1200" b="1" dirty="0" smtClean="0">
                  <a:gradFill>
                    <a:gsLst>
                      <a:gs pos="0">
                        <a:srgbClr val="FFFFFF"/>
                      </a:gs>
                      <a:gs pos="100000">
                        <a:srgbClr val="FFFFFF"/>
                      </a:gs>
                    </a:gsLst>
                    <a:lin ang="5400000" scaled="0"/>
                  </a:gradFill>
                </a:rPr>
                <a:t>Create</a:t>
              </a:r>
            </a:p>
            <a:p>
              <a:r>
                <a:rPr lang="en-US" sz="1200" b="1" dirty="0" smtClean="0">
                  <a:gradFill>
                    <a:gsLst>
                      <a:gs pos="0">
                        <a:srgbClr val="FFFFFF"/>
                      </a:gs>
                      <a:gs pos="100000">
                        <a:srgbClr val="FFFFFF"/>
                      </a:gs>
                    </a:gsLst>
                    <a:lin ang="5400000" scaled="0"/>
                  </a:gradFill>
                </a:rPr>
                <a:t>Instance</a:t>
              </a:r>
              <a:endParaRPr lang="en-US" sz="1200" b="1" dirty="0"/>
            </a:p>
          </p:txBody>
        </p:sp>
        <p:sp>
          <p:nvSpPr>
            <p:cNvPr id="51" name="Oval 50"/>
            <p:cNvSpPr/>
            <p:nvPr/>
          </p:nvSpPr>
          <p:spPr bwMode="auto">
            <a:xfrm>
              <a:off x="5608070" y="336804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1</a:t>
              </a:r>
            </a:p>
          </p:txBody>
        </p:sp>
      </p:grpSp>
      <p:grpSp>
        <p:nvGrpSpPr>
          <p:cNvPr id="10" name="Group 9"/>
          <p:cNvGrpSpPr/>
          <p:nvPr/>
        </p:nvGrpSpPr>
        <p:grpSpPr>
          <a:xfrm>
            <a:off x="4494212" y="5460823"/>
            <a:ext cx="2209800" cy="585499"/>
            <a:chOff x="4494212" y="5460823"/>
            <a:chExt cx="2209800" cy="585499"/>
          </a:xfrm>
        </p:grpSpPr>
        <p:cxnSp>
          <p:nvCxnSpPr>
            <p:cNvPr id="71" name="Straight Arrow Connector 70"/>
            <p:cNvCxnSpPr/>
            <p:nvPr/>
          </p:nvCxnSpPr>
          <p:spPr>
            <a:xfrm flipV="1">
              <a:off x="6399211" y="5460823"/>
              <a:ext cx="1" cy="361729"/>
            </a:xfrm>
            <a:prstGeom prst="straightConnector1">
              <a:avLst/>
            </a:prstGeom>
            <a:noFill/>
            <a:ln w="28575">
              <a:solidFill>
                <a:srgbClr val="D11242"/>
              </a:solidFill>
              <a:prstDash val="sysDash"/>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73" name="Rectangle 72"/>
            <p:cNvSpPr/>
            <p:nvPr/>
          </p:nvSpPr>
          <p:spPr>
            <a:xfrm>
              <a:off x="4494212" y="5514201"/>
              <a:ext cx="2209800" cy="276999"/>
            </a:xfrm>
            <a:prstGeom prst="rect">
              <a:avLst/>
            </a:prstGeom>
          </p:spPr>
          <p:txBody>
            <a:bodyPr wrap="square">
              <a:spAutoFit/>
            </a:bodyPr>
            <a:lstStyle/>
            <a:p>
              <a:r>
                <a:rPr lang="en-US" sz="1200" b="1" dirty="0" err="1" smtClean="0">
                  <a:gradFill>
                    <a:gsLst>
                      <a:gs pos="0">
                        <a:srgbClr val="FFFFFF"/>
                      </a:gs>
                      <a:gs pos="100000">
                        <a:srgbClr val="FFFFFF"/>
                      </a:gs>
                    </a:gsLst>
                    <a:lin ang="5400000" scaled="0"/>
                  </a:gradFill>
                </a:rPr>
                <a:t>DataContext</a:t>
              </a:r>
              <a:r>
                <a:rPr lang="en-US" sz="1200" b="1" dirty="0">
                  <a:gradFill>
                    <a:gsLst>
                      <a:gs pos="0">
                        <a:srgbClr val="FFFFFF"/>
                      </a:gs>
                      <a:gs pos="100000">
                        <a:srgbClr val="FFFFFF"/>
                      </a:gs>
                    </a:gsLst>
                    <a:lin ang="5400000" scaled="0"/>
                  </a:gradFill>
                </a:rPr>
                <a:t> </a:t>
              </a:r>
              <a:r>
                <a:rPr lang="en-US" sz="1200" b="1" dirty="0" smtClean="0">
                  <a:gradFill>
                    <a:gsLst>
                      <a:gs pos="0">
                        <a:srgbClr val="FFFFFF"/>
                      </a:gs>
                      <a:gs pos="100000">
                        <a:srgbClr val="FFFFFF"/>
                      </a:gs>
                    </a:gsLst>
                    <a:lin ang="5400000" scaled="0"/>
                  </a:gradFill>
                </a:rPr>
                <a:t>Resolution</a:t>
              </a:r>
              <a:endParaRPr lang="en-US" sz="1200" b="1" dirty="0"/>
            </a:p>
          </p:txBody>
        </p:sp>
        <p:sp>
          <p:nvSpPr>
            <p:cNvPr id="52" name="Oval 51"/>
            <p:cNvSpPr/>
            <p:nvPr/>
          </p:nvSpPr>
          <p:spPr bwMode="auto">
            <a:xfrm>
              <a:off x="6075208" y="5772002"/>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2</a:t>
              </a:r>
              <a:endParaRPr lang="en-US" sz="1200" dirty="0" smtClean="0">
                <a:solidFill>
                  <a:srgbClr val="D11242"/>
                </a:solidFill>
                <a:latin typeface="Segoe UI Semibold" pitchFamily="34" charset="0"/>
              </a:endParaRPr>
            </a:p>
          </p:txBody>
        </p:sp>
      </p:grpSp>
      <p:grpSp>
        <p:nvGrpSpPr>
          <p:cNvPr id="11" name="Group 10"/>
          <p:cNvGrpSpPr/>
          <p:nvPr/>
        </p:nvGrpSpPr>
        <p:grpSpPr>
          <a:xfrm>
            <a:off x="7030348" y="4295001"/>
            <a:ext cx="1715824" cy="322719"/>
            <a:chOff x="7030348" y="4295001"/>
            <a:chExt cx="1715824" cy="322719"/>
          </a:xfrm>
        </p:grpSpPr>
        <p:cxnSp>
          <p:nvCxnSpPr>
            <p:cNvPr id="74" name="Straight Arrow Connector 73"/>
            <p:cNvCxnSpPr/>
            <p:nvPr/>
          </p:nvCxnSpPr>
          <p:spPr>
            <a:xfrm flipH="1" flipV="1">
              <a:off x="7030348" y="4572000"/>
              <a:ext cx="1471268" cy="3557"/>
            </a:xfrm>
            <a:prstGeom prst="straightConnector1">
              <a:avLst/>
            </a:prstGeom>
            <a:noFill/>
            <a:ln w="28575">
              <a:solidFill>
                <a:srgbClr val="D11242"/>
              </a:solidFill>
              <a:prstDash val="sysDash"/>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46" name="Rectangle 45"/>
            <p:cNvSpPr/>
            <p:nvPr/>
          </p:nvSpPr>
          <p:spPr>
            <a:xfrm>
              <a:off x="7078108" y="4295001"/>
              <a:ext cx="1530904" cy="276999"/>
            </a:xfrm>
            <a:prstGeom prst="rect">
              <a:avLst/>
            </a:prstGeom>
          </p:spPr>
          <p:txBody>
            <a:bodyPr wrap="square">
              <a:spAutoFit/>
            </a:bodyPr>
            <a:lstStyle/>
            <a:p>
              <a:r>
                <a:rPr lang="en-US" sz="1200" b="1" dirty="0" smtClean="0">
                  <a:gradFill>
                    <a:gsLst>
                      <a:gs pos="0">
                        <a:srgbClr val="FFFFFF"/>
                      </a:gs>
                      <a:gs pos="100000">
                        <a:srgbClr val="FFFFFF"/>
                      </a:gs>
                    </a:gsLst>
                    <a:lin ang="5400000" scaled="0"/>
                  </a:gradFill>
                </a:rPr>
                <a:t>Creates Reference</a:t>
              </a:r>
              <a:endParaRPr lang="en-US" sz="1200" b="1" dirty="0"/>
            </a:p>
          </p:txBody>
        </p:sp>
        <p:sp>
          <p:nvSpPr>
            <p:cNvPr id="55" name="Oval 54"/>
            <p:cNvSpPr/>
            <p:nvPr/>
          </p:nvSpPr>
          <p:spPr bwMode="auto">
            <a:xfrm>
              <a:off x="8471852" y="434340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3</a:t>
              </a:r>
              <a:endParaRPr lang="en-US" sz="1200" dirty="0" smtClean="0">
                <a:solidFill>
                  <a:srgbClr val="D11242"/>
                </a:solidFill>
                <a:latin typeface="Segoe UI Semibold" pitchFamily="34" charset="0"/>
              </a:endParaRPr>
            </a:p>
          </p:txBody>
        </p:sp>
      </p:grpSp>
      <p:grpSp>
        <p:nvGrpSpPr>
          <p:cNvPr id="12" name="Group 11"/>
          <p:cNvGrpSpPr/>
          <p:nvPr/>
        </p:nvGrpSpPr>
        <p:grpSpPr>
          <a:xfrm>
            <a:off x="4646612" y="4267200"/>
            <a:ext cx="1646359" cy="509183"/>
            <a:chOff x="4646612" y="4267200"/>
            <a:chExt cx="1646359" cy="509183"/>
          </a:xfrm>
        </p:grpSpPr>
        <p:cxnSp>
          <p:nvCxnSpPr>
            <p:cNvPr id="47" name="Straight Arrow Connector 46"/>
            <p:cNvCxnSpPr/>
            <p:nvPr/>
          </p:nvCxnSpPr>
          <p:spPr>
            <a:xfrm>
              <a:off x="5471809" y="4572000"/>
              <a:ext cx="821162" cy="3558"/>
            </a:xfrm>
            <a:prstGeom prst="straightConnector1">
              <a:avLst/>
            </a:prstGeom>
            <a:noFill/>
            <a:ln w="28575">
              <a:solidFill>
                <a:srgbClr val="D11242"/>
              </a:solidFill>
              <a:prstDash val="sysDash"/>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48" name="Rectangle 47"/>
            <p:cNvSpPr/>
            <p:nvPr/>
          </p:nvSpPr>
          <p:spPr>
            <a:xfrm>
              <a:off x="4646612" y="4267200"/>
              <a:ext cx="1454704" cy="276999"/>
            </a:xfrm>
            <a:prstGeom prst="rect">
              <a:avLst/>
            </a:prstGeom>
          </p:spPr>
          <p:txBody>
            <a:bodyPr wrap="square">
              <a:spAutoFit/>
            </a:bodyPr>
            <a:lstStyle/>
            <a:p>
              <a:r>
                <a:rPr lang="en-US" sz="1200" b="1" dirty="0" smtClean="0">
                  <a:gradFill>
                    <a:gsLst>
                      <a:gs pos="0">
                        <a:srgbClr val="FFFFFF"/>
                      </a:gs>
                      <a:gs pos="100000">
                        <a:srgbClr val="FFFFFF"/>
                      </a:gs>
                    </a:gsLst>
                    <a:lin ang="5400000" scaled="0"/>
                  </a:gradFill>
                </a:rPr>
                <a:t>Injects Reference</a:t>
              </a:r>
              <a:endParaRPr lang="en-US" sz="1200" b="1" dirty="0"/>
            </a:p>
          </p:txBody>
        </p:sp>
        <p:sp>
          <p:nvSpPr>
            <p:cNvPr id="56" name="Oval 55"/>
            <p:cNvSpPr/>
            <p:nvPr/>
          </p:nvSpPr>
          <p:spPr bwMode="auto">
            <a:xfrm>
              <a:off x="4826675" y="4502063"/>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4</a:t>
              </a:r>
              <a:endParaRPr lang="en-US" sz="1200" dirty="0" smtClean="0">
                <a:solidFill>
                  <a:srgbClr val="D11242"/>
                </a:solidFill>
                <a:latin typeface="Segoe UI Semibold" pitchFamily="34" charset="0"/>
              </a:endParaRPr>
            </a:p>
          </p:txBody>
        </p:sp>
      </p:grpSp>
      <p:grpSp>
        <p:nvGrpSpPr>
          <p:cNvPr id="16" name="Group 15"/>
          <p:cNvGrpSpPr/>
          <p:nvPr/>
        </p:nvGrpSpPr>
        <p:grpSpPr>
          <a:xfrm>
            <a:off x="5766144" y="5057001"/>
            <a:ext cx="3833468" cy="507777"/>
            <a:chOff x="5766144" y="5057001"/>
            <a:chExt cx="3833468" cy="507777"/>
          </a:xfrm>
        </p:grpSpPr>
        <p:cxnSp>
          <p:nvCxnSpPr>
            <p:cNvPr id="49" name="Straight Arrow Connector 48"/>
            <p:cNvCxnSpPr/>
            <p:nvPr/>
          </p:nvCxnSpPr>
          <p:spPr>
            <a:xfrm flipH="1" flipV="1">
              <a:off x="5766144" y="5330444"/>
              <a:ext cx="3223868" cy="3556"/>
            </a:xfrm>
            <a:prstGeom prst="straightConnector1">
              <a:avLst/>
            </a:prstGeom>
            <a:noFill/>
            <a:ln w="28575">
              <a:solidFill>
                <a:srgbClr val="D11242"/>
              </a:solidFill>
              <a:prstDash val="sysDash"/>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50" name="Rectangle 49"/>
            <p:cNvSpPr/>
            <p:nvPr/>
          </p:nvSpPr>
          <p:spPr>
            <a:xfrm>
              <a:off x="5789612" y="5057001"/>
              <a:ext cx="3810000" cy="276999"/>
            </a:xfrm>
            <a:prstGeom prst="rect">
              <a:avLst/>
            </a:prstGeom>
          </p:spPr>
          <p:txBody>
            <a:bodyPr wrap="square">
              <a:spAutoFit/>
            </a:bodyPr>
            <a:lstStyle/>
            <a:p>
              <a:r>
                <a:rPr lang="en-US" sz="1200" b="1" dirty="0" smtClean="0">
                  <a:gradFill>
                    <a:gsLst>
                      <a:gs pos="0">
                        <a:srgbClr val="FFFFFF"/>
                      </a:gs>
                      <a:gs pos="100000">
                        <a:srgbClr val="FFFFFF"/>
                      </a:gs>
                    </a:gsLst>
                    <a:lin ang="5400000" scaled="0"/>
                  </a:gradFill>
                </a:rPr>
                <a:t>Calls Concrete Mapper </a:t>
              </a:r>
              <a:r>
                <a:rPr lang="en-US" sz="1200" b="1" dirty="0" err="1" smtClean="0">
                  <a:gradFill>
                    <a:gsLst>
                      <a:gs pos="0">
                        <a:srgbClr val="FFFFFF"/>
                      </a:gs>
                      <a:gs pos="100000">
                        <a:srgbClr val="FFFFFF"/>
                      </a:gs>
                    </a:gsLst>
                    <a:lin ang="5400000" scaled="0"/>
                  </a:gradFill>
                </a:rPr>
                <a:t>throught</a:t>
              </a:r>
              <a:r>
                <a:rPr lang="en-US" sz="1200" b="1" dirty="0" smtClean="0">
                  <a:gradFill>
                    <a:gsLst>
                      <a:gs pos="0">
                        <a:srgbClr val="FFFFFF"/>
                      </a:gs>
                      <a:gs pos="100000">
                        <a:srgbClr val="FFFFFF"/>
                      </a:gs>
                    </a:gsLst>
                    <a:lin ang="5400000" scaled="0"/>
                  </a:gradFill>
                </a:rPr>
                <a:t> public interface</a:t>
              </a:r>
              <a:endParaRPr lang="en-US" sz="1200" b="1" dirty="0"/>
            </a:p>
          </p:txBody>
        </p:sp>
        <p:sp>
          <p:nvSpPr>
            <p:cNvPr id="57" name="Oval 56"/>
            <p:cNvSpPr/>
            <p:nvPr/>
          </p:nvSpPr>
          <p:spPr bwMode="auto">
            <a:xfrm>
              <a:off x="8875712" y="5290458"/>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5</a:t>
              </a:r>
              <a:endParaRPr lang="en-US" sz="1200" dirty="0" smtClean="0">
                <a:solidFill>
                  <a:srgbClr val="D11242"/>
                </a:solidFill>
                <a:latin typeface="Segoe UI Semibold" pitchFamily="34" charset="0"/>
              </a:endParaRPr>
            </a:p>
          </p:txBody>
        </p:sp>
      </p:grpSp>
      <p:grpSp>
        <p:nvGrpSpPr>
          <p:cNvPr id="61" name="Group 60"/>
          <p:cNvGrpSpPr/>
          <p:nvPr/>
        </p:nvGrpSpPr>
        <p:grpSpPr>
          <a:xfrm rot="1318313">
            <a:off x="6961218" y="5113791"/>
            <a:ext cx="1866234" cy="322719"/>
            <a:chOff x="7030348" y="4295001"/>
            <a:chExt cx="1715824" cy="322719"/>
          </a:xfrm>
        </p:grpSpPr>
        <p:cxnSp>
          <p:nvCxnSpPr>
            <p:cNvPr id="62" name="Straight Arrow Connector 61"/>
            <p:cNvCxnSpPr/>
            <p:nvPr/>
          </p:nvCxnSpPr>
          <p:spPr>
            <a:xfrm flipH="1" flipV="1">
              <a:off x="7030348" y="4572000"/>
              <a:ext cx="1471268" cy="3557"/>
            </a:xfrm>
            <a:prstGeom prst="straightConnector1">
              <a:avLst/>
            </a:prstGeom>
            <a:noFill/>
            <a:ln w="28575">
              <a:solidFill>
                <a:srgbClr val="D11242"/>
              </a:solidFill>
              <a:prstDash val="sysDash"/>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63" name="Rectangle 62"/>
            <p:cNvSpPr/>
            <p:nvPr/>
          </p:nvSpPr>
          <p:spPr>
            <a:xfrm>
              <a:off x="7078108" y="4295001"/>
              <a:ext cx="1530904" cy="276999"/>
            </a:xfrm>
            <a:prstGeom prst="rect">
              <a:avLst/>
            </a:prstGeom>
          </p:spPr>
          <p:txBody>
            <a:bodyPr wrap="square">
              <a:spAutoFit/>
            </a:bodyPr>
            <a:lstStyle/>
            <a:p>
              <a:r>
                <a:rPr lang="en-US" sz="1200" b="1" dirty="0" smtClean="0">
                  <a:gradFill>
                    <a:gsLst>
                      <a:gs pos="0">
                        <a:srgbClr val="FFFFFF"/>
                      </a:gs>
                      <a:gs pos="100000">
                        <a:srgbClr val="FFFFFF"/>
                      </a:gs>
                    </a:gsLst>
                    <a:lin ang="5400000" scaled="0"/>
                  </a:gradFill>
                </a:rPr>
                <a:t>Creates Reference</a:t>
              </a:r>
              <a:endParaRPr lang="en-US" sz="1200" b="1" dirty="0"/>
            </a:p>
          </p:txBody>
        </p:sp>
        <p:sp>
          <p:nvSpPr>
            <p:cNvPr id="70" name="Oval 69"/>
            <p:cNvSpPr/>
            <p:nvPr/>
          </p:nvSpPr>
          <p:spPr bwMode="auto">
            <a:xfrm>
              <a:off x="8471852" y="434340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3</a:t>
              </a:r>
              <a:endParaRPr lang="en-US" sz="1200" dirty="0" smtClean="0">
                <a:solidFill>
                  <a:srgbClr val="D11242"/>
                </a:solidFill>
                <a:latin typeface="Segoe UI Semibold" pitchFamily="34" charset="0"/>
              </a:endParaRPr>
            </a:p>
          </p:txBody>
        </p:sp>
      </p:grpSp>
      <p:grpSp>
        <p:nvGrpSpPr>
          <p:cNvPr id="72" name="Group 71"/>
          <p:cNvGrpSpPr/>
          <p:nvPr/>
        </p:nvGrpSpPr>
        <p:grpSpPr>
          <a:xfrm rot="1317440">
            <a:off x="6950956" y="5800999"/>
            <a:ext cx="3833468" cy="507777"/>
            <a:chOff x="5766144" y="5057001"/>
            <a:chExt cx="3833468" cy="507777"/>
          </a:xfrm>
        </p:grpSpPr>
        <p:cxnSp>
          <p:nvCxnSpPr>
            <p:cNvPr id="75" name="Straight Arrow Connector 74"/>
            <p:cNvCxnSpPr/>
            <p:nvPr/>
          </p:nvCxnSpPr>
          <p:spPr>
            <a:xfrm flipH="1" flipV="1">
              <a:off x="5766144" y="5330444"/>
              <a:ext cx="3223868" cy="3556"/>
            </a:xfrm>
            <a:prstGeom prst="straightConnector1">
              <a:avLst/>
            </a:prstGeom>
            <a:noFill/>
            <a:ln w="28575">
              <a:solidFill>
                <a:srgbClr val="D11242"/>
              </a:solidFill>
              <a:prstDash val="sysDash"/>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76" name="Rectangle 75"/>
            <p:cNvSpPr/>
            <p:nvPr/>
          </p:nvSpPr>
          <p:spPr>
            <a:xfrm>
              <a:off x="5789612" y="5057001"/>
              <a:ext cx="3810000" cy="276999"/>
            </a:xfrm>
            <a:prstGeom prst="rect">
              <a:avLst/>
            </a:prstGeom>
          </p:spPr>
          <p:txBody>
            <a:bodyPr wrap="square">
              <a:spAutoFit/>
            </a:bodyPr>
            <a:lstStyle/>
            <a:p>
              <a:r>
                <a:rPr lang="en-US" sz="1200" b="1" dirty="0" smtClean="0">
                  <a:gradFill>
                    <a:gsLst>
                      <a:gs pos="0">
                        <a:srgbClr val="FFFFFF"/>
                      </a:gs>
                      <a:gs pos="100000">
                        <a:srgbClr val="FFFFFF"/>
                      </a:gs>
                    </a:gsLst>
                    <a:lin ang="5400000" scaled="0"/>
                  </a:gradFill>
                </a:rPr>
                <a:t>Calls Concrete Mapper </a:t>
              </a:r>
              <a:r>
                <a:rPr lang="en-US" sz="1200" b="1" dirty="0" err="1" smtClean="0">
                  <a:gradFill>
                    <a:gsLst>
                      <a:gs pos="0">
                        <a:srgbClr val="FFFFFF"/>
                      </a:gs>
                      <a:gs pos="100000">
                        <a:srgbClr val="FFFFFF"/>
                      </a:gs>
                    </a:gsLst>
                    <a:lin ang="5400000" scaled="0"/>
                  </a:gradFill>
                </a:rPr>
                <a:t>throught</a:t>
              </a:r>
              <a:r>
                <a:rPr lang="en-US" sz="1200" b="1" dirty="0" smtClean="0">
                  <a:gradFill>
                    <a:gsLst>
                      <a:gs pos="0">
                        <a:srgbClr val="FFFFFF"/>
                      </a:gs>
                      <a:gs pos="100000">
                        <a:srgbClr val="FFFFFF"/>
                      </a:gs>
                    </a:gsLst>
                    <a:lin ang="5400000" scaled="0"/>
                  </a:gradFill>
                </a:rPr>
                <a:t> public interface</a:t>
              </a:r>
              <a:endParaRPr lang="en-US" sz="1200" b="1" dirty="0"/>
            </a:p>
          </p:txBody>
        </p:sp>
        <p:sp>
          <p:nvSpPr>
            <p:cNvPr id="77" name="Oval 76"/>
            <p:cNvSpPr/>
            <p:nvPr/>
          </p:nvSpPr>
          <p:spPr bwMode="auto">
            <a:xfrm>
              <a:off x="8875712" y="5290458"/>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5</a:t>
              </a:r>
              <a:endParaRPr lang="en-US" sz="1200" dirty="0" smtClean="0">
                <a:solidFill>
                  <a:srgbClr val="D11242"/>
                </a:solidFill>
                <a:latin typeface="Segoe UI Semibold" pitchFamily="34" charset="0"/>
              </a:endParaRPr>
            </a:p>
          </p:txBody>
        </p:sp>
      </p:grpSp>
    </p:spTree>
    <p:custDataLst>
      <p:tags r:id="rId1"/>
    </p:custDataLst>
    <p:extLst>
      <p:ext uri="{BB962C8B-B14F-4D97-AF65-F5344CB8AC3E}">
        <p14:creationId xmlns:p14="http://schemas.microsoft.com/office/powerpoint/2010/main" val="394714523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1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childTnLst>
                                </p:cTn>
                              </p:par>
                            </p:childTnLst>
                          </p:cTn>
                        </p:par>
                        <p:par>
                          <p:cTn id="38" fill="hold">
                            <p:stCondLst>
                              <p:cond delay="1000"/>
                            </p:stCondLst>
                            <p:childTnLst>
                              <p:par>
                                <p:cTn id="39" presetID="10" presetClass="exit" presetSubtype="0" fill="hold" nodeType="afterEffect">
                                  <p:stCondLst>
                                    <p:cond delay="0"/>
                                  </p:stCondLst>
                                  <p:childTnLst>
                                    <p:animEffect transition="out" filter="fade">
                                      <p:cBhvr>
                                        <p:cTn id="40" dur="1000"/>
                                        <p:tgtEl>
                                          <p:spTgt spid="11"/>
                                        </p:tgtEl>
                                      </p:cBhvr>
                                    </p:animEffect>
                                    <p:set>
                                      <p:cBhvr>
                                        <p:cTn id="41" dur="1" fill="hold">
                                          <p:stCondLst>
                                            <p:cond delay="999"/>
                                          </p:stCondLst>
                                        </p:cTn>
                                        <p:tgtEl>
                                          <p:spTgt spid="1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mph" presetSubtype="0" nodeType="clickEffect">
                                  <p:stCondLst>
                                    <p:cond delay="0"/>
                                  </p:stCondLst>
                                  <p:childTnLst>
                                    <p:set>
                                      <p:cBhvr rctx="PPT">
                                        <p:cTn id="53" dur="indefinite"/>
                                        <p:tgtEl>
                                          <p:spTgt spid="17"/>
                                        </p:tgtEl>
                                        <p:attrNameLst>
                                          <p:attrName>style.opacity</p:attrName>
                                        </p:attrNameLst>
                                      </p:cBhvr>
                                      <p:to>
                                        <p:strVal val="0.5"/>
                                      </p:to>
                                    </p:set>
                                    <p:animEffect filter="image" prLst="opacity: 0.5">
                                      <p:cBhvr rctx="IE">
                                        <p:cTn id="54" dur="indefinite"/>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left)">
                                      <p:cBhvr>
                                        <p:cTn id="59" dur="1000"/>
                                        <p:tgtEl>
                                          <p:spTgt spid="6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Web Single Sign-On</a:t>
            </a:r>
            <a:endParaRPr lang="en-US" dirty="0"/>
          </a:p>
        </p:txBody>
      </p:sp>
      <p:grpSp>
        <p:nvGrpSpPr>
          <p:cNvPr id="17" name="Group 16"/>
          <p:cNvGrpSpPr/>
          <p:nvPr/>
        </p:nvGrpSpPr>
        <p:grpSpPr>
          <a:xfrm>
            <a:off x="8913812" y="3777141"/>
            <a:ext cx="1295400" cy="1316736"/>
            <a:chOff x="4037012" y="2438400"/>
            <a:chExt cx="1295400" cy="1316736"/>
          </a:xfrm>
        </p:grpSpPr>
        <p:sp>
          <p:nvSpPr>
            <p:cNvPr id="68"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Web SSO</a:t>
              </a:r>
            </a:p>
            <a:p>
              <a:pPr algn="ctr"/>
              <a:r>
                <a:rPr lang="en-US" sz="1400" dirty="0">
                  <a:latin typeface="Segoe UI" pitchFamily="34" charset="0"/>
                </a:rPr>
                <a:t>System</a:t>
              </a:r>
            </a:p>
          </p:txBody>
        </p:sp>
        <p:sp>
          <p:nvSpPr>
            <p:cNvPr id="69" name="Freeform 164"/>
            <p:cNvSpPr>
              <a:spLocks noEditPoints="1"/>
            </p:cNvSpPr>
            <p:nvPr/>
          </p:nvSpPr>
          <p:spPr bwMode="black">
            <a:xfrm>
              <a:off x="4413588" y="2570817"/>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99" name="Group 98"/>
          <p:cNvGrpSpPr/>
          <p:nvPr/>
        </p:nvGrpSpPr>
        <p:grpSpPr>
          <a:xfrm>
            <a:off x="1796325" y="931512"/>
            <a:ext cx="8415935" cy="5616590"/>
            <a:chOff x="1796325" y="931512"/>
            <a:chExt cx="8415935" cy="5616590"/>
          </a:xfrm>
        </p:grpSpPr>
        <p:sp>
          <p:nvSpPr>
            <p:cNvPr id="5" name="Rectangle 7"/>
            <p:cNvSpPr>
              <a:spLocks noChangeArrowheads="1"/>
            </p:cNvSpPr>
            <p:nvPr/>
          </p:nvSpPr>
          <p:spPr bwMode="auto">
            <a:xfrm>
              <a:off x="6094411" y="940526"/>
              <a:ext cx="206372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Commerce Services</a:t>
              </a:r>
              <a:endParaRPr lang="en-US" sz="1400" dirty="0">
                <a:latin typeface="Segoe UI" pitchFamily="34" charset="0"/>
              </a:endParaRPr>
            </a:p>
          </p:txBody>
        </p:sp>
        <p:grpSp>
          <p:nvGrpSpPr>
            <p:cNvPr id="6" name="Group 5"/>
            <p:cNvGrpSpPr/>
            <p:nvPr/>
          </p:nvGrpSpPr>
          <p:grpSpPr>
            <a:xfrm>
              <a:off x="6094412" y="5220016"/>
              <a:ext cx="1295400" cy="1316736"/>
              <a:chOff x="6780212" y="2449082"/>
              <a:chExt cx="1295400" cy="1316736"/>
            </a:xfrm>
          </p:grpSpPr>
          <p:sp>
            <p:nvSpPr>
              <p:cNvPr id="82"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Payment Systems</a:t>
                </a:r>
                <a:endParaRPr lang="en-US" sz="1400" dirty="0">
                  <a:latin typeface="Segoe UI" pitchFamily="34" charset="0"/>
                </a:endParaRPr>
              </a:p>
            </p:txBody>
          </p:sp>
          <p:sp>
            <p:nvSpPr>
              <p:cNvPr id="83"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7" name="Group 6"/>
            <p:cNvGrpSpPr/>
            <p:nvPr/>
          </p:nvGrpSpPr>
          <p:grpSpPr>
            <a:xfrm>
              <a:off x="8916860" y="940526"/>
              <a:ext cx="1295400" cy="1314996"/>
              <a:chOff x="6780212" y="1066800"/>
              <a:chExt cx="1295400" cy="1314996"/>
            </a:xfrm>
            <a:solidFill>
              <a:srgbClr val="D11200"/>
            </a:solidFill>
          </p:grpSpPr>
          <p:sp>
            <p:nvSpPr>
              <p:cNvPr id="80" name="Rectangle 79"/>
              <p:cNvSpPr>
                <a:spLocks noChangeArrowheads="1"/>
              </p:cNvSpPr>
              <p:nvPr/>
            </p:nvSpPr>
            <p:spPr bwMode="auto">
              <a:xfrm>
                <a:off x="6780212" y="1066800"/>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a:t>
                </a:r>
              </a:p>
              <a:p>
                <a:pPr algn="ctr"/>
                <a:r>
                  <a:rPr lang="en-US" sz="1400" dirty="0">
                    <a:latin typeface="Segoe UI" pitchFamily="34" charset="0"/>
                  </a:rPr>
                  <a:t>Shipping </a:t>
                </a:r>
              </a:p>
            </p:txBody>
          </p:sp>
          <p:sp>
            <p:nvSpPr>
              <p:cNvPr id="81" name="Freeform 23"/>
              <p:cNvSpPr>
                <a:spLocks noEditPoints="1"/>
              </p:cNvSpPr>
              <p:nvPr/>
            </p:nvSpPr>
            <p:spPr bwMode="black">
              <a:xfrm>
                <a:off x="7149668" y="129040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Segoe UI" pitchFamily="34" charset="0"/>
                </a:endParaRPr>
              </a:p>
            </p:txBody>
          </p:sp>
        </p:grpSp>
        <p:grpSp>
          <p:nvGrpSpPr>
            <p:cNvPr id="8" name="Group 7"/>
            <p:cNvGrpSpPr/>
            <p:nvPr/>
          </p:nvGrpSpPr>
          <p:grpSpPr>
            <a:xfrm>
              <a:off x="4672738" y="5220016"/>
              <a:ext cx="1295400" cy="1316736"/>
              <a:chOff x="6780212" y="3849420"/>
              <a:chExt cx="1295400" cy="1316736"/>
            </a:xfrm>
          </p:grpSpPr>
          <p:sp>
            <p:nvSpPr>
              <p:cNvPr id="78"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ERP System</a:t>
                </a:r>
              </a:p>
            </p:txBody>
          </p:sp>
          <p:pic>
            <p:nvPicPr>
              <p:cNvPr id="79"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275012" y="5231366"/>
              <a:ext cx="1298448" cy="1316736"/>
              <a:chOff x="5405834" y="5231366"/>
              <a:chExt cx="1298448" cy="1316736"/>
            </a:xfrm>
          </p:grpSpPr>
          <p:sp>
            <p:nvSpPr>
              <p:cNvPr id="74"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Routes and Delivery </a:t>
                </a:r>
              </a:p>
            </p:txBody>
          </p:sp>
          <p:grpSp>
            <p:nvGrpSpPr>
              <p:cNvPr id="75" name="Group 74"/>
              <p:cNvGrpSpPr/>
              <p:nvPr/>
            </p:nvGrpSpPr>
            <p:grpSpPr bwMode="black">
              <a:xfrm>
                <a:off x="5737354" y="5382981"/>
                <a:ext cx="609282" cy="609124"/>
                <a:chOff x="446088" y="2665413"/>
                <a:chExt cx="920750" cy="920750"/>
              </a:xfrm>
              <a:solidFill>
                <a:srgbClr val="FFFFFF"/>
              </a:solidFill>
            </p:grpSpPr>
            <p:sp>
              <p:nvSpPr>
                <p:cNvPr id="76"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7"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0" name="Group 9"/>
            <p:cNvGrpSpPr/>
            <p:nvPr/>
          </p:nvGrpSpPr>
          <p:grpSpPr>
            <a:xfrm>
              <a:off x="1827212" y="5220016"/>
              <a:ext cx="1298448" cy="1316736"/>
              <a:chOff x="4037012" y="5220016"/>
              <a:chExt cx="1298448" cy="1316736"/>
            </a:xfrm>
          </p:grpSpPr>
          <p:sp>
            <p:nvSpPr>
              <p:cNvPr id="72"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Email / SMS Gateway</a:t>
                </a:r>
                <a:endParaRPr lang="en-US" sz="1400" dirty="0">
                  <a:latin typeface="Segoe UI" pitchFamily="34" charset="0"/>
                </a:endParaRPr>
              </a:p>
            </p:txBody>
          </p:sp>
          <p:sp>
            <p:nvSpPr>
              <p:cNvPr id="73"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11" name="Freeform 90"/>
            <p:cNvSpPr>
              <a:spLocks noEditPoints="1"/>
            </p:cNvSpPr>
            <p:nvPr/>
          </p:nvSpPr>
          <p:spPr bwMode="black">
            <a:xfrm>
              <a:off x="6784372" y="116413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12" name="Group 11"/>
            <p:cNvGrpSpPr/>
            <p:nvPr/>
          </p:nvGrpSpPr>
          <p:grpSpPr>
            <a:xfrm>
              <a:off x="8913812" y="2362200"/>
              <a:ext cx="1298448" cy="1316736"/>
              <a:chOff x="836612" y="1467395"/>
              <a:chExt cx="1298448" cy="1316736"/>
            </a:xfrm>
          </p:grpSpPr>
          <p:sp>
            <p:nvSpPr>
              <p:cNvPr id="70" name="Rectangle 6"/>
              <p:cNvSpPr>
                <a:spLocks noChangeArrowheads="1"/>
              </p:cNvSpPr>
              <p:nvPr/>
            </p:nvSpPr>
            <p:spPr bwMode="auto">
              <a:xfrm>
                <a:off x="836612" y="1467395"/>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Call Center</a:t>
                </a:r>
              </a:p>
            </p:txBody>
          </p:sp>
          <p:sp>
            <p:nvSpPr>
              <p:cNvPr id="71" name="Freeform 12"/>
              <p:cNvSpPr>
                <a:spLocks noChangeAspect="1"/>
              </p:cNvSpPr>
              <p:nvPr/>
            </p:nvSpPr>
            <p:spPr bwMode="black">
              <a:xfrm>
                <a:off x="1259094" y="1720146"/>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grpSp>
        <p:sp>
          <p:nvSpPr>
            <p:cNvPr id="13" name="Freeform 23"/>
            <p:cNvSpPr>
              <a:spLocks noEditPoints="1"/>
            </p:cNvSpPr>
            <p:nvPr/>
          </p:nvSpPr>
          <p:spPr bwMode="black">
            <a:xfrm>
              <a:off x="9258604" y="1151253"/>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14" name="Rectangle 13"/>
            <p:cNvSpPr>
              <a:spLocks noChangeArrowheads="1"/>
            </p:cNvSpPr>
            <p:nvPr/>
          </p:nvSpPr>
          <p:spPr bwMode="auto">
            <a:xfrm>
              <a:off x="8253917" y="933588"/>
              <a:ext cx="595678" cy="3601764"/>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5" name="Rectangle 14"/>
            <p:cNvSpPr>
              <a:spLocks noChangeArrowheads="1"/>
            </p:cNvSpPr>
            <p:nvPr/>
          </p:nvSpPr>
          <p:spPr bwMode="auto">
            <a:xfrm rot="5400000">
              <a:off x="5037936" y="1293740"/>
              <a:ext cx="570048" cy="7053269"/>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6" name="Freeform 12"/>
            <p:cNvSpPr>
              <a:spLocks noChangeAspect="1"/>
            </p:cNvSpPr>
            <p:nvPr/>
          </p:nvSpPr>
          <p:spPr bwMode="black">
            <a:xfrm>
              <a:off x="9305403" y="2614951"/>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chemeClr val="tx1"/>
                </a:solidFill>
                <a:latin typeface="Segoe UI" pitchFamily="34" charset="0"/>
              </a:endParaRPr>
            </a:p>
          </p:txBody>
        </p:sp>
        <p:sp>
          <p:nvSpPr>
            <p:cNvPr id="18" name="Rectangle 7"/>
            <p:cNvSpPr>
              <a:spLocks noChangeArrowheads="1"/>
            </p:cNvSpPr>
            <p:nvPr/>
          </p:nvSpPr>
          <p:spPr bwMode="auto">
            <a:xfrm>
              <a:off x="4672738" y="931512"/>
              <a:ext cx="1295400" cy="2043425"/>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Cross Cutting Services</a:t>
              </a:r>
              <a:endParaRPr lang="en-US" sz="1400" dirty="0">
                <a:latin typeface="Segoe UI" pitchFamily="34" charset="0"/>
              </a:endParaRPr>
            </a:p>
          </p:txBody>
        </p:sp>
        <p:sp>
          <p:nvSpPr>
            <p:cNvPr id="19" name="Rectangle 7"/>
            <p:cNvSpPr>
              <a:spLocks noChangeArrowheads="1"/>
            </p:cNvSpPr>
            <p:nvPr/>
          </p:nvSpPr>
          <p:spPr bwMode="auto">
            <a:xfrm>
              <a:off x="6094412" y="3054632"/>
              <a:ext cx="2063721" cy="623227"/>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Media Services</a:t>
              </a:r>
              <a:endParaRPr lang="en-US" sz="1400" dirty="0">
                <a:latin typeface="Segoe UI" pitchFamily="34" charset="0"/>
              </a:endParaRPr>
            </a:p>
          </p:txBody>
        </p:sp>
        <p:sp>
          <p:nvSpPr>
            <p:cNvPr id="20" name="Rectangle 7"/>
            <p:cNvSpPr>
              <a:spLocks noChangeArrowheads="1"/>
            </p:cNvSpPr>
            <p:nvPr/>
          </p:nvSpPr>
          <p:spPr bwMode="auto">
            <a:xfrm>
              <a:off x="1827212" y="931712"/>
              <a:ext cx="2746248"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Presentation Services</a:t>
              </a:r>
              <a:endParaRPr lang="en-US" sz="1400" dirty="0">
                <a:latin typeface="Segoe UI" pitchFamily="34" charset="0"/>
              </a:endParaRPr>
            </a:p>
          </p:txBody>
        </p:sp>
        <p:sp>
          <p:nvSpPr>
            <p:cNvPr id="21" name="Rectangle 7"/>
            <p:cNvSpPr>
              <a:spLocks noChangeArrowheads="1"/>
            </p:cNvSpPr>
            <p:nvPr/>
          </p:nvSpPr>
          <p:spPr bwMode="auto">
            <a:xfrm>
              <a:off x="1796326" y="306970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Analytical Databases</a:t>
              </a:r>
              <a:endParaRPr lang="en-US" sz="1400" dirty="0">
                <a:latin typeface="Segoe UI" pitchFamily="34" charset="0"/>
              </a:endParaRPr>
            </a:p>
          </p:txBody>
        </p:sp>
        <p:sp>
          <p:nvSpPr>
            <p:cNvPr id="22" name="Rectangle 7"/>
            <p:cNvSpPr>
              <a:spLocks noChangeArrowheads="1"/>
            </p:cNvSpPr>
            <p:nvPr/>
          </p:nvSpPr>
          <p:spPr bwMode="auto">
            <a:xfrm>
              <a:off x="1816762" y="1642784"/>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Business Services</a:t>
              </a:r>
              <a:endParaRPr lang="en-US" sz="1400" dirty="0">
                <a:latin typeface="Segoe UI" pitchFamily="34" charset="0"/>
              </a:endParaRPr>
            </a:p>
          </p:txBody>
        </p:sp>
        <p:sp>
          <p:nvSpPr>
            <p:cNvPr id="23" name="Rectangle 7"/>
            <p:cNvSpPr>
              <a:spLocks noChangeArrowheads="1"/>
            </p:cNvSpPr>
            <p:nvPr/>
          </p:nvSpPr>
          <p:spPr bwMode="auto">
            <a:xfrm>
              <a:off x="1796326" y="2362200"/>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Data Access Services</a:t>
              </a:r>
              <a:endParaRPr lang="en-US" sz="1400" dirty="0">
                <a:latin typeface="Segoe UI" pitchFamily="34" charset="0"/>
              </a:endParaRPr>
            </a:p>
          </p:txBody>
        </p:sp>
        <p:sp>
          <p:nvSpPr>
            <p:cNvPr id="24" name="Rectangle 7"/>
            <p:cNvSpPr>
              <a:spLocks noChangeArrowheads="1"/>
            </p:cNvSpPr>
            <p:nvPr/>
          </p:nvSpPr>
          <p:spPr bwMode="auto">
            <a:xfrm>
              <a:off x="1801086" y="381144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Relational Databases</a:t>
              </a:r>
              <a:endParaRPr lang="en-US" sz="1400" dirty="0">
                <a:latin typeface="Segoe UI" pitchFamily="34" charset="0"/>
              </a:endParaRPr>
            </a:p>
          </p:txBody>
        </p:sp>
        <p:sp>
          <p:nvSpPr>
            <p:cNvPr id="25" name="Rounded Rectangle 6"/>
            <p:cNvSpPr/>
            <p:nvPr/>
          </p:nvSpPr>
          <p:spPr bwMode="black">
            <a:xfrm rot="16200000">
              <a:off x="1995625" y="850262"/>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597" y="1656123"/>
              <a:ext cx="459839" cy="60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Freeform 83"/>
            <p:cNvSpPr>
              <a:spLocks noEditPoints="1"/>
            </p:cNvSpPr>
            <p:nvPr/>
          </p:nvSpPr>
          <p:spPr bwMode="black">
            <a:xfrm>
              <a:off x="1984814" y="240305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8" name="Freeform 81"/>
            <p:cNvSpPr>
              <a:spLocks/>
            </p:cNvSpPr>
            <p:nvPr/>
          </p:nvSpPr>
          <p:spPr bwMode="black">
            <a:xfrm>
              <a:off x="5092458" y="1429836"/>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9" name="Freeform 79"/>
            <p:cNvSpPr>
              <a:spLocks noEditPoints="1"/>
            </p:cNvSpPr>
            <p:nvPr/>
          </p:nvSpPr>
          <p:spPr bwMode="black">
            <a:xfrm>
              <a:off x="2036261" y="3845041"/>
              <a:ext cx="400154" cy="54095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30" name="Group 29"/>
            <p:cNvGrpSpPr/>
            <p:nvPr/>
          </p:nvGrpSpPr>
          <p:grpSpPr bwMode="black">
            <a:xfrm>
              <a:off x="2038564" y="3088976"/>
              <a:ext cx="529953" cy="569608"/>
              <a:chOff x="1435100" y="3879850"/>
              <a:chExt cx="739775" cy="795338"/>
            </a:xfrm>
            <a:solidFill>
              <a:schemeClr val="tx1"/>
            </a:solidFill>
          </p:grpSpPr>
          <p:sp>
            <p:nvSpPr>
              <p:cNvPr id="5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3"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5"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7"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1" name="Group 30"/>
            <p:cNvGrpSpPr/>
            <p:nvPr/>
          </p:nvGrpSpPr>
          <p:grpSpPr>
            <a:xfrm>
              <a:off x="1986441" y="4572000"/>
              <a:ext cx="501421" cy="486566"/>
              <a:chOff x="8870271" y="4646406"/>
              <a:chExt cx="501421" cy="486566"/>
            </a:xfrm>
          </p:grpSpPr>
          <p:sp>
            <p:nvSpPr>
              <p:cNvPr id="54"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5"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6"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7"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8"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32" name="Freeform 7"/>
            <p:cNvSpPr>
              <a:spLocks noEditPoints="1"/>
            </p:cNvSpPr>
            <p:nvPr/>
          </p:nvSpPr>
          <p:spPr bwMode="black">
            <a:xfrm>
              <a:off x="6289927" y="3091644"/>
              <a:ext cx="490285" cy="5267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33" name="Rectangle 7"/>
            <p:cNvSpPr>
              <a:spLocks noChangeArrowheads="1"/>
            </p:cNvSpPr>
            <p:nvPr/>
          </p:nvSpPr>
          <p:spPr bwMode="auto">
            <a:xfrm>
              <a:off x="6068873" y="3811440"/>
              <a:ext cx="2089258"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Reporting</a:t>
              </a:r>
            </a:p>
            <a:p>
              <a:pPr algn="ctr"/>
              <a:r>
                <a:rPr lang="en-US" sz="1400" dirty="0" smtClean="0">
                  <a:latin typeface="Segoe UI" pitchFamily="34" charset="0"/>
                </a:rPr>
                <a:t>Services</a:t>
              </a:r>
              <a:endParaRPr lang="en-US" sz="1400" dirty="0">
                <a:latin typeface="Segoe UI" pitchFamily="34" charset="0"/>
              </a:endParaRPr>
            </a:p>
          </p:txBody>
        </p:sp>
        <p:sp>
          <p:nvSpPr>
            <p:cNvPr id="34" name="Freeform 18"/>
            <p:cNvSpPr>
              <a:spLocks noEditPoints="1"/>
            </p:cNvSpPr>
            <p:nvPr/>
          </p:nvSpPr>
          <p:spPr bwMode="black">
            <a:xfrm>
              <a:off x="6129194" y="3824141"/>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5" name="Rectangle 6"/>
            <p:cNvSpPr>
              <a:spLocks noChangeArrowheads="1"/>
            </p:cNvSpPr>
            <p:nvPr/>
          </p:nvSpPr>
          <p:spPr bwMode="auto">
            <a:xfrm>
              <a:off x="7539164" y="5223401"/>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Loyalty System</a:t>
              </a:r>
            </a:p>
          </p:txBody>
        </p:sp>
        <p:grpSp>
          <p:nvGrpSpPr>
            <p:cNvPr id="36" name="Group 35"/>
            <p:cNvGrpSpPr/>
            <p:nvPr/>
          </p:nvGrpSpPr>
          <p:grpSpPr bwMode="black">
            <a:xfrm>
              <a:off x="7834354" y="5473065"/>
              <a:ext cx="647554" cy="394335"/>
              <a:chOff x="10387012" y="4179358"/>
              <a:chExt cx="974726" cy="593725"/>
            </a:xfrm>
            <a:solidFill>
              <a:srgbClr val="FFFFFF"/>
            </a:solidFill>
          </p:grpSpPr>
          <p:sp>
            <p:nvSpPr>
              <p:cNvPr id="4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7" name="Group 36"/>
            <p:cNvGrpSpPr/>
            <p:nvPr/>
          </p:nvGrpSpPr>
          <p:grpSpPr>
            <a:xfrm>
              <a:off x="8908009" y="5220016"/>
              <a:ext cx="1295400" cy="1316736"/>
              <a:chOff x="5394295" y="3823063"/>
              <a:chExt cx="1295400" cy="1316736"/>
            </a:xfrm>
          </p:grpSpPr>
          <p:sp>
            <p:nvSpPr>
              <p:cNvPr id="38"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latin typeface="Segoe UI" pitchFamily="34" charset="0"/>
                  </a:rPr>
                  <a:t>DWarehouse</a:t>
                </a:r>
                <a:r>
                  <a:rPr lang="en-US" sz="1400" dirty="0">
                    <a:latin typeface="Segoe UI" pitchFamily="34" charset="0"/>
                  </a:rPr>
                  <a:t> System</a:t>
                </a:r>
              </a:p>
            </p:txBody>
          </p:sp>
          <p:grpSp>
            <p:nvGrpSpPr>
              <p:cNvPr id="39" name="Group 38"/>
              <p:cNvGrpSpPr/>
              <p:nvPr/>
            </p:nvGrpSpPr>
            <p:grpSpPr bwMode="black">
              <a:xfrm>
                <a:off x="5772563" y="4046404"/>
                <a:ext cx="529953" cy="569608"/>
                <a:chOff x="1435100" y="3879850"/>
                <a:chExt cx="739775" cy="795338"/>
              </a:xfrm>
              <a:solidFill>
                <a:schemeClr val="tx1"/>
              </a:solidFill>
            </p:grpSpPr>
            <p:sp>
              <p:nvSpPr>
                <p:cNvPr id="40"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1"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2"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3"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4"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5"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6"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7"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sp>
          <p:nvSpPr>
            <p:cNvPr id="86" name="Rectangle 7"/>
            <p:cNvSpPr>
              <a:spLocks noChangeArrowheads="1"/>
            </p:cNvSpPr>
            <p:nvPr/>
          </p:nvSpPr>
          <p:spPr bwMode="auto">
            <a:xfrm>
              <a:off x="6094412" y="23622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Search Services</a:t>
              </a:r>
              <a:endParaRPr lang="en-US" sz="1400" dirty="0">
                <a:latin typeface="Segoe UI" pitchFamily="34" charset="0"/>
              </a:endParaRPr>
            </a:p>
          </p:txBody>
        </p:sp>
        <p:grpSp>
          <p:nvGrpSpPr>
            <p:cNvPr id="87" name="Group 86"/>
            <p:cNvGrpSpPr/>
            <p:nvPr/>
          </p:nvGrpSpPr>
          <p:grpSpPr bwMode="black">
            <a:xfrm>
              <a:off x="6124802" y="2362200"/>
              <a:ext cx="746956" cy="576121"/>
              <a:chOff x="6673850" y="4338638"/>
              <a:chExt cx="1403351" cy="1082675"/>
            </a:xfrm>
            <a:solidFill>
              <a:srgbClr val="FFFFFF"/>
            </a:solidFill>
          </p:grpSpPr>
          <p:sp>
            <p:nvSpPr>
              <p:cNvPr id="8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1"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5"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spTree>
    <p:extLst>
      <p:ext uri="{BB962C8B-B14F-4D97-AF65-F5344CB8AC3E}">
        <p14:creationId xmlns:p14="http://schemas.microsoft.com/office/powerpoint/2010/main" val="1345792183"/>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99"/>
                                        </p:tgtEl>
                                        <p:attrNameLst>
                                          <p:attrName>style.opacity</p:attrName>
                                        </p:attrNameLst>
                                      </p:cBhvr>
                                      <p:to>
                                        <p:strVal val="0.5"/>
                                      </p:to>
                                    </p:set>
                                    <p:animEffect filter="image" prLst="opacity: 0.5">
                                      <p:cBhvr rctx="IE">
                                        <p:cTn id="7" dur="indefinite"/>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Microsoft Confidential</a:t>
            </a:r>
            <a:endParaRPr lang="en-US" dirty="0"/>
          </a:p>
        </p:txBody>
      </p:sp>
    </p:spTree>
    <p:extLst>
      <p:ext uri="{BB962C8B-B14F-4D97-AF65-F5344CB8AC3E}">
        <p14:creationId xmlns:p14="http://schemas.microsoft.com/office/powerpoint/2010/main" val="318444082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thetechscoop.net/wp-content/uploads/2010/10/internet_security.jpg"/>
          <p:cNvPicPr>
            <a:picLocks noChangeAspect="1" noChangeArrowheads="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b="20286"/>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Web Single Sign-On</a:t>
            </a:r>
            <a:endParaRPr lang="en-US" dirty="0"/>
          </a:p>
        </p:txBody>
      </p:sp>
      <p:sp>
        <p:nvSpPr>
          <p:cNvPr id="10" name="Rectangle 9"/>
          <p:cNvSpPr/>
          <p:nvPr/>
        </p:nvSpPr>
        <p:spPr bwMode="auto">
          <a:xfrm>
            <a:off x="8075612" y="838200"/>
            <a:ext cx="1759093" cy="1778394"/>
          </a:xfrm>
          <a:prstGeom prst="rect">
            <a:avLst/>
          </a:prstGeom>
          <a:solidFill>
            <a:schemeClr val="tx2">
              <a:lumMod val="25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Silent </a:t>
            </a:r>
          </a:p>
          <a:p>
            <a:pPr algn="ctr"/>
            <a:r>
              <a:rPr lang="en-US" sz="2800" dirty="0">
                <a:latin typeface="Segoe UI" pitchFamily="34" charset="0"/>
              </a:rPr>
              <a:t>Login</a:t>
            </a:r>
          </a:p>
        </p:txBody>
      </p:sp>
      <p:sp>
        <p:nvSpPr>
          <p:cNvPr id="11" name="Rectangle 10"/>
          <p:cNvSpPr/>
          <p:nvPr/>
        </p:nvSpPr>
        <p:spPr bwMode="auto">
          <a:xfrm>
            <a:off x="8075612" y="2742251"/>
            <a:ext cx="1759093" cy="1778394"/>
          </a:xfrm>
          <a:prstGeom prst="rect">
            <a:avLst/>
          </a:prstGeom>
          <a:solidFill>
            <a:schemeClr val="accent6">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Claims</a:t>
            </a:r>
            <a:endParaRPr lang="en-US" sz="2800" dirty="0">
              <a:solidFill>
                <a:schemeClr val="tx1"/>
              </a:solidFill>
              <a:latin typeface="Segoe UI" pitchFamily="34" charset="0"/>
            </a:endParaRPr>
          </a:p>
        </p:txBody>
      </p:sp>
      <p:sp>
        <p:nvSpPr>
          <p:cNvPr id="18" name="Rectangle 17"/>
          <p:cNvSpPr/>
          <p:nvPr/>
        </p:nvSpPr>
        <p:spPr bwMode="auto">
          <a:xfrm>
            <a:off x="8075612" y="4635234"/>
            <a:ext cx="1759093" cy="1778394"/>
          </a:xfrm>
          <a:prstGeom prst="rect">
            <a:avLst/>
          </a:prstGeom>
          <a:solidFill>
            <a:schemeClr val="accent3">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User</a:t>
            </a:r>
          </a:p>
          <a:p>
            <a:pPr algn="ctr"/>
            <a:r>
              <a:rPr lang="en-US" sz="2800" dirty="0">
                <a:latin typeface="Segoe UI" pitchFamily="34" charset="0"/>
              </a:rPr>
              <a:t>Profiles</a:t>
            </a:r>
          </a:p>
        </p:txBody>
      </p:sp>
      <p:sp>
        <p:nvSpPr>
          <p:cNvPr id="19" name="Rectangle 18"/>
          <p:cNvSpPr/>
          <p:nvPr/>
        </p:nvSpPr>
        <p:spPr bwMode="auto">
          <a:xfrm>
            <a:off x="9974119" y="839399"/>
            <a:ext cx="1759093" cy="1778394"/>
          </a:xfrm>
          <a:prstGeom prst="rect">
            <a:avLst/>
          </a:prstGeom>
          <a:solidFill>
            <a:schemeClr val="accent2">
              <a:lumMod val="60000"/>
              <a:lumOff val="40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Forms</a:t>
            </a:r>
          </a:p>
          <a:p>
            <a:pPr algn="ctr"/>
            <a:r>
              <a:rPr lang="en-US" sz="2800" dirty="0">
                <a:latin typeface="Segoe UI" pitchFamily="34" charset="0"/>
              </a:rPr>
              <a:t>Based</a:t>
            </a:r>
          </a:p>
          <a:p>
            <a:pPr algn="ctr"/>
            <a:r>
              <a:rPr lang="en-US" sz="2800" dirty="0" err="1">
                <a:latin typeface="Segoe UI" pitchFamily="34" charset="0"/>
              </a:rPr>
              <a:t>Auth</a:t>
            </a:r>
            <a:endParaRPr lang="en-US" sz="2800" dirty="0">
              <a:latin typeface="Segoe UI" pitchFamily="34" charset="0"/>
            </a:endParaRPr>
          </a:p>
        </p:txBody>
      </p:sp>
      <p:sp>
        <p:nvSpPr>
          <p:cNvPr id="20" name="Rectangle 19"/>
          <p:cNvSpPr/>
          <p:nvPr/>
        </p:nvSpPr>
        <p:spPr bwMode="auto">
          <a:xfrm>
            <a:off x="9974119" y="2743449"/>
            <a:ext cx="1759093" cy="1778394"/>
          </a:xfrm>
          <a:prstGeom prst="rect">
            <a:avLst/>
          </a:prstGeom>
          <a:solidFill>
            <a:srgbClr val="D11200"/>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Claims</a:t>
            </a:r>
          </a:p>
          <a:p>
            <a:pPr algn="ctr"/>
            <a:r>
              <a:rPr lang="en-US" sz="2800" dirty="0">
                <a:latin typeface="Segoe UI" pitchFamily="34" charset="0"/>
              </a:rPr>
              <a:t>Based</a:t>
            </a:r>
          </a:p>
          <a:p>
            <a:pPr algn="ctr"/>
            <a:r>
              <a:rPr lang="en-US" sz="2800" dirty="0" err="1">
                <a:latin typeface="Segoe UI" pitchFamily="34" charset="0"/>
              </a:rPr>
              <a:t>Auth</a:t>
            </a:r>
            <a:endParaRPr lang="en-US" sz="3200" dirty="0">
              <a:latin typeface="Segoe UI" pitchFamily="34" charset="0"/>
            </a:endParaRPr>
          </a:p>
        </p:txBody>
      </p:sp>
      <p:sp>
        <p:nvSpPr>
          <p:cNvPr id="21" name="Rectangle 20"/>
          <p:cNvSpPr/>
          <p:nvPr/>
        </p:nvSpPr>
        <p:spPr bwMode="auto">
          <a:xfrm>
            <a:off x="9974119" y="4636432"/>
            <a:ext cx="1759093" cy="1778394"/>
          </a:xfrm>
          <a:prstGeom prst="rect">
            <a:avLst/>
          </a:prstGeom>
          <a:solidFill>
            <a:srgbClr val="F36D43"/>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ADFS</a:t>
            </a:r>
          </a:p>
          <a:p>
            <a:pPr algn="ctr"/>
            <a:r>
              <a:rPr lang="en-US" sz="2800" dirty="0">
                <a:latin typeface="Segoe UI" pitchFamily="34" charset="0"/>
              </a:rPr>
              <a:t>2.0</a:t>
            </a:r>
          </a:p>
        </p:txBody>
      </p:sp>
    </p:spTree>
    <p:extLst>
      <p:ext uri="{BB962C8B-B14F-4D97-AF65-F5344CB8AC3E}">
        <p14:creationId xmlns:p14="http://schemas.microsoft.com/office/powerpoint/2010/main" val="552870168"/>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3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28600"/>
            <a:ext cx="11149013" cy="609398"/>
          </a:xfrm>
        </p:spPr>
        <p:txBody>
          <a:bodyPr/>
          <a:lstStyle/>
          <a:p>
            <a:r>
              <a:rPr lang="en-US" dirty="0" smtClean="0"/>
              <a:t>Web Single Sign-On</a:t>
            </a:r>
            <a:endParaRPr lang="en-US" dirty="0"/>
          </a:p>
        </p:txBody>
      </p:sp>
      <p:sp>
        <p:nvSpPr>
          <p:cNvPr id="4" name="Oval 3"/>
          <p:cNvSpPr/>
          <p:nvPr/>
        </p:nvSpPr>
        <p:spPr bwMode="auto">
          <a:xfrm>
            <a:off x="1293812" y="1143000"/>
            <a:ext cx="1600200" cy="15240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Oval 4"/>
          <p:cNvSpPr/>
          <p:nvPr/>
        </p:nvSpPr>
        <p:spPr bwMode="auto">
          <a:xfrm>
            <a:off x="684212" y="3733800"/>
            <a:ext cx="2705100" cy="2590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 name="Straight Connector 8"/>
          <p:cNvCxnSpPr>
            <a:stCxn id="4" idx="2"/>
            <a:endCxn id="5" idx="2"/>
          </p:cNvCxnSpPr>
          <p:nvPr/>
        </p:nvCxnSpPr>
        <p:spPr>
          <a:xfrm flipH="1">
            <a:off x="684212" y="1905000"/>
            <a:ext cx="609600" cy="31242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bwMode="black">
          <a:xfrm>
            <a:off x="1549771" y="1219200"/>
            <a:ext cx="1115641" cy="969090"/>
            <a:chOff x="7010400" y="2133600"/>
            <a:chExt cx="1379538" cy="1065213"/>
          </a:xfrm>
        </p:grpSpPr>
        <p:sp>
          <p:nvSpPr>
            <p:cNvPr id="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6"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7"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8"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9"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0"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1"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2"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3"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6"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7"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8"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9"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0"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1"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2"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3"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4"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5"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6"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7"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9"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0"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1"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2"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3"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4"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5"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6"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7"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8"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9"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0"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1"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2"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3"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4"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5"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6"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116" name="Freeform 14"/>
          <p:cNvSpPr>
            <a:spLocks noEditPoints="1"/>
          </p:cNvSpPr>
          <p:nvPr/>
        </p:nvSpPr>
        <p:spPr bwMode="black">
          <a:xfrm>
            <a:off x="1827212" y="4674326"/>
            <a:ext cx="508767" cy="508634"/>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117" name="Isosceles Triangle 116"/>
          <p:cNvSpPr/>
          <p:nvPr/>
        </p:nvSpPr>
        <p:spPr bwMode="auto">
          <a:xfrm>
            <a:off x="1554445" y="4419600"/>
            <a:ext cx="980385" cy="829753"/>
          </a:xfrm>
          <a:prstGeom prst="triangle">
            <a:avLst/>
          </a:prstGeom>
          <a:noFill/>
          <a:ln w="28575">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extBox 2"/>
          <p:cNvSpPr txBox="1"/>
          <p:nvPr/>
        </p:nvSpPr>
        <p:spPr>
          <a:xfrm>
            <a:off x="1342554" y="2819400"/>
            <a:ext cx="1495666" cy="553998"/>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Identity Provider</a:t>
            </a:r>
          </a:p>
          <a:p>
            <a:pPr algn="ctr"/>
            <a:r>
              <a:rPr lang="en-US" sz="1200" dirty="0" smtClean="0">
                <a:gradFill>
                  <a:gsLst>
                    <a:gs pos="0">
                      <a:schemeClr val="tx1"/>
                    </a:gs>
                    <a:gs pos="86000">
                      <a:schemeClr val="tx1"/>
                    </a:gs>
                  </a:gsLst>
                  <a:lin ang="5400000" scaled="0"/>
                </a:gradFill>
              </a:rPr>
              <a:t>Security Token Service</a:t>
            </a:r>
          </a:p>
          <a:p>
            <a:pPr algn="ctr"/>
            <a:r>
              <a:rPr lang="en-US" sz="1200" dirty="0" smtClean="0">
                <a:gradFill>
                  <a:gsLst>
                    <a:gs pos="0">
                      <a:schemeClr val="tx1"/>
                    </a:gs>
                    <a:gs pos="86000">
                      <a:schemeClr val="tx1"/>
                    </a:gs>
                  </a:gsLst>
                  <a:lin ang="5400000" scaled="0"/>
                </a:gradFill>
              </a:rPr>
              <a:t>(IP-STS)</a:t>
            </a:r>
          </a:p>
        </p:txBody>
      </p:sp>
      <p:sp>
        <p:nvSpPr>
          <p:cNvPr id="203" name="TextBox 202"/>
          <p:cNvSpPr txBox="1"/>
          <p:nvPr/>
        </p:nvSpPr>
        <p:spPr>
          <a:xfrm>
            <a:off x="1446212" y="5306052"/>
            <a:ext cx="1074398"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Active Directory</a:t>
            </a:r>
          </a:p>
        </p:txBody>
      </p:sp>
      <p:grpSp>
        <p:nvGrpSpPr>
          <p:cNvPr id="311" name="Group 310"/>
          <p:cNvGrpSpPr/>
          <p:nvPr/>
        </p:nvGrpSpPr>
        <p:grpSpPr>
          <a:xfrm>
            <a:off x="8990012" y="1143000"/>
            <a:ext cx="1600200" cy="1524000"/>
            <a:chOff x="8990012" y="1143000"/>
            <a:chExt cx="1600200" cy="1524000"/>
          </a:xfrm>
        </p:grpSpPr>
        <p:sp>
          <p:nvSpPr>
            <p:cNvPr id="6" name="Oval 5"/>
            <p:cNvSpPr/>
            <p:nvPr/>
          </p:nvSpPr>
          <p:spPr bwMode="auto">
            <a:xfrm>
              <a:off x="8990012" y="1143000"/>
              <a:ext cx="1600200" cy="15240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7" name="Group 66"/>
            <p:cNvGrpSpPr/>
            <p:nvPr/>
          </p:nvGrpSpPr>
          <p:grpSpPr bwMode="black">
            <a:xfrm>
              <a:off x="9245971" y="1316910"/>
              <a:ext cx="1115641" cy="969090"/>
              <a:chOff x="7010400" y="2133600"/>
              <a:chExt cx="1379538" cy="1065213"/>
            </a:xfrm>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249" name="TextBox 248"/>
            <p:cNvSpPr txBox="1"/>
            <p:nvPr/>
          </p:nvSpPr>
          <p:spPr>
            <a:xfrm>
              <a:off x="9294812" y="2329934"/>
              <a:ext cx="957121"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Marketplace 1</a:t>
              </a:r>
            </a:p>
          </p:txBody>
        </p:sp>
      </p:grpSp>
      <p:grpSp>
        <p:nvGrpSpPr>
          <p:cNvPr id="312" name="Group 311"/>
          <p:cNvGrpSpPr/>
          <p:nvPr/>
        </p:nvGrpSpPr>
        <p:grpSpPr>
          <a:xfrm>
            <a:off x="8990012" y="4191000"/>
            <a:ext cx="1600200" cy="1524000"/>
            <a:chOff x="8990012" y="4191000"/>
            <a:chExt cx="1600200" cy="1524000"/>
          </a:xfrm>
        </p:grpSpPr>
        <p:sp>
          <p:nvSpPr>
            <p:cNvPr id="176" name="Oval 175"/>
            <p:cNvSpPr/>
            <p:nvPr/>
          </p:nvSpPr>
          <p:spPr bwMode="auto">
            <a:xfrm>
              <a:off x="8990012" y="4191000"/>
              <a:ext cx="1600200" cy="15240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78" name="Group 177"/>
            <p:cNvGrpSpPr/>
            <p:nvPr/>
          </p:nvGrpSpPr>
          <p:grpSpPr bwMode="black">
            <a:xfrm>
              <a:off x="9218612" y="4267200"/>
              <a:ext cx="1115641" cy="969090"/>
              <a:chOff x="7010400" y="2133600"/>
              <a:chExt cx="1379538" cy="1065213"/>
            </a:xfrm>
          </p:grpSpPr>
          <p:sp>
            <p:nvSpPr>
              <p:cNvPr id="181"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82"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83"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94"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5"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6"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251" name="TextBox 250"/>
            <p:cNvSpPr txBox="1"/>
            <p:nvPr/>
          </p:nvSpPr>
          <p:spPr>
            <a:xfrm>
              <a:off x="9294812" y="5301734"/>
              <a:ext cx="957121"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Marketplace 2</a:t>
              </a:r>
            </a:p>
          </p:txBody>
        </p:sp>
      </p:grpSp>
      <p:grpSp>
        <p:nvGrpSpPr>
          <p:cNvPr id="327" name="Group 326"/>
          <p:cNvGrpSpPr/>
          <p:nvPr/>
        </p:nvGrpSpPr>
        <p:grpSpPr>
          <a:xfrm>
            <a:off x="10152137" y="882134"/>
            <a:ext cx="1595437" cy="563313"/>
            <a:chOff x="10152137" y="882134"/>
            <a:chExt cx="1595437" cy="563313"/>
          </a:xfrm>
        </p:grpSpPr>
        <p:sp>
          <p:nvSpPr>
            <p:cNvPr id="252" name="Freeform 62"/>
            <p:cNvSpPr>
              <a:spLocks noEditPoints="1"/>
            </p:cNvSpPr>
            <p:nvPr/>
          </p:nvSpPr>
          <p:spPr bwMode="black">
            <a:xfrm>
              <a:off x="10259791" y="1066800"/>
              <a:ext cx="389343" cy="37864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53" name="TextBox 252"/>
            <p:cNvSpPr txBox="1"/>
            <p:nvPr/>
          </p:nvSpPr>
          <p:spPr>
            <a:xfrm>
              <a:off x="10152137" y="882134"/>
              <a:ext cx="1595437"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www.marketplace1.com</a:t>
              </a:r>
            </a:p>
          </p:txBody>
        </p:sp>
      </p:grpSp>
      <p:grpSp>
        <p:nvGrpSpPr>
          <p:cNvPr id="328" name="Group 327"/>
          <p:cNvGrpSpPr/>
          <p:nvPr/>
        </p:nvGrpSpPr>
        <p:grpSpPr>
          <a:xfrm>
            <a:off x="10137775" y="3932487"/>
            <a:ext cx="1595438" cy="563313"/>
            <a:chOff x="10137775" y="3932487"/>
            <a:chExt cx="1595438" cy="563313"/>
          </a:xfrm>
        </p:grpSpPr>
        <p:sp>
          <p:nvSpPr>
            <p:cNvPr id="254" name="Freeform 62"/>
            <p:cNvSpPr>
              <a:spLocks noEditPoints="1"/>
            </p:cNvSpPr>
            <p:nvPr/>
          </p:nvSpPr>
          <p:spPr bwMode="black">
            <a:xfrm>
              <a:off x="10245429" y="4117153"/>
              <a:ext cx="389343" cy="37864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55" name="TextBox 254"/>
            <p:cNvSpPr txBox="1"/>
            <p:nvPr/>
          </p:nvSpPr>
          <p:spPr>
            <a:xfrm>
              <a:off x="10137775" y="3932487"/>
              <a:ext cx="1595438"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www.marketplace2.com</a:t>
              </a:r>
            </a:p>
          </p:txBody>
        </p:sp>
      </p:grpSp>
      <p:grpSp>
        <p:nvGrpSpPr>
          <p:cNvPr id="329" name="Group 328"/>
          <p:cNvGrpSpPr/>
          <p:nvPr/>
        </p:nvGrpSpPr>
        <p:grpSpPr>
          <a:xfrm>
            <a:off x="10163114" y="2514600"/>
            <a:ext cx="1798698" cy="486288"/>
            <a:chOff x="10163114" y="2514600"/>
            <a:chExt cx="1798698" cy="486288"/>
          </a:xfrm>
        </p:grpSpPr>
        <p:sp>
          <p:nvSpPr>
            <p:cNvPr id="258" name="Freeform 110"/>
            <p:cNvSpPr>
              <a:spLocks noEditPoints="1"/>
            </p:cNvSpPr>
            <p:nvPr/>
          </p:nvSpPr>
          <p:spPr bwMode="black">
            <a:xfrm>
              <a:off x="10258544" y="2743200"/>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261" name="TextBox 260"/>
            <p:cNvSpPr txBox="1"/>
            <p:nvPr/>
          </p:nvSpPr>
          <p:spPr>
            <a:xfrm>
              <a:off x="10163114" y="2514600"/>
              <a:ext cx="1798698"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intranet.marketplace1.com</a:t>
              </a:r>
            </a:p>
          </p:txBody>
        </p:sp>
      </p:grpSp>
      <p:grpSp>
        <p:nvGrpSpPr>
          <p:cNvPr id="330" name="Group 329"/>
          <p:cNvGrpSpPr/>
          <p:nvPr/>
        </p:nvGrpSpPr>
        <p:grpSpPr>
          <a:xfrm>
            <a:off x="10133012" y="5486400"/>
            <a:ext cx="1798698" cy="410088"/>
            <a:chOff x="10133012" y="5486400"/>
            <a:chExt cx="1798698" cy="410088"/>
          </a:xfrm>
        </p:grpSpPr>
        <p:sp>
          <p:nvSpPr>
            <p:cNvPr id="262" name="Freeform 110"/>
            <p:cNvSpPr>
              <a:spLocks noEditPoints="1"/>
            </p:cNvSpPr>
            <p:nvPr/>
          </p:nvSpPr>
          <p:spPr bwMode="black">
            <a:xfrm>
              <a:off x="10300300" y="5486400"/>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263" name="TextBox 262"/>
            <p:cNvSpPr txBox="1"/>
            <p:nvPr/>
          </p:nvSpPr>
          <p:spPr>
            <a:xfrm>
              <a:off x="10133012" y="5711822"/>
              <a:ext cx="1798698"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intranet.marketplace2.com</a:t>
              </a:r>
            </a:p>
          </p:txBody>
        </p:sp>
      </p:grpSp>
      <p:cxnSp>
        <p:nvCxnSpPr>
          <p:cNvPr id="10" name="Elbow Connector 9"/>
          <p:cNvCxnSpPr>
            <a:stCxn id="6" idx="2"/>
            <a:endCxn id="176" idx="2"/>
          </p:cNvCxnSpPr>
          <p:nvPr/>
        </p:nvCxnSpPr>
        <p:spPr>
          <a:xfrm rot="10800000" flipV="1">
            <a:off x="8990012" y="1905000"/>
            <a:ext cx="12700" cy="3048000"/>
          </a:xfrm>
          <a:prstGeom prst="bentConnector3">
            <a:avLst>
              <a:gd name="adj1" fmla="val 9837213"/>
            </a:avLst>
          </a:prstGeom>
          <a:ln w="28575">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266" name="Freeform 159"/>
          <p:cNvSpPr>
            <a:spLocks noEditPoints="1"/>
          </p:cNvSpPr>
          <p:nvPr/>
        </p:nvSpPr>
        <p:spPr bwMode="black">
          <a:xfrm>
            <a:off x="7801182" y="3124200"/>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cxnSp>
        <p:nvCxnSpPr>
          <p:cNvPr id="269" name="Straight Connector 268"/>
          <p:cNvCxnSpPr/>
          <p:nvPr/>
        </p:nvCxnSpPr>
        <p:spPr>
          <a:xfrm>
            <a:off x="2894012" y="1905000"/>
            <a:ext cx="495300" cy="31242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a:off x="4180548" y="3460899"/>
            <a:ext cx="1075663" cy="579235"/>
            <a:chOff x="8739166" y="2959181"/>
            <a:chExt cx="1170540" cy="579235"/>
          </a:xfrm>
        </p:grpSpPr>
        <p:sp>
          <p:nvSpPr>
            <p:cNvPr id="314" name="Rectangle 7"/>
            <p:cNvSpPr>
              <a:spLocks noChangeArrowheads="1"/>
            </p:cNvSpPr>
            <p:nvPr/>
          </p:nvSpPr>
          <p:spPr bwMode="auto">
            <a:xfrm>
              <a:off x="8739166" y="2959181"/>
              <a:ext cx="1170540" cy="274435"/>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err="1" smtClean="0">
                  <a:latin typeface="Segoe UI" pitchFamily="34" charset="0"/>
                </a:rPr>
                <a:t>IsAuthor</a:t>
              </a:r>
              <a:endParaRPr lang="en-US" sz="1200" dirty="0">
                <a:latin typeface="Segoe UI" pitchFamily="34" charset="0"/>
              </a:endParaRPr>
            </a:p>
          </p:txBody>
        </p:sp>
        <p:sp>
          <p:nvSpPr>
            <p:cNvPr id="315" name="Rectangle 7"/>
            <p:cNvSpPr>
              <a:spLocks noChangeArrowheads="1"/>
            </p:cNvSpPr>
            <p:nvPr/>
          </p:nvSpPr>
          <p:spPr bwMode="auto">
            <a:xfrm>
              <a:off x="8746255" y="3263981"/>
              <a:ext cx="1163451" cy="274435"/>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Likes Comics</a:t>
              </a:r>
              <a:endParaRPr lang="en-US" sz="1200" dirty="0">
                <a:latin typeface="Segoe UI" pitchFamily="34" charset="0"/>
              </a:endParaRPr>
            </a:p>
          </p:txBody>
        </p:sp>
      </p:grpSp>
      <p:grpSp>
        <p:nvGrpSpPr>
          <p:cNvPr id="316" name="Group 315"/>
          <p:cNvGrpSpPr/>
          <p:nvPr/>
        </p:nvGrpSpPr>
        <p:grpSpPr>
          <a:xfrm>
            <a:off x="1522412" y="5562600"/>
            <a:ext cx="1087024" cy="1188835"/>
            <a:chOff x="3559588" y="3975680"/>
            <a:chExt cx="1087024" cy="1188835"/>
          </a:xfrm>
          <a:solidFill>
            <a:srgbClr val="D11242"/>
          </a:solidFill>
        </p:grpSpPr>
        <p:sp>
          <p:nvSpPr>
            <p:cNvPr id="317" name="Rectangle 7"/>
            <p:cNvSpPr>
              <a:spLocks noChangeArrowheads="1"/>
            </p:cNvSpPr>
            <p:nvPr/>
          </p:nvSpPr>
          <p:spPr bwMode="auto">
            <a:xfrm>
              <a:off x="3559588" y="3975680"/>
              <a:ext cx="1087023"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User Id</a:t>
              </a:r>
              <a:endParaRPr lang="en-US" sz="1200" dirty="0">
                <a:latin typeface="Segoe UI" pitchFamily="34" charset="0"/>
              </a:endParaRPr>
            </a:p>
          </p:txBody>
        </p:sp>
        <p:sp>
          <p:nvSpPr>
            <p:cNvPr id="318" name="Rectangle 7"/>
            <p:cNvSpPr>
              <a:spLocks noChangeArrowheads="1"/>
            </p:cNvSpPr>
            <p:nvPr/>
          </p:nvSpPr>
          <p:spPr bwMode="auto">
            <a:xfrm>
              <a:off x="3566678" y="4280480"/>
              <a:ext cx="1079934"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Email</a:t>
              </a:r>
              <a:endParaRPr lang="en-US" sz="1200" dirty="0">
                <a:latin typeface="Segoe UI" pitchFamily="34" charset="0"/>
              </a:endParaRPr>
            </a:p>
          </p:txBody>
        </p:sp>
        <p:sp>
          <p:nvSpPr>
            <p:cNvPr id="319" name="Rectangle 7"/>
            <p:cNvSpPr>
              <a:spLocks noChangeArrowheads="1"/>
            </p:cNvSpPr>
            <p:nvPr/>
          </p:nvSpPr>
          <p:spPr bwMode="auto">
            <a:xfrm>
              <a:off x="3566678" y="4585280"/>
              <a:ext cx="1079934"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Password</a:t>
              </a:r>
              <a:endParaRPr lang="en-US" sz="1200" dirty="0">
                <a:latin typeface="Segoe UI" pitchFamily="34" charset="0"/>
              </a:endParaRPr>
            </a:p>
          </p:txBody>
        </p:sp>
        <p:sp>
          <p:nvSpPr>
            <p:cNvPr id="320" name="Rectangle 7"/>
            <p:cNvSpPr>
              <a:spLocks noChangeArrowheads="1"/>
            </p:cNvSpPr>
            <p:nvPr/>
          </p:nvSpPr>
          <p:spPr bwMode="auto">
            <a:xfrm>
              <a:off x="3566678" y="4890080"/>
              <a:ext cx="1079934"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First Name</a:t>
              </a:r>
              <a:endParaRPr lang="en-US" sz="1200" dirty="0">
                <a:latin typeface="Segoe UI" pitchFamily="34" charset="0"/>
              </a:endParaRPr>
            </a:p>
          </p:txBody>
        </p:sp>
      </p:grpSp>
      <p:sp>
        <p:nvSpPr>
          <p:cNvPr id="323" name="Rectangle 7"/>
          <p:cNvSpPr>
            <a:spLocks noChangeArrowheads="1"/>
          </p:cNvSpPr>
          <p:nvPr/>
        </p:nvSpPr>
        <p:spPr bwMode="auto">
          <a:xfrm>
            <a:off x="10742612" y="1088577"/>
            <a:ext cx="841248" cy="324411"/>
          </a:xfrm>
          <a:prstGeom prst="rect">
            <a:avLst/>
          </a:prstGeom>
          <a:solidFill>
            <a:srgbClr val="F36D43"/>
          </a:solidFill>
          <a:ln>
            <a:noFill/>
          </a:ln>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FBA</a:t>
            </a:r>
            <a:endParaRPr lang="en-US" sz="1400" dirty="0">
              <a:latin typeface="Segoe UI" pitchFamily="34" charset="0"/>
            </a:endParaRPr>
          </a:p>
        </p:txBody>
      </p:sp>
      <p:sp>
        <p:nvSpPr>
          <p:cNvPr id="324" name="Rectangle 7"/>
          <p:cNvSpPr>
            <a:spLocks noChangeArrowheads="1"/>
          </p:cNvSpPr>
          <p:nvPr/>
        </p:nvSpPr>
        <p:spPr bwMode="auto">
          <a:xfrm>
            <a:off x="10666412" y="2710934"/>
            <a:ext cx="841248" cy="324411"/>
          </a:xfrm>
          <a:prstGeom prst="rect">
            <a:avLst/>
          </a:prstGeom>
          <a:solidFill>
            <a:srgbClr val="F36D43"/>
          </a:solidFill>
          <a:ln>
            <a:noFill/>
          </a:ln>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CBA</a:t>
            </a:r>
            <a:endParaRPr lang="en-US" sz="1400" dirty="0">
              <a:latin typeface="Segoe UI" pitchFamily="34" charset="0"/>
            </a:endParaRPr>
          </a:p>
        </p:txBody>
      </p:sp>
      <p:grpSp>
        <p:nvGrpSpPr>
          <p:cNvPr id="335" name="Group 334"/>
          <p:cNvGrpSpPr/>
          <p:nvPr/>
        </p:nvGrpSpPr>
        <p:grpSpPr>
          <a:xfrm>
            <a:off x="8039998" y="1585282"/>
            <a:ext cx="950013" cy="1415607"/>
            <a:chOff x="8039998" y="1585282"/>
            <a:chExt cx="950013" cy="1415607"/>
          </a:xfrm>
        </p:grpSpPr>
        <p:grpSp>
          <p:nvGrpSpPr>
            <p:cNvPr id="333" name="Group 332"/>
            <p:cNvGrpSpPr/>
            <p:nvPr/>
          </p:nvGrpSpPr>
          <p:grpSpPr>
            <a:xfrm>
              <a:off x="8039998" y="1676400"/>
              <a:ext cx="950013" cy="1324489"/>
              <a:chOff x="8039998" y="1676400"/>
              <a:chExt cx="950013" cy="1324489"/>
            </a:xfrm>
          </p:grpSpPr>
          <p:sp>
            <p:nvSpPr>
              <p:cNvPr id="271" name="TextBox 270"/>
              <p:cNvSpPr txBox="1"/>
              <p:nvPr/>
            </p:nvSpPr>
            <p:spPr>
              <a:xfrm>
                <a:off x="8039999" y="1676400"/>
                <a:ext cx="485710"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Sign-In</a:t>
                </a:r>
              </a:p>
            </p:txBody>
          </p:sp>
          <p:cxnSp>
            <p:nvCxnSpPr>
              <p:cNvPr id="332" name="Elbow Connector 331"/>
              <p:cNvCxnSpPr>
                <a:endCxn id="6" idx="2"/>
              </p:cNvCxnSpPr>
              <p:nvPr/>
            </p:nvCxnSpPr>
            <p:spPr>
              <a:xfrm rot="5400000" flipH="1" flipV="1">
                <a:off x="7967061" y="1977938"/>
                <a:ext cx="1095888" cy="950013"/>
              </a:xfrm>
              <a:prstGeom prst="bentConnector2">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34" name="Oval 333"/>
            <p:cNvSpPr/>
            <p:nvPr/>
          </p:nvSpPr>
          <p:spPr bwMode="auto">
            <a:xfrm>
              <a:off x="8531659" y="1585282"/>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1</a:t>
              </a:r>
            </a:p>
          </p:txBody>
        </p:sp>
      </p:grpSp>
      <p:grpSp>
        <p:nvGrpSpPr>
          <p:cNvPr id="344" name="Group 343"/>
          <p:cNvGrpSpPr/>
          <p:nvPr/>
        </p:nvGrpSpPr>
        <p:grpSpPr>
          <a:xfrm>
            <a:off x="8705345" y="2514600"/>
            <a:ext cx="1204361" cy="1023816"/>
            <a:chOff x="8705345" y="2514600"/>
            <a:chExt cx="1204361" cy="1023816"/>
          </a:xfrm>
        </p:grpSpPr>
        <p:grpSp>
          <p:nvGrpSpPr>
            <p:cNvPr id="325" name="Group 324"/>
            <p:cNvGrpSpPr/>
            <p:nvPr/>
          </p:nvGrpSpPr>
          <p:grpSpPr>
            <a:xfrm>
              <a:off x="8739166" y="2710934"/>
              <a:ext cx="1170540" cy="827482"/>
              <a:chOff x="8739166" y="2710934"/>
              <a:chExt cx="1170540" cy="827482"/>
            </a:xfrm>
          </p:grpSpPr>
          <p:sp>
            <p:nvSpPr>
              <p:cNvPr id="276" name="TextBox 275"/>
              <p:cNvSpPr txBox="1"/>
              <p:nvPr/>
            </p:nvSpPr>
            <p:spPr>
              <a:xfrm>
                <a:off x="9194281" y="2710934"/>
                <a:ext cx="710131"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CS Profiles</a:t>
                </a:r>
              </a:p>
            </p:txBody>
          </p:sp>
          <p:grpSp>
            <p:nvGrpSpPr>
              <p:cNvPr id="295" name="Group 294"/>
              <p:cNvGrpSpPr/>
              <p:nvPr/>
            </p:nvGrpSpPr>
            <p:grpSpPr>
              <a:xfrm>
                <a:off x="8739166" y="2959181"/>
                <a:ext cx="1170540" cy="579235"/>
                <a:chOff x="8739166" y="2959181"/>
                <a:chExt cx="1170540" cy="579235"/>
              </a:xfrm>
              <a:solidFill>
                <a:srgbClr val="D11242"/>
              </a:solidFill>
            </p:grpSpPr>
            <p:sp>
              <p:nvSpPr>
                <p:cNvPr id="282" name="Rectangle 7"/>
                <p:cNvSpPr>
                  <a:spLocks noChangeArrowheads="1"/>
                </p:cNvSpPr>
                <p:nvPr/>
              </p:nvSpPr>
              <p:spPr bwMode="auto">
                <a:xfrm>
                  <a:off x="8739166" y="2959181"/>
                  <a:ext cx="1170540"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err="1" smtClean="0">
                      <a:latin typeface="Segoe UI" pitchFamily="34" charset="0"/>
                    </a:rPr>
                    <a:t>IsAuthor</a:t>
                  </a:r>
                  <a:endParaRPr lang="en-US" sz="1200" dirty="0">
                    <a:latin typeface="Segoe UI" pitchFamily="34" charset="0"/>
                  </a:endParaRPr>
                </a:p>
              </p:txBody>
            </p:sp>
            <p:sp>
              <p:nvSpPr>
                <p:cNvPr id="283" name="Rectangle 7"/>
                <p:cNvSpPr>
                  <a:spLocks noChangeArrowheads="1"/>
                </p:cNvSpPr>
                <p:nvPr/>
              </p:nvSpPr>
              <p:spPr bwMode="auto">
                <a:xfrm>
                  <a:off x="8746255" y="3263981"/>
                  <a:ext cx="1163451"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Likes Comics</a:t>
                  </a:r>
                  <a:endParaRPr lang="en-US" sz="1200" dirty="0">
                    <a:latin typeface="Segoe UI" pitchFamily="34" charset="0"/>
                  </a:endParaRPr>
                </a:p>
              </p:txBody>
            </p:sp>
          </p:grpSp>
        </p:grpSp>
        <p:grpSp>
          <p:nvGrpSpPr>
            <p:cNvPr id="336" name="Group 335"/>
            <p:cNvGrpSpPr/>
            <p:nvPr/>
          </p:nvGrpSpPr>
          <p:grpSpPr bwMode="black">
            <a:xfrm>
              <a:off x="8705345" y="2514600"/>
              <a:ext cx="418345" cy="472382"/>
              <a:chOff x="1752600" y="4267200"/>
              <a:chExt cx="1157286" cy="1302545"/>
            </a:xfrm>
          </p:grpSpPr>
          <p:sp>
            <p:nvSpPr>
              <p:cNvPr id="337"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38"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39"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0"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1"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2"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3"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024" name="Group 1023"/>
          <p:cNvGrpSpPr/>
          <p:nvPr/>
        </p:nvGrpSpPr>
        <p:grpSpPr>
          <a:xfrm>
            <a:off x="8705345" y="5583822"/>
            <a:ext cx="1204362" cy="1091413"/>
            <a:chOff x="8705345" y="5583822"/>
            <a:chExt cx="1204362" cy="1091413"/>
          </a:xfrm>
        </p:grpSpPr>
        <p:grpSp>
          <p:nvGrpSpPr>
            <p:cNvPr id="326" name="Group 325"/>
            <p:cNvGrpSpPr/>
            <p:nvPr/>
          </p:nvGrpSpPr>
          <p:grpSpPr>
            <a:xfrm>
              <a:off x="8741188" y="5791200"/>
              <a:ext cx="1168519" cy="884035"/>
              <a:chOff x="8741188" y="5791200"/>
              <a:chExt cx="1168519" cy="884035"/>
            </a:xfrm>
          </p:grpSpPr>
          <p:sp>
            <p:nvSpPr>
              <p:cNvPr id="277" name="TextBox 276"/>
              <p:cNvSpPr txBox="1"/>
              <p:nvPr/>
            </p:nvSpPr>
            <p:spPr>
              <a:xfrm>
                <a:off x="9142412" y="5791200"/>
                <a:ext cx="710131"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CS Profiles</a:t>
                </a:r>
              </a:p>
            </p:txBody>
          </p:sp>
          <p:grpSp>
            <p:nvGrpSpPr>
              <p:cNvPr id="296" name="Group 295"/>
              <p:cNvGrpSpPr/>
              <p:nvPr/>
            </p:nvGrpSpPr>
            <p:grpSpPr>
              <a:xfrm>
                <a:off x="8741188" y="6096000"/>
                <a:ext cx="1168519" cy="579235"/>
                <a:chOff x="8741188" y="6096000"/>
                <a:chExt cx="1168519" cy="579235"/>
              </a:xfrm>
              <a:solidFill>
                <a:srgbClr val="D11242"/>
              </a:solidFill>
            </p:grpSpPr>
            <p:sp>
              <p:nvSpPr>
                <p:cNvPr id="286" name="Rectangle 7"/>
                <p:cNvSpPr>
                  <a:spLocks noChangeArrowheads="1"/>
                </p:cNvSpPr>
                <p:nvPr/>
              </p:nvSpPr>
              <p:spPr bwMode="auto">
                <a:xfrm>
                  <a:off x="8741188" y="6096000"/>
                  <a:ext cx="1168519"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err="1" smtClean="0">
                      <a:latin typeface="Segoe UI" pitchFamily="34" charset="0"/>
                    </a:rPr>
                    <a:t>IsProducer</a:t>
                  </a:r>
                  <a:endParaRPr lang="en-US" sz="1200" dirty="0">
                    <a:latin typeface="Segoe UI" pitchFamily="34" charset="0"/>
                  </a:endParaRPr>
                </a:p>
              </p:txBody>
            </p:sp>
            <p:sp>
              <p:nvSpPr>
                <p:cNvPr id="287" name="Rectangle 7"/>
                <p:cNvSpPr>
                  <a:spLocks noChangeArrowheads="1"/>
                </p:cNvSpPr>
                <p:nvPr/>
              </p:nvSpPr>
              <p:spPr bwMode="auto">
                <a:xfrm>
                  <a:off x="8748277" y="6400800"/>
                  <a:ext cx="1161430"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Likes </a:t>
                  </a:r>
                  <a:r>
                    <a:rPr lang="en-US" sz="1200" dirty="0" err="1" smtClean="0">
                      <a:latin typeface="Segoe UI" pitchFamily="34" charset="0"/>
                    </a:rPr>
                    <a:t>RedWine</a:t>
                  </a:r>
                  <a:endParaRPr lang="en-US" sz="1200" dirty="0">
                    <a:latin typeface="Segoe UI" pitchFamily="34" charset="0"/>
                  </a:endParaRPr>
                </a:p>
              </p:txBody>
            </p:sp>
          </p:grpSp>
        </p:grpSp>
        <p:grpSp>
          <p:nvGrpSpPr>
            <p:cNvPr id="345" name="Group 344"/>
            <p:cNvGrpSpPr/>
            <p:nvPr/>
          </p:nvGrpSpPr>
          <p:grpSpPr bwMode="black">
            <a:xfrm>
              <a:off x="8705345" y="5583822"/>
              <a:ext cx="418345" cy="506426"/>
              <a:chOff x="1752600" y="4267200"/>
              <a:chExt cx="1157286" cy="1302545"/>
            </a:xfrm>
          </p:grpSpPr>
          <p:sp>
            <p:nvSpPr>
              <p:cNvPr id="346"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7"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8"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9"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0"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1"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2"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025" name="Group 1024"/>
          <p:cNvGrpSpPr/>
          <p:nvPr/>
        </p:nvGrpSpPr>
        <p:grpSpPr>
          <a:xfrm>
            <a:off x="1414902" y="2057400"/>
            <a:ext cx="1395574" cy="304800"/>
            <a:chOff x="1414902" y="2057400"/>
            <a:chExt cx="1395574" cy="304800"/>
          </a:xfrm>
        </p:grpSpPr>
        <p:sp>
          <p:nvSpPr>
            <p:cNvPr id="353" name="Freeform 128"/>
            <p:cNvSpPr>
              <a:spLocks noEditPoints="1"/>
            </p:cNvSpPr>
            <p:nvPr/>
          </p:nvSpPr>
          <p:spPr bwMode="black">
            <a:xfrm>
              <a:off x="1414902" y="2057400"/>
              <a:ext cx="259910" cy="22880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b="1" dirty="0">
                <a:solidFill>
                  <a:srgbClr val="D11200"/>
                </a:solidFill>
                <a:latin typeface="Segoe UI" pitchFamily="34" charset="0"/>
              </a:endParaRPr>
            </a:p>
          </p:txBody>
        </p:sp>
        <p:sp>
          <p:nvSpPr>
            <p:cNvPr id="354" name="TextBox 353"/>
            <p:cNvSpPr txBox="1"/>
            <p:nvPr/>
          </p:nvSpPr>
          <p:spPr>
            <a:xfrm>
              <a:off x="1627331" y="2177534"/>
              <a:ext cx="1183145" cy="184666"/>
            </a:xfrm>
            <a:prstGeom prst="rect">
              <a:avLst/>
            </a:prstGeom>
            <a:noFill/>
          </p:spPr>
          <p:txBody>
            <a:bodyPr wrap="none" lIns="0" tIns="0" rIns="0" bIns="0" rtlCol="0">
              <a:spAutoFit/>
            </a:bodyPr>
            <a:lstStyle/>
            <a:p>
              <a:pPr algn="ctr"/>
              <a:r>
                <a:rPr lang="en-US" sz="1200" b="1" dirty="0" smtClean="0">
                  <a:solidFill>
                    <a:srgbClr val="D11200"/>
                  </a:solidFill>
                </a:rPr>
                <a:t>SilentLogin.aspx</a:t>
              </a:r>
            </a:p>
          </p:txBody>
        </p:sp>
      </p:grpSp>
      <p:grpSp>
        <p:nvGrpSpPr>
          <p:cNvPr id="1028" name="Group 1027"/>
          <p:cNvGrpSpPr/>
          <p:nvPr/>
        </p:nvGrpSpPr>
        <p:grpSpPr>
          <a:xfrm>
            <a:off x="2467063" y="762000"/>
            <a:ext cx="7593097" cy="565666"/>
            <a:chOff x="2467063" y="762000"/>
            <a:chExt cx="7593097" cy="565666"/>
          </a:xfrm>
        </p:grpSpPr>
        <p:cxnSp>
          <p:nvCxnSpPr>
            <p:cNvPr id="270" name="Elbow Connector 269"/>
            <p:cNvCxnSpPr/>
            <p:nvPr/>
          </p:nvCxnSpPr>
          <p:spPr>
            <a:xfrm rot="10800000" flipV="1">
              <a:off x="2467063" y="1079499"/>
              <a:ext cx="7593097" cy="1"/>
            </a:xfrm>
            <a:prstGeom prst="bentConnector3">
              <a:avLst>
                <a:gd name="adj1" fmla="val 50000"/>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4576559" y="838200"/>
              <a:ext cx="3226203"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POST ( </a:t>
              </a:r>
              <a:r>
                <a:rPr lang="en-US" sz="1200" dirty="0" smtClean="0">
                  <a:gradFill>
                    <a:gsLst>
                      <a:gs pos="0">
                        <a:schemeClr val="tx1"/>
                      </a:gs>
                      <a:gs pos="86000">
                        <a:schemeClr val="tx1"/>
                      </a:gs>
                    </a:gsLst>
                    <a:lin ang="5400000" scaled="0"/>
                  </a:gradFill>
                  <a:hlinkClick r:id="rId4"/>
                </a:rPr>
                <a:t>http://sts.company.com/silentlogin.aspx</a:t>
              </a:r>
              <a:r>
                <a:rPr lang="en-US" sz="1200" dirty="0" smtClean="0">
                  <a:gradFill>
                    <a:gsLst>
                      <a:gs pos="0">
                        <a:schemeClr val="tx1"/>
                      </a:gs>
                      <a:gs pos="86000">
                        <a:schemeClr val="tx1"/>
                      </a:gs>
                    </a:gsLst>
                    <a:lin ang="5400000" scaled="0"/>
                  </a:gradFill>
                </a:rPr>
                <a:t>)</a:t>
              </a:r>
            </a:p>
          </p:txBody>
        </p:sp>
        <p:sp>
          <p:nvSpPr>
            <p:cNvPr id="273" name="TextBox 272"/>
            <p:cNvSpPr txBox="1"/>
            <p:nvPr/>
          </p:nvSpPr>
          <p:spPr>
            <a:xfrm>
              <a:off x="4833534" y="1143000"/>
              <a:ext cx="2660986" cy="184666"/>
            </a:xfrm>
            <a:prstGeom prst="rect">
              <a:avLst/>
            </a:prstGeom>
            <a:noFill/>
          </p:spPr>
          <p:txBody>
            <a:bodyPr wrap="none" lIns="0" tIns="0" rIns="0" bIns="0" rtlCol="0">
              <a:spAutoFit/>
            </a:bodyPr>
            <a:lstStyle/>
            <a:p>
              <a:pPr algn="ctr"/>
              <a:r>
                <a:rPr lang="en-US" sz="1200" dirty="0" err="1" smtClean="0">
                  <a:gradFill>
                    <a:gsLst>
                      <a:gs pos="0">
                        <a:schemeClr val="tx1"/>
                      </a:gs>
                      <a:gs pos="86000">
                        <a:schemeClr val="tx1"/>
                      </a:gs>
                    </a:gsLst>
                    <a:lin ang="5400000" scaled="0"/>
                  </a:gradFill>
                </a:rPr>
                <a:t>wreply</a:t>
              </a:r>
              <a:r>
                <a:rPr lang="en-US" sz="1200" dirty="0" smtClean="0">
                  <a:gradFill>
                    <a:gsLst>
                      <a:gs pos="0">
                        <a:schemeClr val="tx1"/>
                      </a:gs>
                      <a:gs pos="86000">
                        <a:schemeClr val="tx1"/>
                      </a:gs>
                    </a:gsLst>
                    <a:lin ang="5400000" scaled="0"/>
                  </a:gradFill>
                </a:rPr>
                <a:t>= </a:t>
              </a:r>
              <a:r>
                <a:rPr lang="en-US" sz="1200" dirty="0" smtClean="0">
                  <a:gradFill>
                    <a:gsLst>
                      <a:gs pos="0">
                        <a:schemeClr val="tx1"/>
                      </a:gs>
                      <a:gs pos="86000">
                        <a:schemeClr val="tx1"/>
                      </a:gs>
                    </a:gsLst>
                    <a:lin ang="5400000" scaled="0"/>
                  </a:gradFill>
                  <a:hlinkClick r:id="rId5"/>
                </a:rPr>
                <a:t>http://www.marketplace1.com</a:t>
              </a:r>
              <a:r>
                <a:rPr lang="en-US" sz="1200" dirty="0" smtClean="0">
                  <a:gradFill>
                    <a:gsLst>
                      <a:gs pos="0">
                        <a:schemeClr val="tx1"/>
                      </a:gs>
                      <a:gs pos="86000">
                        <a:schemeClr val="tx1"/>
                      </a:gs>
                    </a:gsLst>
                    <a:lin ang="5400000" scaled="0"/>
                  </a:gradFill>
                </a:rPr>
                <a:t> </a:t>
              </a:r>
            </a:p>
          </p:txBody>
        </p:sp>
        <p:sp>
          <p:nvSpPr>
            <p:cNvPr id="355" name="Oval 354"/>
            <p:cNvSpPr/>
            <p:nvPr/>
          </p:nvSpPr>
          <p:spPr bwMode="auto">
            <a:xfrm>
              <a:off x="7847012" y="76200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2</a:t>
              </a:r>
              <a:endParaRPr lang="en-US" sz="1200" dirty="0" smtClean="0">
                <a:solidFill>
                  <a:srgbClr val="D11242"/>
                </a:solidFill>
                <a:latin typeface="Segoe UI Semibold" pitchFamily="34" charset="0"/>
              </a:endParaRPr>
            </a:p>
          </p:txBody>
        </p:sp>
      </p:grpSp>
      <p:grpSp>
        <p:nvGrpSpPr>
          <p:cNvPr id="1029" name="Group 1028"/>
          <p:cNvGrpSpPr/>
          <p:nvPr/>
        </p:nvGrpSpPr>
        <p:grpSpPr>
          <a:xfrm>
            <a:off x="60488" y="1775119"/>
            <a:ext cx="1388890" cy="3239316"/>
            <a:chOff x="60488" y="1775119"/>
            <a:chExt cx="1388890" cy="3239316"/>
          </a:xfrm>
        </p:grpSpPr>
        <p:sp>
          <p:nvSpPr>
            <p:cNvPr id="297" name="Freeform 296"/>
            <p:cNvSpPr/>
            <p:nvPr/>
          </p:nvSpPr>
          <p:spPr bwMode="auto">
            <a:xfrm rot="21050167">
              <a:off x="843114" y="1775119"/>
              <a:ext cx="606264" cy="3239316"/>
            </a:xfrm>
            <a:custGeom>
              <a:avLst/>
              <a:gdLst>
                <a:gd name="connsiteX0" fmla="*/ 606264 w 606264"/>
                <a:gd name="connsiteY0" fmla="*/ 0 h 3785190"/>
                <a:gd name="connsiteX1" fmla="*/ 208 w 606264"/>
                <a:gd name="connsiteY1" fmla="*/ 1265274 h 3785190"/>
                <a:gd name="connsiteX2" fmla="*/ 531836 w 606264"/>
                <a:gd name="connsiteY2" fmla="*/ 3785190 h 3785190"/>
              </a:gdLst>
              <a:ahLst/>
              <a:cxnLst>
                <a:cxn ang="0">
                  <a:pos x="connsiteX0" y="connsiteY0"/>
                </a:cxn>
                <a:cxn ang="0">
                  <a:pos x="connsiteX1" y="connsiteY1"/>
                </a:cxn>
                <a:cxn ang="0">
                  <a:pos x="connsiteX2" y="connsiteY2"/>
                </a:cxn>
              </a:cxnLst>
              <a:rect l="l" t="t" r="r" b="b"/>
              <a:pathLst>
                <a:path w="606264" h="3785190">
                  <a:moveTo>
                    <a:pt x="606264" y="0"/>
                  </a:moveTo>
                  <a:cubicBezTo>
                    <a:pt x="309438" y="317204"/>
                    <a:pt x="12613" y="634409"/>
                    <a:pt x="208" y="1265274"/>
                  </a:cubicBezTo>
                  <a:cubicBezTo>
                    <a:pt x="-12197" y="1896139"/>
                    <a:pt x="531836" y="3785190"/>
                    <a:pt x="531836" y="3785190"/>
                  </a:cubicBezTo>
                </a:path>
              </a:pathLst>
            </a:cu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8" name="TextBox 297"/>
            <p:cNvSpPr txBox="1"/>
            <p:nvPr/>
          </p:nvSpPr>
          <p:spPr>
            <a:xfrm>
              <a:off x="60488" y="1786487"/>
              <a:ext cx="928524"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Authenticates</a:t>
              </a:r>
            </a:p>
          </p:txBody>
        </p:sp>
        <p:sp>
          <p:nvSpPr>
            <p:cNvPr id="356" name="Oval 355"/>
            <p:cNvSpPr/>
            <p:nvPr/>
          </p:nvSpPr>
          <p:spPr bwMode="auto">
            <a:xfrm>
              <a:off x="522808" y="3154565"/>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3</a:t>
              </a:r>
            </a:p>
          </p:txBody>
        </p:sp>
      </p:grpSp>
      <p:grpSp>
        <p:nvGrpSpPr>
          <p:cNvPr id="1031" name="Group 1030"/>
          <p:cNvGrpSpPr/>
          <p:nvPr/>
        </p:nvGrpSpPr>
        <p:grpSpPr>
          <a:xfrm>
            <a:off x="3032579" y="1630680"/>
            <a:ext cx="2223633" cy="1798320"/>
            <a:chOff x="3032579" y="1630680"/>
            <a:chExt cx="2223633" cy="1798320"/>
          </a:xfrm>
        </p:grpSpPr>
        <p:grpSp>
          <p:nvGrpSpPr>
            <p:cNvPr id="1030" name="Group 1029"/>
            <p:cNvGrpSpPr/>
            <p:nvPr/>
          </p:nvGrpSpPr>
          <p:grpSpPr>
            <a:xfrm>
              <a:off x="3032579" y="1752600"/>
              <a:ext cx="2223633" cy="1676400"/>
              <a:chOff x="3032579" y="1752600"/>
              <a:chExt cx="2223633" cy="1676400"/>
            </a:xfrm>
          </p:grpSpPr>
          <p:grpSp>
            <p:nvGrpSpPr>
              <p:cNvPr id="294" name="Group 293"/>
              <p:cNvGrpSpPr/>
              <p:nvPr/>
            </p:nvGrpSpPr>
            <p:grpSpPr>
              <a:xfrm>
                <a:off x="4010464" y="1922085"/>
                <a:ext cx="1245748" cy="1506915"/>
                <a:chOff x="3400864" y="3657600"/>
                <a:chExt cx="1245748" cy="1506915"/>
              </a:xfrm>
            </p:grpSpPr>
            <p:sp>
              <p:nvSpPr>
                <p:cNvPr id="278" name="Rectangle 7"/>
                <p:cNvSpPr>
                  <a:spLocks noChangeArrowheads="1"/>
                </p:cNvSpPr>
                <p:nvPr/>
              </p:nvSpPr>
              <p:spPr bwMode="auto">
                <a:xfrm>
                  <a:off x="3559588" y="3975680"/>
                  <a:ext cx="1087023" cy="274435"/>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User Id</a:t>
                  </a:r>
                  <a:endParaRPr lang="en-US" sz="1200" dirty="0">
                    <a:latin typeface="Segoe UI" pitchFamily="34" charset="0"/>
                  </a:endParaRPr>
                </a:p>
              </p:txBody>
            </p:sp>
            <p:sp>
              <p:nvSpPr>
                <p:cNvPr id="279" name="Rectangle 7"/>
                <p:cNvSpPr>
                  <a:spLocks noChangeArrowheads="1"/>
                </p:cNvSpPr>
                <p:nvPr/>
              </p:nvSpPr>
              <p:spPr bwMode="auto">
                <a:xfrm>
                  <a:off x="3566678" y="4280480"/>
                  <a:ext cx="1079934" cy="274435"/>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Email</a:t>
                  </a:r>
                  <a:endParaRPr lang="en-US" sz="1200" dirty="0">
                    <a:latin typeface="Segoe UI" pitchFamily="34" charset="0"/>
                  </a:endParaRPr>
                </a:p>
              </p:txBody>
            </p:sp>
            <p:sp>
              <p:nvSpPr>
                <p:cNvPr id="280" name="Rectangle 7"/>
                <p:cNvSpPr>
                  <a:spLocks noChangeArrowheads="1"/>
                </p:cNvSpPr>
                <p:nvPr/>
              </p:nvSpPr>
              <p:spPr bwMode="auto">
                <a:xfrm>
                  <a:off x="3566678" y="4585280"/>
                  <a:ext cx="1079934" cy="274435"/>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Password</a:t>
                  </a:r>
                  <a:endParaRPr lang="en-US" sz="1200" dirty="0">
                    <a:latin typeface="Segoe UI" pitchFamily="34" charset="0"/>
                  </a:endParaRPr>
                </a:p>
              </p:txBody>
            </p:sp>
            <p:sp>
              <p:nvSpPr>
                <p:cNvPr id="281" name="Rectangle 7"/>
                <p:cNvSpPr>
                  <a:spLocks noChangeArrowheads="1"/>
                </p:cNvSpPr>
                <p:nvPr/>
              </p:nvSpPr>
              <p:spPr bwMode="auto">
                <a:xfrm>
                  <a:off x="3566678" y="4890080"/>
                  <a:ext cx="1079934" cy="274435"/>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First Name</a:t>
                  </a:r>
                  <a:endParaRPr lang="en-US" sz="1200" dirty="0">
                    <a:latin typeface="Segoe UI" pitchFamily="34" charset="0"/>
                  </a:endParaRPr>
                </a:p>
              </p:txBody>
            </p:sp>
            <p:sp>
              <p:nvSpPr>
                <p:cNvPr id="288" name="Freeform 164"/>
                <p:cNvSpPr>
                  <a:spLocks noEditPoints="1"/>
                </p:cNvSpPr>
                <p:nvPr/>
              </p:nvSpPr>
              <p:spPr bwMode="black">
                <a:xfrm>
                  <a:off x="3400864" y="3657600"/>
                  <a:ext cx="321071" cy="40638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89" name="TextBox 288"/>
                <p:cNvSpPr txBox="1"/>
                <p:nvPr/>
              </p:nvSpPr>
              <p:spPr>
                <a:xfrm>
                  <a:off x="3767618" y="3707081"/>
                  <a:ext cx="445636"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Claims</a:t>
                  </a:r>
                </a:p>
              </p:txBody>
            </p:sp>
          </p:grpSp>
          <p:cxnSp>
            <p:nvCxnSpPr>
              <p:cNvPr id="303" name="Straight Arrow Connector 302"/>
              <p:cNvCxnSpPr/>
              <p:nvPr/>
            </p:nvCxnSpPr>
            <p:spPr>
              <a:xfrm>
                <a:off x="3141662" y="2180947"/>
                <a:ext cx="868802" cy="0"/>
              </a:xfrm>
              <a:prstGeom prst="straightConnector1">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5" name="TextBox 304"/>
              <p:cNvSpPr txBox="1"/>
              <p:nvPr/>
            </p:nvSpPr>
            <p:spPr>
              <a:xfrm>
                <a:off x="3032579" y="1752600"/>
                <a:ext cx="927946" cy="369332"/>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Build AD</a:t>
                </a:r>
              </a:p>
              <a:p>
                <a:pPr algn="ctr"/>
                <a:r>
                  <a:rPr lang="en-US" sz="1200" dirty="0" smtClean="0">
                    <a:gradFill>
                      <a:gsLst>
                        <a:gs pos="0">
                          <a:schemeClr val="tx1"/>
                        </a:gs>
                        <a:gs pos="86000">
                          <a:schemeClr val="tx1"/>
                        </a:gs>
                      </a:gsLst>
                      <a:lin ang="5400000" scaled="0"/>
                    </a:gradFill>
                  </a:rPr>
                  <a:t>Stored Claims</a:t>
                </a:r>
              </a:p>
            </p:txBody>
          </p:sp>
        </p:grpSp>
        <p:sp>
          <p:nvSpPr>
            <p:cNvPr id="357" name="Oval 356"/>
            <p:cNvSpPr/>
            <p:nvPr/>
          </p:nvSpPr>
          <p:spPr bwMode="auto">
            <a:xfrm>
              <a:off x="3884612" y="163068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4</a:t>
              </a:r>
              <a:endParaRPr lang="en-US" sz="1200" dirty="0" smtClean="0">
                <a:solidFill>
                  <a:srgbClr val="D11242"/>
                </a:solidFill>
                <a:latin typeface="Segoe UI Semibold" pitchFamily="34" charset="0"/>
              </a:endParaRPr>
            </a:p>
          </p:txBody>
        </p:sp>
      </p:grpSp>
      <p:grpSp>
        <p:nvGrpSpPr>
          <p:cNvPr id="1032" name="Group 1031"/>
          <p:cNvGrpSpPr/>
          <p:nvPr/>
        </p:nvGrpSpPr>
        <p:grpSpPr>
          <a:xfrm>
            <a:off x="3168502" y="2392326"/>
            <a:ext cx="5167424" cy="2779923"/>
            <a:chOff x="3168502" y="2392326"/>
            <a:chExt cx="5167424" cy="2779923"/>
          </a:xfrm>
        </p:grpSpPr>
        <p:sp>
          <p:nvSpPr>
            <p:cNvPr id="304" name="Freeform 303"/>
            <p:cNvSpPr/>
            <p:nvPr/>
          </p:nvSpPr>
          <p:spPr bwMode="auto">
            <a:xfrm>
              <a:off x="3168502" y="2392326"/>
              <a:ext cx="5167424" cy="2180414"/>
            </a:xfrm>
            <a:custGeom>
              <a:avLst/>
              <a:gdLst>
                <a:gd name="connsiteX0" fmla="*/ 0 w 5167424"/>
                <a:gd name="connsiteY0" fmla="*/ 0 h 2180414"/>
                <a:gd name="connsiteX1" fmla="*/ 1626782 w 5167424"/>
                <a:gd name="connsiteY1" fmla="*/ 2179674 h 2180414"/>
                <a:gd name="connsiteX2" fmla="*/ 5167424 w 5167424"/>
                <a:gd name="connsiteY2" fmla="*/ 265814 h 2180414"/>
              </a:gdLst>
              <a:ahLst/>
              <a:cxnLst>
                <a:cxn ang="0">
                  <a:pos x="connsiteX0" y="connsiteY0"/>
                </a:cxn>
                <a:cxn ang="0">
                  <a:pos x="connsiteX1" y="connsiteY1"/>
                </a:cxn>
                <a:cxn ang="0">
                  <a:pos x="connsiteX2" y="connsiteY2"/>
                </a:cxn>
              </a:cxnLst>
              <a:rect l="l" t="t" r="r" b="b"/>
              <a:pathLst>
                <a:path w="5167424" h="2180414">
                  <a:moveTo>
                    <a:pt x="0" y="0"/>
                  </a:moveTo>
                  <a:cubicBezTo>
                    <a:pt x="382772" y="1067686"/>
                    <a:pt x="765545" y="2135372"/>
                    <a:pt x="1626782" y="2179674"/>
                  </a:cubicBezTo>
                  <a:cubicBezTo>
                    <a:pt x="2488019" y="2223976"/>
                    <a:pt x="5167424" y="265814"/>
                    <a:pt x="5167424" y="265814"/>
                  </a:cubicBezTo>
                </a:path>
              </a:pathLst>
            </a:cu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6" name="TextBox 305"/>
            <p:cNvSpPr txBox="1"/>
            <p:nvPr/>
          </p:nvSpPr>
          <p:spPr>
            <a:xfrm>
              <a:off x="4148633" y="4618251"/>
              <a:ext cx="1520801" cy="553998"/>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Gets Additional</a:t>
              </a:r>
            </a:p>
            <a:p>
              <a:pPr algn="ctr"/>
              <a:r>
                <a:rPr lang="en-US" sz="1200" dirty="0" smtClean="0">
                  <a:gradFill>
                    <a:gsLst>
                      <a:gs pos="0">
                        <a:schemeClr val="tx1"/>
                      </a:gs>
                      <a:gs pos="86000">
                        <a:schemeClr val="tx1"/>
                      </a:gs>
                    </a:gsLst>
                    <a:lin ang="5400000" scaled="0"/>
                  </a:gradFill>
                </a:rPr>
                <a:t>Claims For Commerce </a:t>
              </a:r>
            </a:p>
            <a:p>
              <a:pPr algn="ctr"/>
              <a:r>
                <a:rPr lang="en-US" sz="1200" dirty="0" smtClean="0">
                  <a:gradFill>
                    <a:gsLst>
                      <a:gs pos="0">
                        <a:schemeClr val="tx1"/>
                      </a:gs>
                      <a:gs pos="86000">
                        <a:schemeClr val="tx1"/>
                      </a:gs>
                    </a:gsLst>
                    <a:lin ang="5400000" scaled="0"/>
                  </a:gradFill>
                </a:rPr>
                <a:t>Profiles Store</a:t>
              </a:r>
            </a:p>
          </p:txBody>
        </p:sp>
        <p:sp>
          <p:nvSpPr>
            <p:cNvPr id="358" name="Oval 357"/>
            <p:cNvSpPr/>
            <p:nvPr/>
          </p:nvSpPr>
          <p:spPr bwMode="auto">
            <a:xfrm>
              <a:off x="5477894" y="4500184"/>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5</a:t>
              </a:r>
            </a:p>
          </p:txBody>
        </p:sp>
      </p:grpSp>
      <p:grpSp>
        <p:nvGrpSpPr>
          <p:cNvPr id="1033" name="Group 1032"/>
          <p:cNvGrpSpPr/>
          <p:nvPr/>
        </p:nvGrpSpPr>
        <p:grpSpPr>
          <a:xfrm>
            <a:off x="2894012" y="1447800"/>
            <a:ext cx="6108700" cy="451540"/>
            <a:chOff x="2894012" y="1447800"/>
            <a:chExt cx="6108700" cy="451540"/>
          </a:xfrm>
        </p:grpSpPr>
        <p:cxnSp>
          <p:nvCxnSpPr>
            <p:cNvPr id="307" name="Straight Arrow Connector 306"/>
            <p:cNvCxnSpPr/>
            <p:nvPr/>
          </p:nvCxnSpPr>
          <p:spPr>
            <a:xfrm>
              <a:off x="2894012" y="1524000"/>
              <a:ext cx="6108700" cy="6659"/>
            </a:xfrm>
            <a:prstGeom prst="straightConnector1">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9" name="TextBox 308"/>
            <p:cNvSpPr txBox="1"/>
            <p:nvPr/>
          </p:nvSpPr>
          <p:spPr>
            <a:xfrm>
              <a:off x="4494212" y="1524000"/>
              <a:ext cx="2743200" cy="184666"/>
            </a:xfrm>
            <a:prstGeom prst="rect">
              <a:avLst/>
            </a:prstGeom>
            <a:noFill/>
          </p:spPr>
          <p:txBody>
            <a:bodyPr wrap="square" lIns="0" tIns="0" rIns="0" bIns="0" rtlCol="0">
              <a:spAutoFit/>
            </a:bodyPr>
            <a:lstStyle/>
            <a:p>
              <a:pPr algn="ctr"/>
              <a:r>
                <a:rPr lang="en-US" sz="1200" dirty="0" err="1" smtClean="0">
                  <a:gradFill>
                    <a:gsLst>
                      <a:gs pos="0">
                        <a:schemeClr val="tx1"/>
                      </a:gs>
                      <a:gs pos="86000">
                        <a:schemeClr val="tx1"/>
                      </a:gs>
                    </a:gsLst>
                    <a:lin ang="5400000" scaled="0"/>
                  </a:gradFill>
                </a:rPr>
                <a:t>Auth</a:t>
              </a:r>
              <a:r>
                <a:rPr lang="en-US" sz="1200" dirty="0" smtClean="0">
                  <a:gradFill>
                    <a:gsLst>
                      <a:gs pos="0">
                        <a:schemeClr val="tx1"/>
                      </a:gs>
                      <a:gs pos="86000">
                        <a:schemeClr val="tx1"/>
                      </a:gs>
                    </a:gsLst>
                    <a:lin ang="5400000" scaled="0"/>
                  </a:gradFill>
                </a:rPr>
                <a:t> Token with Claims</a:t>
              </a:r>
            </a:p>
          </p:txBody>
        </p:sp>
        <p:sp>
          <p:nvSpPr>
            <p:cNvPr id="310" name="Freeform 154"/>
            <p:cNvSpPr>
              <a:spLocks noEditPoints="1"/>
            </p:cNvSpPr>
            <p:nvPr/>
          </p:nvSpPr>
          <p:spPr bwMode="black">
            <a:xfrm>
              <a:off x="6671153" y="1553045"/>
              <a:ext cx="302497" cy="346295"/>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59" name="Oval 358"/>
            <p:cNvSpPr/>
            <p:nvPr/>
          </p:nvSpPr>
          <p:spPr bwMode="auto">
            <a:xfrm>
              <a:off x="4829492" y="144780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6</a:t>
              </a:r>
              <a:endParaRPr lang="en-US" sz="1200" dirty="0" smtClean="0">
                <a:solidFill>
                  <a:srgbClr val="D11242"/>
                </a:solidFill>
                <a:latin typeface="Segoe UI Semibold" pitchFamily="34" charset="0"/>
              </a:endParaRPr>
            </a:p>
          </p:txBody>
        </p:sp>
      </p:grpSp>
      <p:grpSp>
        <p:nvGrpSpPr>
          <p:cNvPr id="1034" name="Group 1033"/>
          <p:cNvGrpSpPr/>
          <p:nvPr/>
        </p:nvGrpSpPr>
        <p:grpSpPr>
          <a:xfrm>
            <a:off x="8210835" y="3608583"/>
            <a:ext cx="931577" cy="418349"/>
            <a:chOff x="8210835" y="3608583"/>
            <a:chExt cx="931577" cy="418349"/>
          </a:xfrm>
        </p:grpSpPr>
        <p:sp>
          <p:nvSpPr>
            <p:cNvPr id="360" name="Freeform 38"/>
            <p:cNvSpPr>
              <a:spLocks noEditPoints="1"/>
            </p:cNvSpPr>
            <p:nvPr/>
          </p:nvSpPr>
          <p:spPr bwMode="black">
            <a:xfrm>
              <a:off x="8210835" y="3608583"/>
              <a:ext cx="184118" cy="323904"/>
            </a:xfrm>
            <a:custGeom>
              <a:avLst/>
              <a:gdLst>
                <a:gd name="T0" fmla="*/ 87 w 210"/>
                <a:gd name="T1" fmla="*/ 63 h 330"/>
                <a:gd name="T2" fmla="*/ 172 w 210"/>
                <a:gd name="T3" fmla="*/ 88 h 330"/>
                <a:gd name="T4" fmla="*/ 191 w 210"/>
                <a:gd name="T5" fmla="*/ 240 h 330"/>
                <a:gd name="T6" fmla="*/ 167 w 210"/>
                <a:gd name="T7" fmla="*/ 324 h 330"/>
                <a:gd name="T8" fmla="*/ 117 w 210"/>
                <a:gd name="T9" fmla="*/ 267 h 330"/>
                <a:gd name="T10" fmla="*/ 79 w 210"/>
                <a:gd name="T11" fmla="*/ 152 h 330"/>
                <a:gd name="T12" fmla="*/ 87 w 210"/>
                <a:gd name="T13" fmla="*/ 63 h 330"/>
                <a:gd name="T14" fmla="*/ 9 w 210"/>
                <a:gd name="T15" fmla="*/ 24 h 330"/>
                <a:gd name="T16" fmla="*/ 9 w 210"/>
                <a:gd name="T17" fmla="*/ 60 h 330"/>
                <a:gd name="T18" fmla="*/ 41 w 210"/>
                <a:gd name="T19" fmla="*/ 77 h 330"/>
                <a:gd name="T20" fmla="*/ 42 w 210"/>
                <a:gd name="T21" fmla="*/ 40 h 330"/>
                <a:gd name="T22" fmla="*/ 9 w 210"/>
                <a:gd name="T23" fmla="*/ 24 h 330"/>
                <a:gd name="T24" fmla="*/ 54 w 210"/>
                <a:gd name="T25" fmla="*/ 5 h 330"/>
                <a:gd name="T26" fmla="*/ 48 w 210"/>
                <a:gd name="T27" fmla="*/ 34 h 330"/>
                <a:gd name="T28" fmla="*/ 71 w 210"/>
                <a:gd name="T29" fmla="*/ 52 h 330"/>
                <a:gd name="T30" fmla="*/ 77 w 210"/>
                <a:gd name="T31" fmla="*/ 24 h 330"/>
                <a:gd name="T32" fmla="*/ 54 w 210"/>
                <a:gd name="T33" fmla="*/ 5 h 330"/>
                <a:gd name="T34" fmla="*/ 95 w 210"/>
                <a:gd name="T35" fmla="*/ 2 h 330"/>
                <a:gd name="T36" fmla="*/ 86 w 210"/>
                <a:gd name="T37" fmla="*/ 26 h 330"/>
                <a:gd name="T38" fmla="*/ 104 w 210"/>
                <a:gd name="T39" fmla="*/ 46 h 330"/>
                <a:gd name="T40" fmla="*/ 113 w 210"/>
                <a:gd name="T41" fmla="*/ 21 h 330"/>
                <a:gd name="T42" fmla="*/ 95 w 210"/>
                <a:gd name="T43" fmla="*/ 2 h 330"/>
                <a:gd name="T44" fmla="*/ 133 w 210"/>
                <a:gd name="T45" fmla="*/ 7 h 330"/>
                <a:gd name="T46" fmla="*/ 120 w 210"/>
                <a:gd name="T47" fmla="*/ 28 h 330"/>
                <a:gd name="T48" fmla="*/ 133 w 210"/>
                <a:gd name="T49" fmla="*/ 48 h 330"/>
                <a:gd name="T50" fmla="*/ 145 w 210"/>
                <a:gd name="T51" fmla="*/ 28 h 330"/>
                <a:gd name="T52" fmla="*/ 133 w 210"/>
                <a:gd name="T53" fmla="*/ 7 h 330"/>
                <a:gd name="T54" fmla="*/ 163 w 210"/>
                <a:gd name="T55" fmla="*/ 23 h 330"/>
                <a:gd name="T56" fmla="*/ 150 w 210"/>
                <a:gd name="T57" fmla="*/ 40 h 330"/>
                <a:gd name="T58" fmla="*/ 160 w 210"/>
                <a:gd name="T59" fmla="*/ 59 h 330"/>
                <a:gd name="T60" fmla="*/ 173 w 210"/>
                <a:gd name="T61" fmla="*/ 42 h 330"/>
                <a:gd name="T62" fmla="*/ 163 w 210"/>
                <a:gd name="T63" fmla="*/ 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330">
                  <a:moveTo>
                    <a:pt x="87" y="63"/>
                  </a:moveTo>
                  <a:cubicBezTo>
                    <a:pt x="119" y="54"/>
                    <a:pt x="160" y="61"/>
                    <a:pt x="172" y="88"/>
                  </a:cubicBezTo>
                  <a:cubicBezTo>
                    <a:pt x="195" y="141"/>
                    <a:pt x="169" y="168"/>
                    <a:pt x="191" y="240"/>
                  </a:cubicBezTo>
                  <a:cubicBezTo>
                    <a:pt x="210" y="299"/>
                    <a:pt x="188" y="318"/>
                    <a:pt x="167" y="324"/>
                  </a:cubicBezTo>
                  <a:cubicBezTo>
                    <a:pt x="145" y="330"/>
                    <a:pt x="116" y="306"/>
                    <a:pt x="117" y="267"/>
                  </a:cubicBezTo>
                  <a:cubicBezTo>
                    <a:pt x="118" y="216"/>
                    <a:pt x="111" y="178"/>
                    <a:pt x="79" y="152"/>
                  </a:cubicBezTo>
                  <a:cubicBezTo>
                    <a:pt x="41" y="122"/>
                    <a:pt x="32" y="77"/>
                    <a:pt x="87" y="63"/>
                  </a:cubicBezTo>
                  <a:close/>
                  <a:moveTo>
                    <a:pt x="9" y="24"/>
                  </a:moveTo>
                  <a:cubicBezTo>
                    <a:pt x="0" y="29"/>
                    <a:pt x="0" y="46"/>
                    <a:pt x="9" y="60"/>
                  </a:cubicBezTo>
                  <a:cubicBezTo>
                    <a:pt x="17" y="75"/>
                    <a:pt x="32" y="82"/>
                    <a:pt x="41" y="77"/>
                  </a:cubicBezTo>
                  <a:cubicBezTo>
                    <a:pt x="50" y="71"/>
                    <a:pt x="50" y="55"/>
                    <a:pt x="42" y="40"/>
                  </a:cubicBezTo>
                  <a:cubicBezTo>
                    <a:pt x="33" y="26"/>
                    <a:pt x="18" y="18"/>
                    <a:pt x="9" y="24"/>
                  </a:cubicBezTo>
                  <a:close/>
                  <a:moveTo>
                    <a:pt x="54" y="5"/>
                  </a:moveTo>
                  <a:cubicBezTo>
                    <a:pt x="46" y="8"/>
                    <a:pt x="43" y="21"/>
                    <a:pt x="48" y="34"/>
                  </a:cubicBezTo>
                  <a:cubicBezTo>
                    <a:pt x="53" y="47"/>
                    <a:pt x="63" y="55"/>
                    <a:pt x="71" y="52"/>
                  </a:cubicBezTo>
                  <a:cubicBezTo>
                    <a:pt x="79" y="50"/>
                    <a:pt x="82" y="37"/>
                    <a:pt x="77" y="24"/>
                  </a:cubicBezTo>
                  <a:cubicBezTo>
                    <a:pt x="72" y="11"/>
                    <a:pt x="62" y="3"/>
                    <a:pt x="54" y="5"/>
                  </a:cubicBezTo>
                  <a:close/>
                  <a:moveTo>
                    <a:pt x="95" y="2"/>
                  </a:moveTo>
                  <a:cubicBezTo>
                    <a:pt x="88" y="3"/>
                    <a:pt x="84" y="14"/>
                    <a:pt x="86" y="26"/>
                  </a:cubicBezTo>
                  <a:cubicBezTo>
                    <a:pt x="88" y="38"/>
                    <a:pt x="96" y="47"/>
                    <a:pt x="104" y="46"/>
                  </a:cubicBezTo>
                  <a:cubicBezTo>
                    <a:pt x="111" y="44"/>
                    <a:pt x="115" y="33"/>
                    <a:pt x="113" y="21"/>
                  </a:cubicBezTo>
                  <a:cubicBezTo>
                    <a:pt x="111" y="9"/>
                    <a:pt x="103" y="0"/>
                    <a:pt x="95" y="2"/>
                  </a:cubicBezTo>
                  <a:close/>
                  <a:moveTo>
                    <a:pt x="133" y="7"/>
                  </a:moveTo>
                  <a:cubicBezTo>
                    <a:pt x="126" y="8"/>
                    <a:pt x="120" y="17"/>
                    <a:pt x="120" y="28"/>
                  </a:cubicBezTo>
                  <a:cubicBezTo>
                    <a:pt x="120" y="39"/>
                    <a:pt x="126" y="48"/>
                    <a:pt x="133" y="48"/>
                  </a:cubicBezTo>
                  <a:cubicBezTo>
                    <a:pt x="140" y="48"/>
                    <a:pt x="145" y="39"/>
                    <a:pt x="145" y="28"/>
                  </a:cubicBezTo>
                  <a:cubicBezTo>
                    <a:pt x="145" y="16"/>
                    <a:pt x="139" y="7"/>
                    <a:pt x="133" y="7"/>
                  </a:cubicBezTo>
                  <a:close/>
                  <a:moveTo>
                    <a:pt x="163" y="23"/>
                  </a:moveTo>
                  <a:cubicBezTo>
                    <a:pt x="157" y="22"/>
                    <a:pt x="151" y="30"/>
                    <a:pt x="150" y="40"/>
                  </a:cubicBezTo>
                  <a:cubicBezTo>
                    <a:pt x="149" y="50"/>
                    <a:pt x="154" y="59"/>
                    <a:pt x="160" y="59"/>
                  </a:cubicBezTo>
                  <a:cubicBezTo>
                    <a:pt x="166" y="60"/>
                    <a:pt x="172" y="52"/>
                    <a:pt x="173" y="42"/>
                  </a:cubicBezTo>
                  <a:cubicBezTo>
                    <a:pt x="173" y="32"/>
                    <a:pt x="169" y="23"/>
                    <a:pt x="16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61" name="TextBox 360"/>
            <p:cNvSpPr txBox="1"/>
            <p:nvPr/>
          </p:nvSpPr>
          <p:spPr>
            <a:xfrm>
              <a:off x="8438694" y="3657600"/>
              <a:ext cx="703718" cy="369332"/>
            </a:xfrm>
            <a:prstGeom prst="rect">
              <a:avLst/>
            </a:prstGeom>
            <a:noFill/>
          </p:spPr>
          <p:txBody>
            <a:bodyPr wrap="none" lIns="0" tIns="0" rIns="0" bIns="0" rtlCol="0">
              <a:spAutoFit/>
            </a:bodyPr>
            <a:lstStyle/>
            <a:p>
              <a:pPr algn="ctr"/>
              <a:r>
                <a:rPr lang="en-US" sz="1200" dirty="0" err="1" smtClean="0">
                  <a:gradFill>
                    <a:gsLst>
                      <a:gs pos="0">
                        <a:schemeClr val="tx1"/>
                      </a:gs>
                      <a:gs pos="86000">
                        <a:schemeClr val="tx1"/>
                      </a:gs>
                    </a:gsLst>
                    <a:lin ang="5400000" scaled="0"/>
                  </a:gradFill>
                </a:rPr>
                <a:t>Feth</a:t>
              </a:r>
              <a:r>
                <a:rPr lang="en-US" sz="1200" dirty="0" smtClean="0">
                  <a:gradFill>
                    <a:gsLst>
                      <a:gs pos="0">
                        <a:schemeClr val="tx1"/>
                      </a:gs>
                      <a:gs pos="86000">
                        <a:schemeClr val="tx1"/>
                      </a:gs>
                    </a:gsLst>
                    <a:lin ang="5400000" scaled="0"/>
                  </a:gradFill>
                </a:rPr>
                <a:t> </a:t>
              </a:r>
              <a:r>
                <a:rPr lang="en-US" sz="1200" dirty="0" err="1" smtClean="0">
                  <a:gradFill>
                    <a:gsLst>
                      <a:gs pos="0">
                        <a:schemeClr val="tx1"/>
                      </a:gs>
                      <a:gs pos="86000">
                        <a:schemeClr val="tx1"/>
                      </a:gs>
                    </a:gsLst>
                    <a:lin ang="5400000" scaled="0"/>
                  </a:gradFill>
                </a:rPr>
                <a:t>Auth</a:t>
              </a:r>
              <a:r>
                <a:rPr lang="en-US" sz="1200" dirty="0" smtClean="0">
                  <a:gradFill>
                    <a:gsLst>
                      <a:gs pos="0">
                        <a:schemeClr val="tx1"/>
                      </a:gs>
                      <a:gs pos="86000">
                        <a:schemeClr val="tx1"/>
                      </a:gs>
                    </a:gsLst>
                    <a:lin ang="5400000" scaled="0"/>
                  </a:gradFill>
                </a:rPr>
                <a:t> </a:t>
              </a:r>
            </a:p>
            <a:p>
              <a:pPr algn="ctr"/>
              <a:r>
                <a:rPr lang="en-US" sz="1200" dirty="0" smtClean="0">
                  <a:gradFill>
                    <a:gsLst>
                      <a:gs pos="0">
                        <a:schemeClr val="tx1"/>
                      </a:gs>
                      <a:gs pos="86000">
                        <a:schemeClr val="tx1"/>
                      </a:gs>
                    </a:gsLst>
                    <a:lin ang="5400000" scaled="0"/>
                  </a:gradFill>
                </a:rPr>
                <a:t>Cookie</a:t>
              </a:r>
            </a:p>
          </p:txBody>
        </p:sp>
      </p:grpSp>
      <p:grpSp>
        <p:nvGrpSpPr>
          <p:cNvPr id="1037" name="Group 1036"/>
          <p:cNvGrpSpPr/>
          <p:nvPr/>
        </p:nvGrpSpPr>
        <p:grpSpPr>
          <a:xfrm>
            <a:off x="8014596" y="3842266"/>
            <a:ext cx="975415" cy="1110734"/>
            <a:chOff x="8014596" y="3842266"/>
            <a:chExt cx="975415" cy="1110734"/>
          </a:xfrm>
        </p:grpSpPr>
        <p:cxnSp>
          <p:nvCxnSpPr>
            <p:cNvPr id="1036" name="Elbow Connector 1035"/>
            <p:cNvCxnSpPr>
              <a:endCxn id="176" idx="2"/>
            </p:cNvCxnSpPr>
            <p:nvPr/>
          </p:nvCxnSpPr>
          <p:spPr>
            <a:xfrm rot="16200000" flipH="1">
              <a:off x="7946937" y="3909925"/>
              <a:ext cx="1110734" cy="975415"/>
            </a:xfrm>
            <a:prstGeom prst="bentConnector2">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2" name="Oval 361"/>
            <p:cNvSpPr/>
            <p:nvPr/>
          </p:nvSpPr>
          <p:spPr bwMode="auto">
            <a:xfrm>
              <a:off x="8061606" y="4647893"/>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7</a:t>
              </a:r>
            </a:p>
          </p:txBody>
        </p:sp>
      </p:gr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0292" y="1079498"/>
            <a:ext cx="78486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4761" y="540710"/>
            <a:ext cx="8458200" cy="553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06989676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500"/>
                                        <p:tgtEl>
                                          <p:spTgt spid="3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fade">
                                      <p:cBhvr>
                                        <p:cTn id="11" dur="500"/>
                                        <p:tgtEl>
                                          <p:spTgt spid="3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500"/>
                                        <p:tgtEl>
                                          <p:spTgt spid="2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6"/>
                                        </p:tgtEl>
                                        <p:attrNameLst>
                                          <p:attrName>style.visibility</p:attrName>
                                        </p:attrNameLst>
                                      </p:cBhvr>
                                      <p:to>
                                        <p:strVal val="visible"/>
                                      </p:to>
                                    </p:set>
                                    <p:animEffect transition="in" filter="fade">
                                      <p:cBhvr>
                                        <p:cTn id="26" dur="500"/>
                                        <p:tgtEl>
                                          <p:spTgt spid="3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4"/>
                                        </p:tgtEl>
                                        <p:attrNameLst>
                                          <p:attrName>style.visibility</p:attrName>
                                        </p:attrNameLst>
                                      </p:cBhvr>
                                      <p:to>
                                        <p:strVal val="visible"/>
                                      </p:to>
                                    </p:set>
                                    <p:animEffect transition="in" filter="fade">
                                      <p:cBhvr>
                                        <p:cTn id="31" dur="500"/>
                                        <p:tgtEl>
                                          <p:spTgt spid="344"/>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024"/>
                                        </p:tgtEl>
                                        <p:attrNameLst>
                                          <p:attrName>style.visibility</p:attrName>
                                        </p:attrNameLst>
                                      </p:cBhvr>
                                      <p:to>
                                        <p:strVal val="visible"/>
                                      </p:to>
                                    </p:set>
                                    <p:animEffect transition="in" filter="fade">
                                      <p:cBhvr>
                                        <p:cTn id="35" dur="500"/>
                                        <p:tgtEl>
                                          <p:spTgt spid="10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7"/>
                                        </p:tgtEl>
                                        <p:attrNameLst>
                                          <p:attrName>style.visibility</p:attrName>
                                        </p:attrNameLst>
                                      </p:cBhvr>
                                      <p:to>
                                        <p:strVal val="visible"/>
                                      </p:to>
                                    </p:set>
                                    <p:animEffect transition="in" filter="fade">
                                      <p:cBhvr>
                                        <p:cTn id="40" dur="500"/>
                                        <p:tgtEl>
                                          <p:spTgt spid="327"/>
                                        </p:tgtEl>
                                      </p:cBhvr>
                                    </p:animEffect>
                                  </p:childTnLst>
                                </p:cTn>
                              </p:par>
                              <p:par>
                                <p:cTn id="41" presetID="10" presetClass="entr" presetSubtype="0" fill="hold" nodeType="withEffect">
                                  <p:stCondLst>
                                    <p:cond delay="0"/>
                                  </p:stCondLst>
                                  <p:childTnLst>
                                    <p:set>
                                      <p:cBhvr>
                                        <p:cTn id="42" dur="1" fill="hold">
                                          <p:stCondLst>
                                            <p:cond delay="0"/>
                                          </p:stCondLst>
                                        </p:cTn>
                                        <p:tgtEl>
                                          <p:spTgt spid="328"/>
                                        </p:tgtEl>
                                        <p:attrNameLst>
                                          <p:attrName>style.visibility</p:attrName>
                                        </p:attrNameLst>
                                      </p:cBhvr>
                                      <p:to>
                                        <p:strVal val="visible"/>
                                      </p:to>
                                    </p:set>
                                    <p:animEffect transition="in" filter="fade">
                                      <p:cBhvr>
                                        <p:cTn id="43" dur="500"/>
                                        <p:tgtEl>
                                          <p:spTgt spid="3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9"/>
                                        </p:tgtEl>
                                        <p:attrNameLst>
                                          <p:attrName>style.visibility</p:attrName>
                                        </p:attrNameLst>
                                      </p:cBhvr>
                                      <p:to>
                                        <p:strVal val="visible"/>
                                      </p:to>
                                    </p:set>
                                    <p:animEffect transition="in" filter="fade">
                                      <p:cBhvr>
                                        <p:cTn id="48" dur="500"/>
                                        <p:tgtEl>
                                          <p:spTgt spid="329"/>
                                        </p:tgtEl>
                                      </p:cBhvr>
                                    </p:animEffect>
                                  </p:childTnLst>
                                </p:cTn>
                              </p:par>
                              <p:par>
                                <p:cTn id="49" presetID="10" presetClass="entr" presetSubtype="0" fill="hold" nodeType="withEffect">
                                  <p:stCondLst>
                                    <p:cond delay="0"/>
                                  </p:stCondLst>
                                  <p:childTnLst>
                                    <p:set>
                                      <p:cBhvr>
                                        <p:cTn id="50" dur="1" fill="hold">
                                          <p:stCondLst>
                                            <p:cond delay="0"/>
                                          </p:stCondLst>
                                        </p:cTn>
                                        <p:tgtEl>
                                          <p:spTgt spid="330"/>
                                        </p:tgtEl>
                                        <p:attrNameLst>
                                          <p:attrName>style.visibility</p:attrName>
                                        </p:attrNameLst>
                                      </p:cBhvr>
                                      <p:to>
                                        <p:strVal val="visible"/>
                                      </p:to>
                                    </p:set>
                                    <p:animEffect transition="in" filter="fade">
                                      <p:cBhvr>
                                        <p:cTn id="51" dur="500"/>
                                        <p:tgtEl>
                                          <p:spTgt spid="3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26"/>
                                        </p:tgtEl>
                                      </p:cBhvr>
                                    </p:animEffect>
                                    <p:set>
                                      <p:cBhvr>
                                        <p:cTn id="61" dur="1" fill="hold">
                                          <p:stCondLst>
                                            <p:cond delay="499"/>
                                          </p:stCondLst>
                                        </p:cTn>
                                        <p:tgtEl>
                                          <p:spTgt spid="102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27"/>
                                        </p:tgtEl>
                                        <p:attrNameLst>
                                          <p:attrName>style.visibility</p:attrName>
                                        </p:attrNameLst>
                                      </p:cBhvr>
                                      <p:to>
                                        <p:strVal val="visible"/>
                                      </p:to>
                                    </p:set>
                                    <p:animEffect transition="in" filter="fade">
                                      <p:cBhvr>
                                        <p:cTn id="66" dur="500"/>
                                        <p:tgtEl>
                                          <p:spTgt spid="102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27"/>
                                        </p:tgtEl>
                                      </p:cBhvr>
                                    </p:animEffect>
                                    <p:set>
                                      <p:cBhvr>
                                        <p:cTn id="71" dur="1" fill="hold">
                                          <p:stCondLst>
                                            <p:cond delay="499"/>
                                          </p:stCondLst>
                                        </p:cTn>
                                        <p:tgtEl>
                                          <p:spTgt spid="102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23"/>
                                        </p:tgtEl>
                                        <p:attrNameLst>
                                          <p:attrName>style.visibility</p:attrName>
                                        </p:attrNameLst>
                                      </p:cBhvr>
                                      <p:to>
                                        <p:strVal val="visible"/>
                                      </p:to>
                                    </p:set>
                                    <p:animEffect transition="in" filter="fade">
                                      <p:cBhvr>
                                        <p:cTn id="76" dur="500"/>
                                        <p:tgtEl>
                                          <p:spTgt spid="3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24"/>
                                        </p:tgtEl>
                                        <p:attrNameLst>
                                          <p:attrName>style.visibility</p:attrName>
                                        </p:attrNameLst>
                                      </p:cBhvr>
                                      <p:to>
                                        <p:strVal val="visible"/>
                                      </p:to>
                                    </p:set>
                                    <p:animEffect transition="in" filter="fade">
                                      <p:cBhvr>
                                        <p:cTn id="81" dur="500"/>
                                        <p:tgtEl>
                                          <p:spTgt spid="3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25"/>
                                        </p:tgtEl>
                                        <p:attrNameLst>
                                          <p:attrName>style.visibility</p:attrName>
                                        </p:attrNameLst>
                                      </p:cBhvr>
                                      <p:to>
                                        <p:strVal val="visible"/>
                                      </p:to>
                                    </p:set>
                                    <p:animEffect transition="in" filter="fade">
                                      <p:cBhvr>
                                        <p:cTn id="86" dur="500"/>
                                        <p:tgtEl>
                                          <p:spTgt spid="102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0"/>
                                        </p:tgtEl>
                                      </p:cBhvr>
                                    </p:animEffect>
                                    <p:set>
                                      <p:cBhvr>
                                        <p:cTn id="91" dur="1" fill="hold">
                                          <p:stCondLst>
                                            <p:cond delay="499"/>
                                          </p:stCondLst>
                                        </p:cTn>
                                        <p:tgtEl>
                                          <p:spTgt spid="10"/>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35"/>
                                        </p:tgtEl>
                                        <p:attrNameLst>
                                          <p:attrName>style.visibility</p:attrName>
                                        </p:attrNameLst>
                                      </p:cBhvr>
                                      <p:to>
                                        <p:strVal val="visible"/>
                                      </p:to>
                                    </p:set>
                                    <p:animEffect transition="in" filter="fade">
                                      <p:cBhvr>
                                        <p:cTn id="95" dur="500"/>
                                        <p:tgtEl>
                                          <p:spTgt spid="33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1028"/>
                                        </p:tgtEl>
                                        <p:attrNameLst>
                                          <p:attrName>style.visibility</p:attrName>
                                        </p:attrNameLst>
                                      </p:cBhvr>
                                      <p:to>
                                        <p:strVal val="visible"/>
                                      </p:to>
                                    </p:set>
                                    <p:animEffect transition="in" filter="wipe(right)">
                                      <p:cBhvr>
                                        <p:cTn id="100" dur="1000"/>
                                        <p:tgtEl>
                                          <p:spTgt spid="102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1029"/>
                                        </p:tgtEl>
                                        <p:attrNameLst>
                                          <p:attrName>style.visibility</p:attrName>
                                        </p:attrNameLst>
                                      </p:cBhvr>
                                      <p:to>
                                        <p:strVal val="visible"/>
                                      </p:to>
                                    </p:set>
                                    <p:animEffect transition="in" filter="wipe(up)">
                                      <p:cBhvr>
                                        <p:cTn id="105" dur="500"/>
                                        <p:tgtEl>
                                          <p:spTgt spid="10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1031"/>
                                        </p:tgtEl>
                                        <p:attrNameLst>
                                          <p:attrName>style.visibility</p:attrName>
                                        </p:attrNameLst>
                                      </p:cBhvr>
                                      <p:to>
                                        <p:strVal val="visible"/>
                                      </p:to>
                                    </p:set>
                                    <p:animEffect transition="in" filter="wipe(left)">
                                      <p:cBhvr>
                                        <p:cTn id="110" dur="500"/>
                                        <p:tgtEl>
                                          <p:spTgt spid="1031"/>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032"/>
                                        </p:tgtEl>
                                        <p:attrNameLst>
                                          <p:attrName>style.visibility</p:attrName>
                                        </p:attrNameLst>
                                      </p:cBhvr>
                                      <p:to>
                                        <p:strVal val="visible"/>
                                      </p:to>
                                    </p:set>
                                    <p:animEffect transition="in" filter="wipe(left)">
                                      <p:cBhvr>
                                        <p:cTn id="115" dur="500"/>
                                        <p:tgtEl>
                                          <p:spTgt spid="1032"/>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13"/>
                                        </p:tgtEl>
                                        <p:attrNameLst>
                                          <p:attrName>style.visibility</p:attrName>
                                        </p:attrNameLst>
                                      </p:cBhvr>
                                      <p:to>
                                        <p:strVal val="visible"/>
                                      </p:to>
                                    </p:set>
                                    <p:animEffect transition="in" filter="fade">
                                      <p:cBhvr>
                                        <p:cTn id="120" dur="500"/>
                                        <p:tgtEl>
                                          <p:spTgt spid="31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1033"/>
                                        </p:tgtEl>
                                        <p:attrNameLst>
                                          <p:attrName>style.visibility</p:attrName>
                                        </p:attrNameLst>
                                      </p:cBhvr>
                                      <p:to>
                                        <p:strVal val="visible"/>
                                      </p:to>
                                    </p:set>
                                    <p:animEffect transition="in" filter="wipe(left)">
                                      <p:cBhvr>
                                        <p:cTn id="125" dur="500"/>
                                        <p:tgtEl>
                                          <p:spTgt spid="103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034"/>
                                        </p:tgtEl>
                                        <p:attrNameLst>
                                          <p:attrName>style.visibility</p:attrName>
                                        </p:attrNameLst>
                                      </p:cBhvr>
                                      <p:to>
                                        <p:strVal val="visible"/>
                                      </p:to>
                                    </p:set>
                                    <p:animEffect transition="in" filter="fade">
                                      <p:cBhvr>
                                        <p:cTn id="130" dur="500"/>
                                        <p:tgtEl>
                                          <p:spTgt spid="103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1037"/>
                                        </p:tgtEl>
                                        <p:attrNameLst>
                                          <p:attrName>style.visibility</p:attrName>
                                        </p:attrNameLst>
                                      </p:cBhvr>
                                      <p:to>
                                        <p:strVal val="visible"/>
                                      </p:to>
                                    </p:set>
                                    <p:animEffect transition="in" filter="wipe(up)">
                                      <p:cBhvr>
                                        <p:cTn id="135"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323" grpId="0" animBg="1"/>
      <p:bldP spid="3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28600"/>
            <a:ext cx="11149013" cy="609398"/>
          </a:xfrm>
        </p:spPr>
        <p:txBody>
          <a:bodyPr/>
          <a:lstStyle/>
          <a:p>
            <a:r>
              <a:rPr lang="en-US" dirty="0" smtClean="0"/>
              <a:t>Web Single Sign-On</a:t>
            </a:r>
            <a:endParaRPr lang="en-US" dirty="0"/>
          </a:p>
        </p:txBody>
      </p:sp>
      <p:sp>
        <p:nvSpPr>
          <p:cNvPr id="4" name="Oval 3"/>
          <p:cNvSpPr/>
          <p:nvPr/>
        </p:nvSpPr>
        <p:spPr bwMode="auto">
          <a:xfrm>
            <a:off x="1293812" y="1143000"/>
            <a:ext cx="1600200" cy="15240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Oval 4"/>
          <p:cNvSpPr/>
          <p:nvPr/>
        </p:nvSpPr>
        <p:spPr bwMode="auto">
          <a:xfrm>
            <a:off x="684212" y="3733800"/>
            <a:ext cx="2705100" cy="2590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 name="Straight Connector 8"/>
          <p:cNvCxnSpPr>
            <a:stCxn id="4" idx="2"/>
            <a:endCxn id="5" idx="2"/>
          </p:cNvCxnSpPr>
          <p:nvPr/>
        </p:nvCxnSpPr>
        <p:spPr>
          <a:xfrm flipH="1">
            <a:off x="684212" y="1905000"/>
            <a:ext cx="609600" cy="31242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bwMode="black">
          <a:xfrm>
            <a:off x="1549771" y="1219200"/>
            <a:ext cx="1115641" cy="969090"/>
            <a:chOff x="7010400" y="2133600"/>
            <a:chExt cx="1379538" cy="1065213"/>
          </a:xfrm>
        </p:grpSpPr>
        <p:sp>
          <p:nvSpPr>
            <p:cNvPr id="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6"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7"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8"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9"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0"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1"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2"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3"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6"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7"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8"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9"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0"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1"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2"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3"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4"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5"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6"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7"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9"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0"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1"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2"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3"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4"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5"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6"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7"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8"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9"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0"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1"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2"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3"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4"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5"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6"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116" name="Freeform 14"/>
          <p:cNvSpPr>
            <a:spLocks noEditPoints="1"/>
          </p:cNvSpPr>
          <p:nvPr/>
        </p:nvSpPr>
        <p:spPr bwMode="black">
          <a:xfrm>
            <a:off x="1827212" y="4674326"/>
            <a:ext cx="508767" cy="508634"/>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117" name="Isosceles Triangle 116"/>
          <p:cNvSpPr/>
          <p:nvPr/>
        </p:nvSpPr>
        <p:spPr bwMode="auto">
          <a:xfrm>
            <a:off x="1554445" y="4419600"/>
            <a:ext cx="980385" cy="829753"/>
          </a:xfrm>
          <a:prstGeom prst="triangle">
            <a:avLst/>
          </a:prstGeom>
          <a:noFill/>
          <a:ln w="28575">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extBox 2"/>
          <p:cNvSpPr txBox="1"/>
          <p:nvPr/>
        </p:nvSpPr>
        <p:spPr>
          <a:xfrm>
            <a:off x="1342554" y="2819400"/>
            <a:ext cx="1495666" cy="553998"/>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Identity Provider</a:t>
            </a:r>
          </a:p>
          <a:p>
            <a:pPr algn="ctr"/>
            <a:r>
              <a:rPr lang="en-US" sz="1200" dirty="0" smtClean="0">
                <a:gradFill>
                  <a:gsLst>
                    <a:gs pos="0">
                      <a:schemeClr val="tx1"/>
                    </a:gs>
                    <a:gs pos="86000">
                      <a:schemeClr val="tx1"/>
                    </a:gs>
                  </a:gsLst>
                  <a:lin ang="5400000" scaled="0"/>
                </a:gradFill>
              </a:rPr>
              <a:t>Security Token Service</a:t>
            </a:r>
          </a:p>
          <a:p>
            <a:pPr algn="ctr"/>
            <a:r>
              <a:rPr lang="en-US" sz="1200" dirty="0" smtClean="0">
                <a:gradFill>
                  <a:gsLst>
                    <a:gs pos="0">
                      <a:schemeClr val="tx1"/>
                    </a:gs>
                    <a:gs pos="86000">
                      <a:schemeClr val="tx1"/>
                    </a:gs>
                  </a:gsLst>
                  <a:lin ang="5400000" scaled="0"/>
                </a:gradFill>
              </a:rPr>
              <a:t>(IP-STS)</a:t>
            </a:r>
          </a:p>
        </p:txBody>
      </p:sp>
      <p:sp>
        <p:nvSpPr>
          <p:cNvPr id="203" name="TextBox 202"/>
          <p:cNvSpPr txBox="1"/>
          <p:nvPr/>
        </p:nvSpPr>
        <p:spPr>
          <a:xfrm>
            <a:off x="1446212" y="5306052"/>
            <a:ext cx="1074398"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Active Directory</a:t>
            </a:r>
          </a:p>
        </p:txBody>
      </p:sp>
      <p:grpSp>
        <p:nvGrpSpPr>
          <p:cNvPr id="311" name="Group 310"/>
          <p:cNvGrpSpPr/>
          <p:nvPr/>
        </p:nvGrpSpPr>
        <p:grpSpPr>
          <a:xfrm>
            <a:off x="8990012" y="1143000"/>
            <a:ext cx="1600200" cy="1524000"/>
            <a:chOff x="8990012" y="1143000"/>
            <a:chExt cx="1600200" cy="1524000"/>
          </a:xfrm>
        </p:grpSpPr>
        <p:sp>
          <p:nvSpPr>
            <p:cNvPr id="6" name="Oval 5"/>
            <p:cNvSpPr/>
            <p:nvPr/>
          </p:nvSpPr>
          <p:spPr bwMode="auto">
            <a:xfrm>
              <a:off x="8990012" y="1143000"/>
              <a:ext cx="1600200" cy="15240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7" name="Group 66"/>
            <p:cNvGrpSpPr/>
            <p:nvPr/>
          </p:nvGrpSpPr>
          <p:grpSpPr bwMode="black">
            <a:xfrm>
              <a:off x="9245971" y="1316910"/>
              <a:ext cx="1115641" cy="969090"/>
              <a:chOff x="7010400" y="2133600"/>
              <a:chExt cx="1379538" cy="1065213"/>
            </a:xfrm>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249" name="TextBox 248"/>
            <p:cNvSpPr txBox="1"/>
            <p:nvPr/>
          </p:nvSpPr>
          <p:spPr>
            <a:xfrm>
              <a:off x="9294812" y="2329934"/>
              <a:ext cx="957121"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Marketplace 1</a:t>
              </a:r>
            </a:p>
          </p:txBody>
        </p:sp>
      </p:grpSp>
      <p:grpSp>
        <p:nvGrpSpPr>
          <p:cNvPr id="312" name="Group 311"/>
          <p:cNvGrpSpPr/>
          <p:nvPr/>
        </p:nvGrpSpPr>
        <p:grpSpPr>
          <a:xfrm>
            <a:off x="8990012" y="4191000"/>
            <a:ext cx="1600200" cy="1524000"/>
            <a:chOff x="8990012" y="4191000"/>
            <a:chExt cx="1600200" cy="1524000"/>
          </a:xfrm>
        </p:grpSpPr>
        <p:sp>
          <p:nvSpPr>
            <p:cNvPr id="176" name="Oval 175"/>
            <p:cNvSpPr/>
            <p:nvPr/>
          </p:nvSpPr>
          <p:spPr bwMode="auto">
            <a:xfrm>
              <a:off x="8990012" y="4191000"/>
              <a:ext cx="1600200" cy="15240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78" name="Group 177"/>
            <p:cNvGrpSpPr/>
            <p:nvPr/>
          </p:nvGrpSpPr>
          <p:grpSpPr bwMode="black">
            <a:xfrm>
              <a:off x="9218612" y="4267200"/>
              <a:ext cx="1115641" cy="969090"/>
              <a:chOff x="7010400" y="2133600"/>
              <a:chExt cx="1379538" cy="1065213"/>
            </a:xfrm>
          </p:grpSpPr>
          <p:sp>
            <p:nvSpPr>
              <p:cNvPr id="181"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82"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83"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94"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5"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6"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0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1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2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3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251" name="TextBox 250"/>
            <p:cNvSpPr txBox="1"/>
            <p:nvPr/>
          </p:nvSpPr>
          <p:spPr>
            <a:xfrm>
              <a:off x="9294812" y="5301734"/>
              <a:ext cx="957121"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Marketplace 2</a:t>
              </a:r>
            </a:p>
          </p:txBody>
        </p:sp>
      </p:grpSp>
      <p:grpSp>
        <p:nvGrpSpPr>
          <p:cNvPr id="327" name="Group 326"/>
          <p:cNvGrpSpPr/>
          <p:nvPr/>
        </p:nvGrpSpPr>
        <p:grpSpPr>
          <a:xfrm>
            <a:off x="10152137" y="882134"/>
            <a:ext cx="1595437" cy="563313"/>
            <a:chOff x="10152137" y="882134"/>
            <a:chExt cx="1595437" cy="563313"/>
          </a:xfrm>
        </p:grpSpPr>
        <p:sp>
          <p:nvSpPr>
            <p:cNvPr id="252" name="Freeform 62"/>
            <p:cNvSpPr>
              <a:spLocks noEditPoints="1"/>
            </p:cNvSpPr>
            <p:nvPr/>
          </p:nvSpPr>
          <p:spPr bwMode="black">
            <a:xfrm>
              <a:off x="10259791" y="1066800"/>
              <a:ext cx="389343" cy="37864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53" name="TextBox 252"/>
            <p:cNvSpPr txBox="1"/>
            <p:nvPr/>
          </p:nvSpPr>
          <p:spPr>
            <a:xfrm>
              <a:off x="10152137" y="882134"/>
              <a:ext cx="1595437"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www.marketplace1.com</a:t>
              </a:r>
            </a:p>
          </p:txBody>
        </p:sp>
      </p:grpSp>
      <p:grpSp>
        <p:nvGrpSpPr>
          <p:cNvPr id="328" name="Group 327"/>
          <p:cNvGrpSpPr/>
          <p:nvPr/>
        </p:nvGrpSpPr>
        <p:grpSpPr>
          <a:xfrm>
            <a:off x="10137775" y="3932487"/>
            <a:ext cx="1595438" cy="563313"/>
            <a:chOff x="10137775" y="3932487"/>
            <a:chExt cx="1595438" cy="563313"/>
          </a:xfrm>
        </p:grpSpPr>
        <p:sp>
          <p:nvSpPr>
            <p:cNvPr id="254" name="Freeform 62"/>
            <p:cNvSpPr>
              <a:spLocks noEditPoints="1"/>
            </p:cNvSpPr>
            <p:nvPr/>
          </p:nvSpPr>
          <p:spPr bwMode="black">
            <a:xfrm>
              <a:off x="10245429" y="4117153"/>
              <a:ext cx="389343" cy="37864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55" name="TextBox 254"/>
            <p:cNvSpPr txBox="1"/>
            <p:nvPr/>
          </p:nvSpPr>
          <p:spPr>
            <a:xfrm>
              <a:off x="10137775" y="3932487"/>
              <a:ext cx="1595438"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www.marketplace2.com</a:t>
              </a:r>
            </a:p>
          </p:txBody>
        </p:sp>
      </p:grpSp>
      <p:grpSp>
        <p:nvGrpSpPr>
          <p:cNvPr id="330" name="Group 329"/>
          <p:cNvGrpSpPr/>
          <p:nvPr/>
        </p:nvGrpSpPr>
        <p:grpSpPr>
          <a:xfrm>
            <a:off x="10133012" y="5486400"/>
            <a:ext cx="1798698" cy="410088"/>
            <a:chOff x="10133012" y="5486400"/>
            <a:chExt cx="1798698" cy="410088"/>
          </a:xfrm>
        </p:grpSpPr>
        <p:sp>
          <p:nvSpPr>
            <p:cNvPr id="262" name="Freeform 110"/>
            <p:cNvSpPr>
              <a:spLocks noEditPoints="1"/>
            </p:cNvSpPr>
            <p:nvPr/>
          </p:nvSpPr>
          <p:spPr bwMode="black">
            <a:xfrm>
              <a:off x="10300300" y="5486400"/>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263" name="TextBox 262"/>
            <p:cNvSpPr txBox="1"/>
            <p:nvPr/>
          </p:nvSpPr>
          <p:spPr>
            <a:xfrm>
              <a:off x="10133012" y="5711822"/>
              <a:ext cx="1798698"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intranet.marketplace2.com</a:t>
              </a:r>
            </a:p>
          </p:txBody>
        </p:sp>
      </p:grpSp>
      <p:sp>
        <p:nvSpPr>
          <p:cNvPr id="266" name="Freeform 159"/>
          <p:cNvSpPr>
            <a:spLocks noEditPoints="1"/>
          </p:cNvSpPr>
          <p:nvPr/>
        </p:nvSpPr>
        <p:spPr bwMode="black">
          <a:xfrm>
            <a:off x="7801182" y="3124200"/>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cxnSp>
        <p:nvCxnSpPr>
          <p:cNvPr id="269" name="Straight Connector 268"/>
          <p:cNvCxnSpPr/>
          <p:nvPr/>
        </p:nvCxnSpPr>
        <p:spPr>
          <a:xfrm>
            <a:off x="2894012" y="1905000"/>
            <a:ext cx="495300" cy="31242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16" name="Group 315"/>
          <p:cNvGrpSpPr/>
          <p:nvPr/>
        </p:nvGrpSpPr>
        <p:grpSpPr>
          <a:xfrm>
            <a:off x="1522412" y="5562600"/>
            <a:ext cx="1087024" cy="1188835"/>
            <a:chOff x="3559588" y="3975680"/>
            <a:chExt cx="1087024" cy="1188835"/>
          </a:xfrm>
          <a:solidFill>
            <a:srgbClr val="D11242"/>
          </a:solidFill>
        </p:grpSpPr>
        <p:sp>
          <p:nvSpPr>
            <p:cNvPr id="317" name="Rectangle 7"/>
            <p:cNvSpPr>
              <a:spLocks noChangeArrowheads="1"/>
            </p:cNvSpPr>
            <p:nvPr/>
          </p:nvSpPr>
          <p:spPr bwMode="auto">
            <a:xfrm>
              <a:off x="3559588" y="3975680"/>
              <a:ext cx="1087023"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User Id</a:t>
              </a:r>
              <a:endParaRPr lang="en-US" sz="1200" dirty="0">
                <a:latin typeface="Segoe UI" pitchFamily="34" charset="0"/>
              </a:endParaRPr>
            </a:p>
          </p:txBody>
        </p:sp>
        <p:sp>
          <p:nvSpPr>
            <p:cNvPr id="318" name="Rectangle 7"/>
            <p:cNvSpPr>
              <a:spLocks noChangeArrowheads="1"/>
            </p:cNvSpPr>
            <p:nvPr/>
          </p:nvSpPr>
          <p:spPr bwMode="auto">
            <a:xfrm>
              <a:off x="3566678" y="4280480"/>
              <a:ext cx="1079934"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Email</a:t>
              </a:r>
              <a:endParaRPr lang="en-US" sz="1200" dirty="0">
                <a:latin typeface="Segoe UI" pitchFamily="34" charset="0"/>
              </a:endParaRPr>
            </a:p>
          </p:txBody>
        </p:sp>
        <p:sp>
          <p:nvSpPr>
            <p:cNvPr id="319" name="Rectangle 7"/>
            <p:cNvSpPr>
              <a:spLocks noChangeArrowheads="1"/>
            </p:cNvSpPr>
            <p:nvPr/>
          </p:nvSpPr>
          <p:spPr bwMode="auto">
            <a:xfrm>
              <a:off x="3566678" y="4585280"/>
              <a:ext cx="1079934"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Password</a:t>
              </a:r>
              <a:endParaRPr lang="en-US" sz="1200" dirty="0">
                <a:latin typeface="Segoe UI" pitchFamily="34" charset="0"/>
              </a:endParaRPr>
            </a:p>
          </p:txBody>
        </p:sp>
        <p:sp>
          <p:nvSpPr>
            <p:cNvPr id="320" name="Rectangle 7"/>
            <p:cNvSpPr>
              <a:spLocks noChangeArrowheads="1"/>
            </p:cNvSpPr>
            <p:nvPr/>
          </p:nvSpPr>
          <p:spPr bwMode="auto">
            <a:xfrm>
              <a:off x="3566678" y="4890080"/>
              <a:ext cx="1079934"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First Name</a:t>
              </a:r>
              <a:endParaRPr lang="en-US" sz="1200" dirty="0">
                <a:latin typeface="Segoe UI" pitchFamily="34" charset="0"/>
              </a:endParaRPr>
            </a:p>
          </p:txBody>
        </p:sp>
      </p:grpSp>
      <p:sp>
        <p:nvSpPr>
          <p:cNvPr id="323" name="Rectangle 7"/>
          <p:cNvSpPr>
            <a:spLocks noChangeArrowheads="1"/>
          </p:cNvSpPr>
          <p:nvPr/>
        </p:nvSpPr>
        <p:spPr bwMode="auto">
          <a:xfrm>
            <a:off x="10742612" y="1088577"/>
            <a:ext cx="841248" cy="324411"/>
          </a:xfrm>
          <a:prstGeom prst="rect">
            <a:avLst/>
          </a:prstGeom>
          <a:solidFill>
            <a:srgbClr val="F36D43"/>
          </a:solidFill>
          <a:ln>
            <a:noFill/>
          </a:ln>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FBA</a:t>
            </a:r>
            <a:endParaRPr lang="en-US" sz="1400" dirty="0">
              <a:latin typeface="Segoe UI" pitchFamily="34" charset="0"/>
            </a:endParaRPr>
          </a:p>
        </p:txBody>
      </p:sp>
      <p:grpSp>
        <p:nvGrpSpPr>
          <p:cNvPr id="335" name="Group 334"/>
          <p:cNvGrpSpPr/>
          <p:nvPr/>
        </p:nvGrpSpPr>
        <p:grpSpPr>
          <a:xfrm>
            <a:off x="8009897" y="1585282"/>
            <a:ext cx="980114" cy="1415607"/>
            <a:chOff x="8009897" y="1585282"/>
            <a:chExt cx="980114" cy="1415607"/>
          </a:xfrm>
        </p:grpSpPr>
        <p:grpSp>
          <p:nvGrpSpPr>
            <p:cNvPr id="333" name="Group 332"/>
            <p:cNvGrpSpPr/>
            <p:nvPr/>
          </p:nvGrpSpPr>
          <p:grpSpPr>
            <a:xfrm>
              <a:off x="8009897" y="1676400"/>
              <a:ext cx="980114" cy="1324489"/>
              <a:chOff x="8009897" y="1676400"/>
              <a:chExt cx="980114" cy="1324489"/>
            </a:xfrm>
          </p:grpSpPr>
          <p:sp>
            <p:nvSpPr>
              <p:cNvPr id="271" name="TextBox 270"/>
              <p:cNvSpPr txBox="1"/>
              <p:nvPr/>
            </p:nvSpPr>
            <p:spPr>
              <a:xfrm>
                <a:off x="8009897" y="1676400"/>
                <a:ext cx="545919"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Register</a:t>
                </a:r>
              </a:p>
            </p:txBody>
          </p:sp>
          <p:cxnSp>
            <p:nvCxnSpPr>
              <p:cNvPr id="332" name="Elbow Connector 331"/>
              <p:cNvCxnSpPr>
                <a:endCxn id="6" idx="2"/>
              </p:cNvCxnSpPr>
              <p:nvPr/>
            </p:nvCxnSpPr>
            <p:spPr>
              <a:xfrm rot="5400000" flipH="1" flipV="1">
                <a:off x="7967061" y="1977938"/>
                <a:ext cx="1095888" cy="950013"/>
              </a:xfrm>
              <a:prstGeom prst="bentConnector2">
                <a:avLst/>
              </a:pr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34" name="Oval 333"/>
            <p:cNvSpPr/>
            <p:nvPr/>
          </p:nvSpPr>
          <p:spPr bwMode="auto">
            <a:xfrm>
              <a:off x="8531659" y="1585282"/>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1</a:t>
              </a:r>
            </a:p>
          </p:txBody>
        </p:sp>
      </p:grpSp>
      <p:grpSp>
        <p:nvGrpSpPr>
          <p:cNvPr id="344" name="Group 343"/>
          <p:cNvGrpSpPr/>
          <p:nvPr/>
        </p:nvGrpSpPr>
        <p:grpSpPr>
          <a:xfrm>
            <a:off x="8705345" y="2514600"/>
            <a:ext cx="1204361" cy="1023816"/>
            <a:chOff x="8705345" y="2514600"/>
            <a:chExt cx="1204361" cy="1023816"/>
          </a:xfrm>
        </p:grpSpPr>
        <p:grpSp>
          <p:nvGrpSpPr>
            <p:cNvPr id="325" name="Group 324"/>
            <p:cNvGrpSpPr/>
            <p:nvPr/>
          </p:nvGrpSpPr>
          <p:grpSpPr>
            <a:xfrm>
              <a:off x="8739166" y="2710934"/>
              <a:ext cx="1170540" cy="827482"/>
              <a:chOff x="8739166" y="2710934"/>
              <a:chExt cx="1170540" cy="827482"/>
            </a:xfrm>
          </p:grpSpPr>
          <p:sp>
            <p:nvSpPr>
              <p:cNvPr id="276" name="TextBox 275"/>
              <p:cNvSpPr txBox="1"/>
              <p:nvPr/>
            </p:nvSpPr>
            <p:spPr>
              <a:xfrm>
                <a:off x="9194281" y="2710934"/>
                <a:ext cx="710131"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CS Profiles</a:t>
                </a:r>
              </a:p>
            </p:txBody>
          </p:sp>
          <p:grpSp>
            <p:nvGrpSpPr>
              <p:cNvPr id="295" name="Group 294"/>
              <p:cNvGrpSpPr/>
              <p:nvPr/>
            </p:nvGrpSpPr>
            <p:grpSpPr>
              <a:xfrm>
                <a:off x="8739166" y="2959181"/>
                <a:ext cx="1170540" cy="579235"/>
                <a:chOff x="8739166" y="2959181"/>
                <a:chExt cx="1170540" cy="579235"/>
              </a:xfrm>
              <a:solidFill>
                <a:srgbClr val="D11242"/>
              </a:solidFill>
            </p:grpSpPr>
            <p:sp>
              <p:nvSpPr>
                <p:cNvPr id="282" name="Rectangle 7"/>
                <p:cNvSpPr>
                  <a:spLocks noChangeArrowheads="1"/>
                </p:cNvSpPr>
                <p:nvPr/>
              </p:nvSpPr>
              <p:spPr bwMode="auto">
                <a:xfrm>
                  <a:off x="8739166" y="2959181"/>
                  <a:ext cx="1170540"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err="1" smtClean="0">
                      <a:latin typeface="Segoe UI" pitchFamily="34" charset="0"/>
                    </a:rPr>
                    <a:t>IsAuthor</a:t>
                  </a:r>
                  <a:endParaRPr lang="en-US" sz="1200" dirty="0">
                    <a:latin typeface="Segoe UI" pitchFamily="34" charset="0"/>
                  </a:endParaRPr>
                </a:p>
              </p:txBody>
            </p:sp>
            <p:sp>
              <p:nvSpPr>
                <p:cNvPr id="283" name="Rectangle 7"/>
                <p:cNvSpPr>
                  <a:spLocks noChangeArrowheads="1"/>
                </p:cNvSpPr>
                <p:nvPr/>
              </p:nvSpPr>
              <p:spPr bwMode="auto">
                <a:xfrm>
                  <a:off x="8746255" y="3263981"/>
                  <a:ext cx="1163451"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Likes Comics</a:t>
                  </a:r>
                  <a:endParaRPr lang="en-US" sz="1200" dirty="0">
                    <a:latin typeface="Segoe UI" pitchFamily="34" charset="0"/>
                  </a:endParaRPr>
                </a:p>
              </p:txBody>
            </p:sp>
          </p:grpSp>
        </p:grpSp>
        <p:grpSp>
          <p:nvGrpSpPr>
            <p:cNvPr id="336" name="Group 335"/>
            <p:cNvGrpSpPr/>
            <p:nvPr/>
          </p:nvGrpSpPr>
          <p:grpSpPr bwMode="black">
            <a:xfrm>
              <a:off x="8705345" y="2514600"/>
              <a:ext cx="418345" cy="472382"/>
              <a:chOff x="1752600" y="4267200"/>
              <a:chExt cx="1157286" cy="1302545"/>
            </a:xfrm>
          </p:grpSpPr>
          <p:sp>
            <p:nvSpPr>
              <p:cNvPr id="337"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38"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39"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0"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1"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2"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3"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024" name="Group 1023"/>
          <p:cNvGrpSpPr/>
          <p:nvPr/>
        </p:nvGrpSpPr>
        <p:grpSpPr>
          <a:xfrm>
            <a:off x="8705345" y="5583822"/>
            <a:ext cx="1204362" cy="1091413"/>
            <a:chOff x="8705345" y="5583822"/>
            <a:chExt cx="1204362" cy="1091413"/>
          </a:xfrm>
        </p:grpSpPr>
        <p:grpSp>
          <p:nvGrpSpPr>
            <p:cNvPr id="326" name="Group 325"/>
            <p:cNvGrpSpPr/>
            <p:nvPr/>
          </p:nvGrpSpPr>
          <p:grpSpPr>
            <a:xfrm>
              <a:off x="8741188" y="5791200"/>
              <a:ext cx="1168519" cy="884035"/>
              <a:chOff x="8741188" y="5791200"/>
              <a:chExt cx="1168519" cy="884035"/>
            </a:xfrm>
          </p:grpSpPr>
          <p:sp>
            <p:nvSpPr>
              <p:cNvPr id="277" name="TextBox 276"/>
              <p:cNvSpPr txBox="1"/>
              <p:nvPr/>
            </p:nvSpPr>
            <p:spPr>
              <a:xfrm>
                <a:off x="9142412" y="5791200"/>
                <a:ext cx="710131" cy="184666"/>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CS Profiles</a:t>
                </a:r>
              </a:p>
            </p:txBody>
          </p:sp>
          <p:grpSp>
            <p:nvGrpSpPr>
              <p:cNvPr id="296" name="Group 295"/>
              <p:cNvGrpSpPr/>
              <p:nvPr/>
            </p:nvGrpSpPr>
            <p:grpSpPr>
              <a:xfrm>
                <a:off x="8741188" y="6096000"/>
                <a:ext cx="1168519" cy="579235"/>
                <a:chOff x="8741188" y="6096000"/>
                <a:chExt cx="1168519" cy="579235"/>
              </a:xfrm>
              <a:solidFill>
                <a:srgbClr val="D11242"/>
              </a:solidFill>
            </p:grpSpPr>
            <p:sp>
              <p:nvSpPr>
                <p:cNvPr id="286" name="Rectangle 7"/>
                <p:cNvSpPr>
                  <a:spLocks noChangeArrowheads="1"/>
                </p:cNvSpPr>
                <p:nvPr/>
              </p:nvSpPr>
              <p:spPr bwMode="auto">
                <a:xfrm>
                  <a:off x="8741188" y="6096000"/>
                  <a:ext cx="1168519"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err="1" smtClean="0">
                      <a:latin typeface="Segoe UI" pitchFamily="34" charset="0"/>
                    </a:rPr>
                    <a:t>IsProducer</a:t>
                  </a:r>
                  <a:endParaRPr lang="en-US" sz="1200" dirty="0">
                    <a:latin typeface="Segoe UI" pitchFamily="34" charset="0"/>
                  </a:endParaRPr>
                </a:p>
              </p:txBody>
            </p:sp>
            <p:sp>
              <p:nvSpPr>
                <p:cNvPr id="287" name="Rectangle 7"/>
                <p:cNvSpPr>
                  <a:spLocks noChangeArrowheads="1"/>
                </p:cNvSpPr>
                <p:nvPr/>
              </p:nvSpPr>
              <p:spPr bwMode="auto">
                <a:xfrm>
                  <a:off x="8748277" y="6400800"/>
                  <a:ext cx="1161430" cy="2744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200" dirty="0" smtClean="0">
                      <a:latin typeface="Segoe UI" pitchFamily="34" charset="0"/>
                    </a:rPr>
                    <a:t>Likes </a:t>
                  </a:r>
                  <a:r>
                    <a:rPr lang="en-US" sz="1200" dirty="0" err="1" smtClean="0">
                      <a:latin typeface="Segoe UI" pitchFamily="34" charset="0"/>
                    </a:rPr>
                    <a:t>RedWine</a:t>
                  </a:r>
                  <a:endParaRPr lang="en-US" sz="1200" dirty="0">
                    <a:latin typeface="Segoe UI" pitchFamily="34" charset="0"/>
                  </a:endParaRPr>
                </a:p>
              </p:txBody>
            </p:sp>
          </p:grpSp>
        </p:grpSp>
        <p:grpSp>
          <p:nvGrpSpPr>
            <p:cNvPr id="345" name="Group 344"/>
            <p:cNvGrpSpPr/>
            <p:nvPr/>
          </p:nvGrpSpPr>
          <p:grpSpPr bwMode="black">
            <a:xfrm>
              <a:off x="8705345" y="5583822"/>
              <a:ext cx="418345" cy="506426"/>
              <a:chOff x="1752600" y="4267200"/>
              <a:chExt cx="1157286" cy="1302545"/>
            </a:xfrm>
          </p:grpSpPr>
          <p:sp>
            <p:nvSpPr>
              <p:cNvPr id="346"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7"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8"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9"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0"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1"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2"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2" name="Group 11"/>
          <p:cNvGrpSpPr/>
          <p:nvPr/>
        </p:nvGrpSpPr>
        <p:grpSpPr>
          <a:xfrm>
            <a:off x="3487479" y="1178072"/>
            <a:ext cx="5582093" cy="3585314"/>
            <a:chOff x="3487479" y="1178072"/>
            <a:chExt cx="5582093" cy="3585314"/>
          </a:xfrm>
        </p:grpSpPr>
        <p:sp>
          <p:nvSpPr>
            <p:cNvPr id="7" name="Freeform 6"/>
            <p:cNvSpPr/>
            <p:nvPr/>
          </p:nvSpPr>
          <p:spPr bwMode="auto">
            <a:xfrm>
              <a:off x="3487479" y="1178072"/>
              <a:ext cx="5582093" cy="3585314"/>
            </a:xfrm>
            <a:custGeom>
              <a:avLst/>
              <a:gdLst>
                <a:gd name="connsiteX0" fmla="*/ 5582093 w 5582093"/>
                <a:gd name="connsiteY0" fmla="*/ 299854 h 3585314"/>
                <a:gd name="connsiteX1" fmla="*/ 4040372 w 5582093"/>
                <a:gd name="connsiteY1" fmla="*/ 321119 h 3585314"/>
                <a:gd name="connsiteX2" fmla="*/ 0 w 5582093"/>
                <a:gd name="connsiteY2" fmla="*/ 3585314 h 3585314"/>
              </a:gdLst>
              <a:ahLst/>
              <a:cxnLst>
                <a:cxn ang="0">
                  <a:pos x="connsiteX0" y="connsiteY0"/>
                </a:cxn>
                <a:cxn ang="0">
                  <a:pos x="connsiteX1" y="connsiteY1"/>
                </a:cxn>
                <a:cxn ang="0">
                  <a:pos x="connsiteX2" y="connsiteY2"/>
                </a:cxn>
              </a:cxnLst>
              <a:rect l="l" t="t" r="r" b="b"/>
              <a:pathLst>
                <a:path w="5582093" h="3585314">
                  <a:moveTo>
                    <a:pt x="5582093" y="299854"/>
                  </a:moveTo>
                  <a:cubicBezTo>
                    <a:pt x="5276407" y="36698"/>
                    <a:pt x="4970721" y="-226458"/>
                    <a:pt x="4040372" y="321119"/>
                  </a:cubicBezTo>
                  <a:cubicBezTo>
                    <a:pt x="3110023" y="868696"/>
                    <a:pt x="660990" y="2954449"/>
                    <a:pt x="0" y="3585314"/>
                  </a:cubicBezTo>
                </a:path>
              </a:pathLst>
            </a:cu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 name="TextBox 259"/>
            <p:cNvSpPr txBox="1"/>
            <p:nvPr/>
          </p:nvSpPr>
          <p:spPr>
            <a:xfrm>
              <a:off x="5083842" y="3244334"/>
              <a:ext cx="865622" cy="369332"/>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Checks</a:t>
              </a:r>
            </a:p>
            <a:p>
              <a:pPr algn="ctr"/>
              <a:r>
                <a:rPr lang="en-US" sz="1200" dirty="0" smtClean="0">
                  <a:gradFill>
                    <a:gsLst>
                      <a:gs pos="0">
                        <a:schemeClr val="tx1"/>
                      </a:gs>
                      <a:gs pos="86000">
                        <a:schemeClr val="tx1"/>
                      </a:gs>
                    </a:gsLst>
                    <a:lin ang="5400000" scaled="0"/>
                  </a:gradFill>
                </a:rPr>
                <a:t>Existing User</a:t>
              </a:r>
            </a:p>
          </p:txBody>
        </p:sp>
        <p:sp>
          <p:nvSpPr>
            <p:cNvPr id="264" name="Oval 263"/>
            <p:cNvSpPr/>
            <p:nvPr/>
          </p:nvSpPr>
          <p:spPr bwMode="auto">
            <a:xfrm>
              <a:off x="5713412" y="300228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2</a:t>
              </a:r>
              <a:endParaRPr lang="en-US" sz="1200" dirty="0" smtClean="0">
                <a:solidFill>
                  <a:srgbClr val="D11242"/>
                </a:solidFill>
                <a:latin typeface="Segoe UI Semibold" pitchFamily="34" charset="0"/>
              </a:endParaRPr>
            </a:p>
          </p:txBody>
        </p:sp>
      </p:grpSp>
      <p:grpSp>
        <p:nvGrpSpPr>
          <p:cNvPr id="13" name="Group 12"/>
          <p:cNvGrpSpPr/>
          <p:nvPr/>
        </p:nvGrpSpPr>
        <p:grpSpPr>
          <a:xfrm>
            <a:off x="3370521" y="549494"/>
            <a:ext cx="5932967" cy="3586571"/>
            <a:chOff x="3370521" y="549494"/>
            <a:chExt cx="5932967" cy="3586571"/>
          </a:xfrm>
        </p:grpSpPr>
        <p:sp>
          <p:nvSpPr>
            <p:cNvPr id="8" name="Freeform 7"/>
            <p:cNvSpPr/>
            <p:nvPr/>
          </p:nvSpPr>
          <p:spPr bwMode="auto">
            <a:xfrm>
              <a:off x="3370521" y="549494"/>
              <a:ext cx="5932967" cy="3586571"/>
            </a:xfrm>
            <a:custGeom>
              <a:avLst/>
              <a:gdLst>
                <a:gd name="connsiteX0" fmla="*/ 5932967 w 5932967"/>
                <a:gd name="connsiteY0" fmla="*/ 662618 h 3586571"/>
                <a:gd name="connsiteX1" fmla="*/ 4550735 w 5932967"/>
                <a:gd name="connsiteY1" fmla="*/ 205418 h 3586571"/>
                <a:gd name="connsiteX2" fmla="*/ 0 w 5932967"/>
                <a:gd name="connsiteY2" fmla="*/ 3586571 h 3586571"/>
              </a:gdLst>
              <a:ahLst/>
              <a:cxnLst>
                <a:cxn ang="0">
                  <a:pos x="connsiteX0" y="connsiteY0"/>
                </a:cxn>
                <a:cxn ang="0">
                  <a:pos x="connsiteX1" y="connsiteY1"/>
                </a:cxn>
                <a:cxn ang="0">
                  <a:pos x="connsiteX2" y="connsiteY2"/>
                </a:cxn>
              </a:cxnLst>
              <a:rect l="l" t="t" r="r" b="b"/>
              <a:pathLst>
                <a:path w="5932967" h="3586571">
                  <a:moveTo>
                    <a:pt x="5932967" y="662618"/>
                  </a:moveTo>
                  <a:cubicBezTo>
                    <a:pt x="5736265" y="190355"/>
                    <a:pt x="5539563" y="-281908"/>
                    <a:pt x="4550735" y="205418"/>
                  </a:cubicBezTo>
                  <a:cubicBezTo>
                    <a:pt x="3561907" y="692744"/>
                    <a:pt x="0" y="3586571"/>
                    <a:pt x="0" y="3586571"/>
                  </a:cubicBezTo>
                </a:path>
              </a:pathLst>
            </a:cu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65" name="Oval 264"/>
            <p:cNvSpPr/>
            <p:nvPr/>
          </p:nvSpPr>
          <p:spPr bwMode="auto">
            <a:xfrm>
              <a:off x="5713412" y="170688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3</a:t>
              </a:r>
            </a:p>
          </p:txBody>
        </p:sp>
        <p:sp>
          <p:nvSpPr>
            <p:cNvPr id="267" name="TextBox 266"/>
            <p:cNvSpPr txBox="1"/>
            <p:nvPr/>
          </p:nvSpPr>
          <p:spPr>
            <a:xfrm>
              <a:off x="5133385" y="1752600"/>
              <a:ext cx="501676" cy="369332"/>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Creates</a:t>
              </a:r>
            </a:p>
            <a:p>
              <a:pPr algn="ctr"/>
              <a:r>
                <a:rPr lang="en-US" sz="1200" dirty="0" smtClean="0">
                  <a:gradFill>
                    <a:gsLst>
                      <a:gs pos="0">
                        <a:schemeClr val="tx1"/>
                      </a:gs>
                      <a:gs pos="86000">
                        <a:schemeClr val="tx1"/>
                      </a:gs>
                    </a:gsLst>
                    <a:lin ang="5400000" scaled="0"/>
                  </a:gradFill>
                </a:rPr>
                <a:t>User</a:t>
              </a:r>
            </a:p>
          </p:txBody>
        </p:sp>
      </p:grpSp>
      <p:grpSp>
        <p:nvGrpSpPr>
          <p:cNvPr id="14" name="Group 13"/>
          <p:cNvGrpSpPr/>
          <p:nvPr/>
        </p:nvGrpSpPr>
        <p:grpSpPr>
          <a:xfrm>
            <a:off x="9983972" y="2275367"/>
            <a:ext cx="1836065" cy="1158949"/>
            <a:chOff x="9983972" y="2275367"/>
            <a:chExt cx="1836065" cy="1158949"/>
          </a:xfrm>
        </p:grpSpPr>
        <p:sp>
          <p:nvSpPr>
            <p:cNvPr id="11" name="Freeform 10"/>
            <p:cNvSpPr/>
            <p:nvPr/>
          </p:nvSpPr>
          <p:spPr bwMode="auto">
            <a:xfrm>
              <a:off x="9983972" y="2275367"/>
              <a:ext cx="626045" cy="1158949"/>
            </a:xfrm>
            <a:custGeom>
              <a:avLst/>
              <a:gdLst>
                <a:gd name="connsiteX0" fmla="*/ 563526 w 626045"/>
                <a:gd name="connsiteY0" fmla="*/ 0 h 1158949"/>
                <a:gd name="connsiteX1" fmla="*/ 574158 w 626045"/>
                <a:gd name="connsiteY1" fmla="*/ 893135 h 1158949"/>
                <a:gd name="connsiteX2" fmla="*/ 0 w 626045"/>
                <a:gd name="connsiteY2" fmla="*/ 1158949 h 1158949"/>
              </a:gdLst>
              <a:ahLst/>
              <a:cxnLst>
                <a:cxn ang="0">
                  <a:pos x="connsiteX0" y="connsiteY0"/>
                </a:cxn>
                <a:cxn ang="0">
                  <a:pos x="connsiteX1" y="connsiteY1"/>
                </a:cxn>
                <a:cxn ang="0">
                  <a:pos x="connsiteX2" y="connsiteY2"/>
                </a:cxn>
              </a:cxnLst>
              <a:rect l="l" t="t" r="r" b="b"/>
              <a:pathLst>
                <a:path w="626045" h="1158949">
                  <a:moveTo>
                    <a:pt x="563526" y="0"/>
                  </a:moveTo>
                  <a:cubicBezTo>
                    <a:pt x="615802" y="349988"/>
                    <a:pt x="668079" y="699977"/>
                    <a:pt x="574158" y="893135"/>
                  </a:cubicBezTo>
                  <a:cubicBezTo>
                    <a:pt x="480237" y="1086293"/>
                    <a:pt x="0" y="1158949"/>
                    <a:pt x="0" y="1158949"/>
                  </a:cubicBezTo>
                </a:path>
              </a:pathLst>
            </a:custGeom>
            <a:ln w="285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68" name="TextBox 267"/>
            <p:cNvSpPr txBox="1"/>
            <p:nvPr/>
          </p:nvSpPr>
          <p:spPr>
            <a:xfrm>
              <a:off x="10590212" y="2907268"/>
              <a:ext cx="1229825" cy="369332"/>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Add</a:t>
              </a:r>
            </a:p>
            <a:p>
              <a:pPr algn="ctr"/>
              <a:r>
                <a:rPr lang="en-US" sz="1200" dirty="0" smtClean="0">
                  <a:gradFill>
                    <a:gsLst>
                      <a:gs pos="0">
                        <a:schemeClr val="tx1"/>
                      </a:gs>
                      <a:gs pos="86000">
                        <a:schemeClr val="tx1"/>
                      </a:gs>
                    </a:gsLst>
                    <a:lin ang="5400000" scaled="0"/>
                  </a:gradFill>
                </a:rPr>
                <a:t>Custom Attributes</a:t>
              </a:r>
            </a:p>
          </p:txBody>
        </p:sp>
        <p:sp>
          <p:nvSpPr>
            <p:cNvPr id="274" name="Oval 273"/>
            <p:cNvSpPr/>
            <p:nvPr/>
          </p:nvSpPr>
          <p:spPr bwMode="auto">
            <a:xfrm>
              <a:off x="10742612" y="277368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4</a:t>
              </a:r>
              <a:endParaRPr lang="en-US" sz="1200" dirty="0" smtClean="0">
                <a:solidFill>
                  <a:srgbClr val="D11242"/>
                </a:solidFill>
                <a:latin typeface="Segoe UI Semibold" pitchFamily="34" charset="0"/>
              </a:endParaRPr>
            </a:p>
          </p:txBody>
        </p:sp>
      </p:grpSp>
    </p:spTree>
    <p:extLst>
      <p:ext uri="{BB962C8B-B14F-4D97-AF65-F5344CB8AC3E}">
        <p14:creationId xmlns:p14="http://schemas.microsoft.com/office/powerpoint/2010/main" val="800128500"/>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down)">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1796325" y="931512"/>
            <a:ext cx="8415935" cy="5616590"/>
            <a:chOff x="1796325" y="931512"/>
            <a:chExt cx="8415935" cy="5616590"/>
          </a:xfrm>
        </p:grpSpPr>
        <p:sp>
          <p:nvSpPr>
            <p:cNvPr id="5" name="Rectangle 7"/>
            <p:cNvSpPr>
              <a:spLocks noChangeArrowheads="1"/>
            </p:cNvSpPr>
            <p:nvPr/>
          </p:nvSpPr>
          <p:spPr bwMode="auto">
            <a:xfrm>
              <a:off x="6094411" y="940526"/>
              <a:ext cx="206372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Commerce Services</a:t>
              </a:r>
              <a:endParaRPr lang="en-US" sz="1400" dirty="0">
                <a:latin typeface="Segoe UI" pitchFamily="34" charset="0"/>
              </a:endParaRPr>
            </a:p>
          </p:txBody>
        </p:sp>
        <p:grpSp>
          <p:nvGrpSpPr>
            <p:cNvPr id="6" name="Group 5"/>
            <p:cNvGrpSpPr/>
            <p:nvPr/>
          </p:nvGrpSpPr>
          <p:grpSpPr>
            <a:xfrm>
              <a:off x="6094412" y="5220016"/>
              <a:ext cx="1295400" cy="1316736"/>
              <a:chOff x="6780212" y="2449082"/>
              <a:chExt cx="1295400" cy="1316736"/>
            </a:xfrm>
          </p:grpSpPr>
          <p:sp>
            <p:nvSpPr>
              <p:cNvPr id="82"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Payment Systems</a:t>
                </a:r>
                <a:endParaRPr lang="en-US" sz="1400" dirty="0">
                  <a:latin typeface="Segoe UI" pitchFamily="34" charset="0"/>
                </a:endParaRPr>
              </a:p>
            </p:txBody>
          </p:sp>
          <p:sp>
            <p:nvSpPr>
              <p:cNvPr id="83"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7" name="Group 6"/>
            <p:cNvGrpSpPr/>
            <p:nvPr/>
          </p:nvGrpSpPr>
          <p:grpSpPr>
            <a:xfrm>
              <a:off x="8916860" y="940526"/>
              <a:ext cx="1295400" cy="1314996"/>
              <a:chOff x="6780212" y="1066800"/>
              <a:chExt cx="1295400" cy="1314996"/>
            </a:xfrm>
            <a:solidFill>
              <a:srgbClr val="D11200"/>
            </a:solidFill>
          </p:grpSpPr>
          <p:sp>
            <p:nvSpPr>
              <p:cNvPr id="80" name="Rectangle 79"/>
              <p:cNvSpPr>
                <a:spLocks noChangeArrowheads="1"/>
              </p:cNvSpPr>
              <p:nvPr/>
            </p:nvSpPr>
            <p:spPr bwMode="auto">
              <a:xfrm>
                <a:off x="6780212" y="1066800"/>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a:t>
                </a:r>
              </a:p>
              <a:p>
                <a:pPr algn="ctr"/>
                <a:r>
                  <a:rPr lang="en-US" sz="1400" dirty="0">
                    <a:latin typeface="Segoe UI" pitchFamily="34" charset="0"/>
                  </a:rPr>
                  <a:t>Shipping </a:t>
                </a:r>
              </a:p>
            </p:txBody>
          </p:sp>
          <p:sp>
            <p:nvSpPr>
              <p:cNvPr id="81" name="Freeform 23"/>
              <p:cNvSpPr>
                <a:spLocks noEditPoints="1"/>
              </p:cNvSpPr>
              <p:nvPr/>
            </p:nvSpPr>
            <p:spPr bwMode="black">
              <a:xfrm>
                <a:off x="7149668" y="129040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Segoe UI" pitchFamily="34" charset="0"/>
                </a:endParaRPr>
              </a:p>
            </p:txBody>
          </p:sp>
        </p:grpSp>
        <p:grpSp>
          <p:nvGrpSpPr>
            <p:cNvPr id="8" name="Group 7"/>
            <p:cNvGrpSpPr/>
            <p:nvPr/>
          </p:nvGrpSpPr>
          <p:grpSpPr>
            <a:xfrm>
              <a:off x="4672738" y="5220016"/>
              <a:ext cx="1295400" cy="1316736"/>
              <a:chOff x="6780212" y="3849420"/>
              <a:chExt cx="1295400" cy="1316736"/>
            </a:xfrm>
          </p:grpSpPr>
          <p:sp>
            <p:nvSpPr>
              <p:cNvPr id="78"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ERP System</a:t>
                </a:r>
              </a:p>
            </p:txBody>
          </p:sp>
          <p:pic>
            <p:nvPicPr>
              <p:cNvPr id="79"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275012" y="5231366"/>
              <a:ext cx="1298448" cy="1316736"/>
              <a:chOff x="5405834" y="5231366"/>
              <a:chExt cx="1298448" cy="1316736"/>
            </a:xfrm>
          </p:grpSpPr>
          <p:sp>
            <p:nvSpPr>
              <p:cNvPr id="74"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Routes and Delivery </a:t>
                </a:r>
              </a:p>
            </p:txBody>
          </p:sp>
          <p:grpSp>
            <p:nvGrpSpPr>
              <p:cNvPr id="75" name="Group 74"/>
              <p:cNvGrpSpPr/>
              <p:nvPr/>
            </p:nvGrpSpPr>
            <p:grpSpPr bwMode="black">
              <a:xfrm>
                <a:off x="5737354" y="5382981"/>
                <a:ext cx="609282" cy="609124"/>
                <a:chOff x="446088" y="2665413"/>
                <a:chExt cx="920750" cy="920750"/>
              </a:xfrm>
              <a:solidFill>
                <a:srgbClr val="FFFFFF"/>
              </a:solidFill>
            </p:grpSpPr>
            <p:sp>
              <p:nvSpPr>
                <p:cNvPr id="76"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7"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0" name="Group 9"/>
            <p:cNvGrpSpPr/>
            <p:nvPr/>
          </p:nvGrpSpPr>
          <p:grpSpPr>
            <a:xfrm>
              <a:off x="1827212" y="5220016"/>
              <a:ext cx="1298448" cy="1316736"/>
              <a:chOff x="4037012" y="5220016"/>
              <a:chExt cx="1298448" cy="1316736"/>
            </a:xfrm>
          </p:grpSpPr>
          <p:sp>
            <p:nvSpPr>
              <p:cNvPr id="72"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Email / SMS Gateway</a:t>
                </a:r>
                <a:endParaRPr lang="en-US" sz="1400" dirty="0">
                  <a:latin typeface="Segoe UI" pitchFamily="34" charset="0"/>
                </a:endParaRPr>
              </a:p>
            </p:txBody>
          </p:sp>
          <p:sp>
            <p:nvSpPr>
              <p:cNvPr id="73"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11" name="Freeform 90"/>
            <p:cNvSpPr>
              <a:spLocks noEditPoints="1"/>
            </p:cNvSpPr>
            <p:nvPr/>
          </p:nvSpPr>
          <p:spPr bwMode="black">
            <a:xfrm>
              <a:off x="6784372" y="116413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12" name="Group 11"/>
            <p:cNvGrpSpPr/>
            <p:nvPr/>
          </p:nvGrpSpPr>
          <p:grpSpPr>
            <a:xfrm>
              <a:off x="8913812" y="2362200"/>
              <a:ext cx="1298448" cy="1316736"/>
              <a:chOff x="836612" y="1467395"/>
              <a:chExt cx="1298448" cy="1316736"/>
            </a:xfrm>
          </p:grpSpPr>
          <p:sp>
            <p:nvSpPr>
              <p:cNvPr id="70" name="Rectangle 6"/>
              <p:cNvSpPr>
                <a:spLocks noChangeArrowheads="1"/>
              </p:cNvSpPr>
              <p:nvPr/>
            </p:nvSpPr>
            <p:spPr bwMode="auto">
              <a:xfrm>
                <a:off x="836612" y="1467395"/>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Call Center</a:t>
                </a:r>
              </a:p>
            </p:txBody>
          </p:sp>
          <p:sp>
            <p:nvSpPr>
              <p:cNvPr id="71" name="Freeform 12"/>
              <p:cNvSpPr>
                <a:spLocks noChangeAspect="1"/>
              </p:cNvSpPr>
              <p:nvPr/>
            </p:nvSpPr>
            <p:spPr bwMode="black">
              <a:xfrm>
                <a:off x="1259094" y="1720146"/>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grpSp>
        <p:sp>
          <p:nvSpPr>
            <p:cNvPr id="13" name="Freeform 23"/>
            <p:cNvSpPr>
              <a:spLocks noEditPoints="1"/>
            </p:cNvSpPr>
            <p:nvPr/>
          </p:nvSpPr>
          <p:spPr bwMode="black">
            <a:xfrm>
              <a:off x="9258604" y="1151253"/>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14" name="Rectangle 13"/>
            <p:cNvSpPr>
              <a:spLocks noChangeArrowheads="1"/>
            </p:cNvSpPr>
            <p:nvPr/>
          </p:nvSpPr>
          <p:spPr bwMode="auto">
            <a:xfrm>
              <a:off x="8253917" y="933587"/>
              <a:ext cx="595678" cy="417181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5" name="Rectangle 14"/>
            <p:cNvSpPr>
              <a:spLocks noChangeArrowheads="1"/>
            </p:cNvSpPr>
            <p:nvPr/>
          </p:nvSpPr>
          <p:spPr bwMode="auto">
            <a:xfrm rot="5400000">
              <a:off x="4740097" y="1591579"/>
              <a:ext cx="570048" cy="645759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6" name="Freeform 12"/>
            <p:cNvSpPr>
              <a:spLocks noChangeAspect="1"/>
            </p:cNvSpPr>
            <p:nvPr/>
          </p:nvSpPr>
          <p:spPr bwMode="black">
            <a:xfrm>
              <a:off x="9305403" y="2614951"/>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chemeClr val="tx1"/>
                </a:solidFill>
                <a:latin typeface="Segoe UI" pitchFamily="34" charset="0"/>
              </a:endParaRPr>
            </a:p>
          </p:txBody>
        </p:sp>
        <p:grpSp>
          <p:nvGrpSpPr>
            <p:cNvPr id="17" name="Group 16"/>
            <p:cNvGrpSpPr/>
            <p:nvPr/>
          </p:nvGrpSpPr>
          <p:grpSpPr>
            <a:xfrm>
              <a:off x="8913812" y="3777141"/>
              <a:ext cx="1295400" cy="1316736"/>
              <a:chOff x="4037012" y="2438400"/>
              <a:chExt cx="1295400" cy="1316736"/>
            </a:xfrm>
          </p:grpSpPr>
          <p:sp>
            <p:nvSpPr>
              <p:cNvPr id="68"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Web SSO</a:t>
                </a:r>
              </a:p>
              <a:p>
                <a:pPr algn="ctr"/>
                <a:r>
                  <a:rPr lang="en-US" sz="1400" dirty="0">
                    <a:latin typeface="Segoe UI" pitchFamily="34" charset="0"/>
                  </a:rPr>
                  <a:t>System</a:t>
                </a:r>
              </a:p>
            </p:txBody>
          </p:sp>
          <p:sp>
            <p:nvSpPr>
              <p:cNvPr id="69" name="Freeform 164"/>
              <p:cNvSpPr>
                <a:spLocks noEditPoints="1"/>
              </p:cNvSpPr>
              <p:nvPr/>
            </p:nvSpPr>
            <p:spPr bwMode="black">
              <a:xfrm>
                <a:off x="4413588" y="2570817"/>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18" name="Rectangle 7"/>
            <p:cNvSpPr>
              <a:spLocks noChangeArrowheads="1"/>
            </p:cNvSpPr>
            <p:nvPr/>
          </p:nvSpPr>
          <p:spPr bwMode="auto">
            <a:xfrm>
              <a:off x="4672738" y="931512"/>
              <a:ext cx="1295400" cy="2043425"/>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Cross Cutting Services</a:t>
              </a:r>
              <a:endParaRPr lang="en-US" sz="1400" dirty="0">
                <a:latin typeface="Segoe UI" pitchFamily="34" charset="0"/>
              </a:endParaRPr>
            </a:p>
          </p:txBody>
        </p:sp>
        <p:sp>
          <p:nvSpPr>
            <p:cNvPr id="19" name="Rectangle 7"/>
            <p:cNvSpPr>
              <a:spLocks noChangeArrowheads="1"/>
            </p:cNvSpPr>
            <p:nvPr/>
          </p:nvSpPr>
          <p:spPr bwMode="auto">
            <a:xfrm>
              <a:off x="6094410" y="30697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Media Services</a:t>
              </a:r>
              <a:endParaRPr lang="en-US" sz="1400" dirty="0">
                <a:latin typeface="Segoe UI" pitchFamily="34" charset="0"/>
              </a:endParaRPr>
            </a:p>
          </p:txBody>
        </p:sp>
        <p:sp>
          <p:nvSpPr>
            <p:cNvPr id="20" name="Rectangle 7"/>
            <p:cNvSpPr>
              <a:spLocks noChangeArrowheads="1"/>
            </p:cNvSpPr>
            <p:nvPr/>
          </p:nvSpPr>
          <p:spPr bwMode="auto">
            <a:xfrm>
              <a:off x="1827212" y="931712"/>
              <a:ext cx="2746248"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Presentation Services</a:t>
              </a:r>
              <a:endParaRPr lang="en-US" sz="1400" dirty="0">
                <a:latin typeface="Segoe UI" pitchFamily="34" charset="0"/>
              </a:endParaRPr>
            </a:p>
          </p:txBody>
        </p:sp>
        <p:sp>
          <p:nvSpPr>
            <p:cNvPr id="21" name="Rectangle 7"/>
            <p:cNvSpPr>
              <a:spLocks noChangeArrowheads="1"/>
            </p:cNvSpPr>
            <p:nvPr/>
          </p:nvSpPr>
          <p:spPr bwMode="auto">
            <a:xfrm>
              <a:off x="1796326" y="306970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Analytical Databases</a:t>
              </a:r>
              <a:endParaRPr lang="en-US" sz="1400" dirty="0">
                <a:latin typeface="Segoe UI" pitchFamily="34" charset="0"/>
              </a:endParaRPr>
            </a:p>
          </p:txBody>
        </p:sp>
        <p:sp>
          <p:nvSpPr>
            <p:cNvPr id="22" name="Rectangle 7"/>
            <p:cNvSpPr>
              <a:spLocks noChangeArrowheads="1"/>
            </p:cNvSpPr>
            <p:nvPr/>
          </p:nvSpPr>
          <p:spPr bwMode="auto">
            <a:xfrm>
              <a:off x="1816762" y="1642784"/>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Business Services</a:t>
              </a:r>
              <a:endParaRPr lang="en-US" sz="1400" dirty="0">
                <a:latin typeface="Segoe UI" pitchFamily="34" charset="0"/>
              </a:endParaRPr>
            </a:p>
          </p:txBody>
        </p:sp>
        <p:sp>
          <p:nvSpPr>
            <p:cNvPr id="23" name="Rectangle 7"/>
            <p:cNvSpPr>
              <a:spLocks noChangeArrowheads="1"/>
            </p:cNvSpPr>
            <p:nvPr/>
          </p:nvSpPr>
          <p:spPr bwMode="auto">
            <a:xfrm>
              <a:off x="1796326" y="2362200"/>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Data Access Services</a:t>
              </a:r>
              <a:endParaRPr lang="en-US" sz="1400" dirty="0">
                <a:latin typeface="Segoe UI" pitchFamily="34" charset="0"/>
              </a:endParaRPr>
            </a:p>
          </p:txBody>
        </p:sp>
        <p:sp>
          <p:nvSpPr>
            <p:cNvPr id="24" name="Rectangle 7"/>
            <p:cNvSpPr>
              <a:spLocks noChangeArrowheads="1"/>
            </p:cNvSpPr>
            <p:nvPr/>
          </p:nvSpPr>
          <p:spPr bwMode="auto">
            <a:xfrm>
              <a:off x="1801086" y="381144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Relational Databases</a:t>
              </a:r>
              <a:endParaRPr lang="en-US" sz="1400" dirty="0">
                <a:latin typeface="Segoe UI" pitchFamily="34" charset="0"/>
              </a:endParaRPr>
            </a:p>
          </p:txBody>
        </p:sp>
        <p:sp>
          <p:nvSpPr>
            <p:cNvPr id="25" name="Rounded Rectangle 6"/>
            <p:cNvSpPr/>
            <p:nvPr/>
          </p:nvSpPr>
          <p:spPr bwMode="black">
            <a:xfrm rot="16200000">
              <a:off x="1995625" y="850262"/>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597" y="1656123"/>
              <a:ext cx="459839" cy="60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Freeform 83"/>
            <p:cNvSpPr>
              <a:spLocks noEditPoints="1"/>
            </p:cNvSpPr>
            <p:nvPr/>
          </p:nvSpPr>
          <p:spPr bwMode="black">
            <a:xfrm>
              <a:off x="1984814" y="240305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8" name="Freeform 81"/>
            <p:cNvSpPr>
              <a:spLocks/>
            </p:cNvSpPr>
            <p:nvPr/>
          </p:nvSpPr>
          <p:spPr bwMode="black">
            <a:xfrm>
              <a:off x="5092458" y="1429836"/>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9" name="Freeform 79"/>
            <p:cNvSpPr>
              <a:spLocks noEditPoints="1"/>
            </p:cNvSpPr>
            <p:nvPr/>
          </p:nvSpPr>
          <p:spPr bwMode="black">
            <a:xfrm>
              <a:off x="2036261" y="3845041"/>
              <a:ext cx="400154" cy="54095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30" name="Group 29"/>
            <p:cNvGrpSpPr/>
            <p:nvPr/>
          </p:nvGrpSpPr>
          <p:grpSpPr bwMode="black">
            <a:xfrm>
              <a:off x="2038564" y="3088976"/>
              <a:ext cx="529953" cy="569608"/>
              <a:chOff x="1435100" y="3879850"/>
              <a:chExt cx="739775" cy="795338"/>
            </a:xfrm>
            <a:solidFill>
              <a:schemeClr val="tx1"/>
            </a:solidFill>
          </p:grpSpPr>
          <p:sp>
            <p:nvSpPr>
              <p:cNvPr id="5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3"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5"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7"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1" name="Group 30"/>
            <p:cNvGrpSpPr/>
            <p:nvPr/>
          </p:nvGrpSpPr>
          <p:grpSpPr>
            <a:xfrm>
              <a:off x="1986441" y="4572000"/>
              <a:ext cx="501421" cy="486566"/>
              <a:chOff x="8870271" y="4646406"/>
              <a:chExt cx="501421" cy="486566"/>
            </a:xfrm>
          </p:grpSpPr>
          <p:sp>
            <p:nvSpPr>
              <p:cNvPr id="54"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5"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6"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7"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8"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32" name="Freeform 7"/>
            <p:cNvSpPr>
              <a:spLocks noEditPoints="1"/>
            </p:cNvSpPr>
            <p:nvPr/>
          </p:nvSpPr>
          <p:spPr bwMode="black">
            <a:xfrm>
              <a:off x="6137527" y="3117770"/>
              <a:ext cx="490285" cy="5267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33" name="Rectangle 7"/>
            <p:cNvSpPr>
              <a:spLocks noChangeArrowheads="1"/>
            </p:cNvSpPr>
            <p:nvPr/>
          </p:nvSpPr>
          <p:spPr bwMode="auto">
            <a:xfrm>
              <a:off x="6068873" y="3811440"/>
              <a:ext cx="2089258"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Reporting</a:t>
              </a:r>
            </a:p>
            <a:p>
              <a:pPr algn="ctr"/>
              <a:r>
                <a:rPr lang="en-US" sz="1400" dirty="0" smtClean="0">
                  <a:latin typeface="Segoe UI" pitchFamily="34" charset="0"/>
                </a:rPr>
                <a:t>Services</a:t>
              </a:r>
              <a:endParaRPr lang="en-US" sz="1400" dirty="0">
                <a:latin typeface="Segoe UI" pitchFamily="34" charset="0"/>
              </a:endParaRPr>
            </a:p>
          </p:txBody>
        </p:sp>
        <p:sp>
          <p:nvSpPr>
            <p:cNvPr id="34" name="Freeform 18"/>
            <p:cNvSpPr>
              <a:spLocks noEditPoints="1"/>
            </p:cNvSpPr>
            <p:nvPr/>
          </p:nvSpPr>
          <p:spPr bwMode="black">
            <a:xfrm>
              <a:off x="6129194" y="3824141"/>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5" name="Rectangle 6"/>
            <p:cNvSpPr>
              <a:spLocks noChangeArrowheads="1"/>
            </p:cNvSpPr>
            <p:nvPr/>
          </p:nvSpPr>
          <p:spPr bwMode="auto">
            <a:xfrm>
              <a:off x="7539164" y="5223401"/>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Loyalty System</a:t>
              </a:r>
            </a:p>
          </p:txBody>
        </p:sp>
        <p:grpSp>
          <p:nvGrpSpPr>
            <p:cNvPr id="36" name="Group 35"/>
            <p:cNvGrpSpPr/>
            <p:nvPr/>
          </p:nvGrpSpPr>
          <p:grpSpPr bwMode="black">
            <a:xfrm>
              <a:off x="7834354" y="5473065"/>
              <a:ext cx="647554" cy="394335"/>
              <a:chOff x="10387012" y="4179358"/>
              <a:chExt cx="974726" cy="593725"/>
            </a:xfrm>
            <a:solidFill>
              <a:srgbClr val="FFFFFF"/>
            </a:solidFill>
          </p:grpSpPr>
          <p:sp>
            <p:nvSpPr>
              <p:cNvPr id="4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7" name="Group 36"/>
            <p:cNvGrpSpPr/>
            <p:nvPr/>
          </p:nvGrpSpPr>
          <p:grpSpPr>
            <a:xfrm>
              <a:off x="8908009" y="5220016"/>
              <a:ext cx="1295400" cy="1316736"/>
              <a:chOff x="5394295" y="3823063"/>
              <a:chExt cx="1295400" cy="1316736"/>
            </a:xfrm>
          </p:grpSpPr>
          <p:sp>
            <p:nvSpPr>
              <p:cNvPr id="38"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latin typeface="Segoe UI" pitchFamily="34" charset="0"/>
                  </a:rPr>
                  <a:t>DWarehouse</a:t>
                </a:r>
                <a:r>
                  <a:rPr lang="en-US" sz="1400" dirty="0">
                    <a:latin typeface="Segoe UI" pitchFamily="34" charset="0"/>
                  </a:rPr>
                  <a:t> System</a:t>
                </a:r>
              </a:p>
            </p:txBody>
          </p:sp>
          <p:grpSp>
            <p:nvGrpSpPr>
              <p:cNvPr id="39" name="Group 38"/>
              <p:cNvGrpSpPr/>
              <p:nvPr/>
            </p:nvGrpSpPr>
            <p:grpSpPr bwMode="black">
              <a:xfrm>
                <a:off x="5772563" y="4046404"/>
                <a:ext cx="529953" cy="569608"/>
                <a:chOff x="1435100" y="3879850"/>
                <a:chExt cx="739775" cy="795338"/>
              </a:xfrm>
              <a:solidFill>
                <a:schemeClr val="tx1"/>
              </a:solidFill>
            </p:grpSpPr>
            <p:sp>
              <p:nvSpPr>
                <p:cNvPr id="40"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1"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2"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3"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4"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5"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6"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7"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sp>
        <p:nvSpPr>
          <p:cNvPr id="86" name="Rectangle 7"/>
          <p:cNvSpPr>
            <a:spLocks noChangeArrowheads="1"/>
          </p:cNvSpPr>
          <p:nvPr/>
        </p:nvSpPr>
        <p:spPr bwMode="auto">
          <a:xfrm>
            <a:off x="6094412" y="23622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Search Services</a:t>
            </a:r>
            <a:endParaRPr lang="en-US" sz="1400" dirty="0">
              <a:latin typeface="Segoe UI" pitchFamily="34" charset="0"/>
            </a:endParaRPr>
          </a:p>
        </p:txBody>
      </p:sp>
      <p:sp>
        <p:nvSpPr>
          <p:cNvPr id="89" name="Freeform 247"/>
          <p:cNvSpPr>
            <a:spLocks/>
          </p:cNvSpPr>
          <p:nvPr/>
        </p:nvSpPr>
        <p:spPr bwMode="black">
          <a:xfrm>
            <a:off x="6603056" y="2461881"/>
            <a:ext cx="85342" cy="132626"/>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0" name="Freeform 248"/>
          <p:cNvSpPr>
            <a:spLocks/>
          </p:cNvSpPr>
          <p:nvPr/>
        </p:nvSpPr>
        <p:spPr bwMode="black">
          <a:xfrm>
            <a:off x="6425612" y="2461881"/>
            <a:ext cx="54078" cy="54909"/>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1" name="Freeform 249"/>
          <p:cNvSpPr>
            <a:spLocks/>
          </p:cNvSpPr>
          <p:nvPr/>
        </p:nvSpPr>
        <p:spPr bwMode="black">
          <a:xfrm>
            <a:off x="6456876" y="2467794"/>
            <a:ext cx="168994" cy="120800"/>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2" name="Oval 250"/>
          <p:cNvSpPr>
            <a:spLocks noChangeArrowheads="1"/>
          </p:cNvSpPr>
          <p:nvPr/>
        </p:nvSpPr>
        <p:spPr bwMode="black">
          <a:xfrm>
            <a:off x="6485605" y="2362200"/>
            <a:ext cx="111536" cy="1140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3" name="Freeform 251"/>
          <p:cNvSpPr>
            <a:spLocks/>
          </p:cNvSpPr>
          <p:nvPr/>
        </p:nvSpPr>
        <p:spPr bwMode="black">
          <a:xfrm>
            <a:off x="6390969" y="2514255"/>
            <a:ext cx="82807" cy="105594"/>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4" name="Freeform 252"/>
          <p:cNvSpPr>
            <a:spLocks/>
          </p:cNvSpPr>
          <p:nvPr/>
        </p:nvSpPr>
        <p:spPr bwMode="black">
          <a:xfrm>
            <a:off x="6124802" y="2514255"/>
            <a:ext cx="109002" cy="16895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5" name="Freeform 253"/>
          <p:cNvSpPr>
            <a:spLocks/>
          </p:cNvSpPr>
          <p:nvPr/>
        </p:nvSpPr>
        <p:spPr bwMode="black">
          <a:xfrm>
            <a:off x="6201695" y="2522703"/>
            <a:ext cx="218003" cy="237376"/>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6" name="Oval 254"/>
          <p:cNvSpPr>
            <a:spLocks noChangeArrowheads="1"/>
          </p:cNvSpPr>
          <p:nvPr/>
        </p:nvSpPr>
        <p:spPr bwMode="black">
          <a:xfrm>
            <a:off x="6238874" y="2387543"/>
            <a:ext cx="146180" cy="14360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7" name="Freeform 255"/>
          <p:cNvSpPr>
            <a:spLocks/>
          </p:cNvSpPr>
          <p:nvPr/>
        </p:nvSpPr>
        <p:spPr bwMode="black">
          <a:xfrm>
            <a:off x="6688399" y="2771905"/>
            <a:ext cx="183359" cy="166416"/>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8" name="Freeform 256"/>
          <p:cNvSpPr>
            <a:spLocks noEditPoints="1"/>
          </p:cNvSpPr>
          <p:nvPr/>
        </p:nvSpPr>
        <p:spPr bwMode="black">
          <a:xfrm>
            <a:off x="6382519" y="2580146"/>
            <a:ext cx="357424" cy="358175"/>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9" name="Freeform 257"/>
          <p:cNvSpPr>
            <a:spLocks/>
          </p:cNvSpPr>
          <p:nvPr/>
        </p:nvSpPr>
        <p:spPr bwMode="black">
          <a:xfrm>
            <a:off x="6485605" y="2665466"/>
            <a:ext cx="119986" cy="80252"/>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 name="Title 1"/>
          <p:cNvSpPr>
            <a:spLocks noGrp="1"/>
          </p:cNvSpPr>
          <p:nvPr>
            <p:ph type="title"/>
          </p:nvPr>
        </p:nvSpPr>
        <p:spPr/>
        <p:txBody>
          <a:bodyPr/>
          <a:lstStyle/>
          <a:p>
            <a:r>
              <a:rPr lang="en-US" dirty="0" smtClean="0"/>
              <a:t>#4 - Search Services</a:t>
            </a:r>
            <a:endParaRPr lang="en-US" dirty="0"/>
          </a:p>
        </p:txBody>
      </p:sp>
    </p:spTree>
    <p:extLst>
      <p:ext uri="{BB962C8B-B14F-4D97-AF65-F5344CB8AC3E}">
        <p14:creationId xmlns:p14="http://schemas.microsoft.com/office/powerpoint/2010/main" val="3473147508"/>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87"/>
                                        </p:tgtEl>
                                        <p:attrNameLst>
                                          <p:attrName>style.opacity</p:attrName>
                                        </p:attrNameLst>
                                      </p:cBhvr>
                                      <p:to>
                                        <p:strVal val="0.5"/>
                                      </p:to>
                                    </p:set>
                                    <p:animEffect filter="image" prLst="opacity: 0.5">
                                      <p:cBhvr rctx="IE">
                                        <p:cTn id="7" dur="indefinite"/>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456612" y="-2"/>
            <a:ext cx="3732213" cy="6852773"/>
          </a:xfrm>
          <a:prstGeom prst="rect">
            <a:avLst/>
          </a:prstGeom>
          <a:solidFill>
            <a:schemeClr val="tx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122" name="Picture 2" descr="http://media02.hongkiat.com/wordpress-search/wordpress-sear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8200"/>
            <a:ext cx="8609012" cy="6852773"/>
          </a:xfrm>
          <a:prstGeom prst="rect">
            <a:avLst/>
          </a:prstGeom>
          <a:solidFill>
            <a:srgbClr val="D11242"/>
          </a:solidFill>
        </p:spPr>
      </p:pic>
      <p:sp>
        <p:nvSpPr>
          <p:cNvPr id="13" name="Rectangle 12"/>
          <p:cNvSpPr/>
          <p:nvPr/>
        </p:nvSpPr>
        <p:spPr bwMode="auto">
          <a:xfrm>
            <a:off x="0" y="5227"/>
            <a:ext cx="12188824" cy="83297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1" y="5227"/>
            <a:ext cx="12188825" cy="1066800"/>
          </a:xfrm>
          <a:prstGeom prst="rect">
            <a:avLst/>
          </a:prstGeom>
          <a:solidFill>
            <a:schemeClr val="bg1">
              <a:alpha val="2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Search Services</a:t>
            </a:r>
            <a:endParaRPr lang="en-US" dirty="0"/>
          </a:p>
        </p:txBody>
      </p:sp>
      <p:sp>
        <p:nvSpPr>
          <p:cNvPr id="14" name="Rectangle 13"/>
          <p:cNvSpPr/>
          <p:nvPr/>
        </p:nvSpPr>
        <p:spPr bwMode="auto">
          <a:xfrm>
            <a:off x="7847012" y="1052774"/>
            <a:ext cx="1759093" cy="1778394"/>
          </a:xfrm>
          <a:prstGeom prst="rect">
            <a:avLst/>
          </a:prstGeom>
          <a:solidFill>
            <a:schemeClr val="tx2">
              <a:lumMod val="25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Crawling</a:t>
            </a:r>
          </a:p>
          <a:p>
            <a:pPr algn="ctr"/>
            <a:r>
              <a:rPr lang="en-US" sz="2800" dirty="0" err="1">
                <a:latin typeface="Segoe UI" pitchFamily="34" charset="0"/>
              </a:rPr>
              <a:t>Perf</a:t>
            </a:r>
            <a:endParaRPr lang="en-US" sz="2800" dirty="0">
              <a:latin typeface="Segoe UI" pitchFamily="34" charset="0"/>
            </a:endParaRPr>
          </a:p>
        </p:txBody>
      </p:sp>
      <p:sp>
        <p:nvSpPr>
          <p:cNvPr id="15" name="Rectangle 14"/>
          <p:cNvSpPr/>
          <p:nvPr/>
        </p:nvSpPr>
        <p:spPr bwMode="auto">
          <a:xfrm>
            <a:off x="7847012" y="2956825"/>
            <a:ext cx="1759093" cy="1778394"/>
          </a:xfrm>
          <a:prstGeom prst="rect">
            <a:avLst/>
          </a:prstGeom>
          <a:solidFill>
            <a:schemeClr val="accent6">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Catalog Data and</a:t>
            </a:r>
          </a:p>
          <a:p>
            <a:pPr algn="ctr"/>
            <a:r>
              <a:rPr lang="en-US" sz="2800" dirty="0">
                <a:latin typeface="Segoe UI" pitchFamily="34" charset="0"/>
              </a:rPr>
              <a:t>Rich </a:t>
            </a:r>
            <a:r>
              <a:rPr lang="en-US" sz="2800" dirty="0" smtClean="0">
                <a:latin typeface="Segoe UI" pitchFamily="34" charset="0"/>
              </a:rPr>
              <a:t>Content</a:t>
            </a:r>
            <a:endParaRPr lang="en-US" sz="2800" dirty="0">
              <a:latin typeface="Segoe UI" pitchFamily="34" charset="0"/>
            </a:endParaRPr>
          </a:p>
        </p:txBody>
      </p:sp>
      <p:sp>
        <p:nvSpPr>
          <p:cNvPr id="16" name="Rectangle 15"/>
          <p:cNvSpPr/>
          <p:nvPr/>
        </p:nvSpPr>
        <p:spPr bwMode="auto">
          <a:xfrm>
            <a:off x="7847012" y="4849808"/>
            <a:ext cx="1759093" cy="1778394"/>
          </a:xfrm>
          <a:prstGeom prst="rect">
            <a:avLst/>
          </a:prstGeom>
          <a:solidFill>
            <a:schemeClr val="accent3">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Extensible</a:t>
            </a:r>
          </a:p>
        </p:txBody>
      </p:sp>
      <p:sp>
        <p:nvSpPr>
          <p:cNvPr id="17" name="Rectangle 16"/>
          <p:cNvSpPr/>
          <p:nvPr/>
        </p:nvSpPr>
        <p:spPr bwMode="auto">
          <a:xfrm>
            <a:off x="9745519" y="1053973"/>
            <a:ext cx="1759093" cy="1778394"/>
          </a:xfrm>
          <a:prstGeom prst="rect">
            <a:avLst/>
          </a:prstGeom>
          <a:solidFill>
            <a:schemeClr val="accent2">
              <a:lumMod val="60000"/>
              <a:lumOff val="40000"/>
            </a:schemeClr>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Search</a:t>
            </a:r>
          </a:p>
          <a:p>
            <a:pPr algn="ctr"/>
            <a:r>
              <a:rPr lang="en-US" sz="2800" dirty="0">
                <a:latin typeface="Segoe UI" pitchFamily="34" charset="0"/>
              </a:rPr>
              <a:t>Driven</a:t>
            </a:r>
          </a:p>
          <a:p>
            <a:pPr algn="ctr"/>
            <a:r>
              <a:rPr lang="en-US" sz="2800" dirty="0" err="1">
                <a:latin typeface="Segoe UI" pitchFamily="34" charset="0"/>
              </a:rPr>
              <a:t>Nav</a:t>
            </a:r>
            <a:endParaRPr lang="en-US" sz="2800" dirty="0">
              <a:latin typeface="Segoe UI" pitchFamily="34" charset="0"/>
            </a:endParaRPr>
          </a:p>
        </p:txBody>
      </p:sp>
      <p:sp>
        <p:nvSpPr>
          <p:cNvPr id="18" name="Rectangle 17"/>
          <p:cNvSpPr/>
          <p:nvPr/>
        </p:nvSpPr>
        <p:spPr bwMode="auto">
          <a:xfrm>
            <a:off x="9745519" y="2958023"/>
            <a:ext cx="1759093" cy="1778394"/>
          </a:xfrm>
          <a:prstGeom prst="rect">
            <a:avLst/>
          </a:prstGeom>
          <a:solidFill>
            <a:srgbClr val="D11200"/>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Light</a:t>
            </a:r>
          </a:p>
          <a:p>
            <a:pPr algn="ctr"/>
            <a:r>
              <a:rPr lang="en-US" sz="2800" dirty="0">
                <a:latin typeface="Segoe UI" pitchFamily="34" charset="0"/>
              </a:rPr>
              <a:t>User</a:t>
            </a:r>
          </a:p>
          <a:p>
            <a:pPr algn="ctr"/>
            <a:r>
              <a:rPr lang="en-US" sz="2800" dirty="0">
                <a:latin typeface="Segoe UI" pitchFamily="34" charset="0"/>
              </a:rPr>
              <a:t>Interface</a:t>
            </a:r>
          </a:p>
        </p:txBody>
      </p:sp>
      <p:sp>
        <p:nvSpPr>
          <p:cNvPr id="19" name="Rectangle 18"/>
          <p:cNvSpPr/>
          <p:nvPr/>
        </p:nvSpPr>
        <p:spPr bwMode="auto">
          <a:xfrm>
            <a:off x="9745519" y="4851006"/>
            <a:ext cx="1759093" cy="1778394"/>
          </a:xfrm>
          <a:prstGeom prst="rect">
            <a:avLst/>
          </a:prstGeom>
          <a:solidFill>
            <a:srgbClr val="F36D43"/>
          </a:solidFill>
          <a:ln>
            <a:noFill/>
          </a:ln>
        </p:spPr>
        <p:txBody>
          <a:bodyPr vert="horz" wrap="square" lIns="91440" tIns="45720" rIns="91440" bIns="45720" numCol="1" anchor="ctr" anchorCtr="0" compatLnSpc="1">
            <a:prstTxWarp prst="textNoShape">
              <a:avLst/>
            </a:prstTxWarp>
          </a:bodyPr>
          <a:lstStyle/>
          <a:p>
            <a:pPr algn="ctr"/>
            <a:r>
              <a:rPr lang="en-US" sz="2800" dirty="0" err="1">
                <a:latin typeface="Segoe UI" pitchFamily="34" charset="0"/>
              </a:rPr>
              <a:t>Realtime</a:t>
            </a:r>
            <a:endParaRPr lang="en-US" sz="2800" dirty="0">
              <a:latin typeface="Segoe UI" pitchFamily="34" charset="0"/>
            </a:endParaRPr>
          </a:p>
          <a:p>
            <a:pPr algn="ctr"/>
            <a:r>
              <a:rPr lang="en-US" sz="2800" dirty="0">
                <a:latin typeface="Segoe UI" pitchFamily="34" charset="0"/>
              </a:rPr>
              <a:t>Data</a:t>
            </a:r>
          </a:p>
          <a:p>
            <a:pPr algn="ctr"/>
            <a:r>
              <a:rPr lang="en-US" sz="2800" dirty="0">
                <a:latin typeface="Segoe UI" pitchFamily="34" charset="0"/>
              </a:rPr>
              <a:t>Challenge</a:t>
            </a:r>
          </a:p>
        </p:txBody>
      </p:sp>
    </p:spTree>
    <p:custDataLst>
      <p:tags r:id="rId1"/>
    </p:custDataLst>
    <p:extLst>
      <p:ext uri="{BB962C8B-B14F-4D97-AF65-F5344CB8AC3E}">
        <p14:creationId xmlns:p14="http://schemas.microsoft.com/office/powerpoint/2010/main" val="3410982372"/>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3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Driven Marketplace</a:t>
            </a:r>
            <a:endParaRPr lang="en-US" dirty="0"/>
          </a:p>
        </p:txBody>
      </p:sp>
      <p:sp>
        <p:nvSpPr>
          <p:cNvPr id="6" name="Oval 5"/>
          <p:cNvSpPr/>
          <p:nvPr/>
        </p:nvSpPr>
        <p:spPr bwMode="auto">
          <a:xfrm>
            <a:off x="823549" y="2374175"/>
            <a:ext cx="1334589" cy="13052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Product</a:t>
            </a:r>
          </a:p>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Rich Content</a:t>
            </a:r>
          </a:p>
        </p:txBody>
      </p:sp>
      <p:sp>
        <p:nvSpPr>
          <p:cNvPr id="7" name="Rectangle 6"/>
          <p:cNvSpPr/>
          <p:nvPr/>
        </p:nvSpPr>
        <p:spPr bwMode="auto">
          <a:xfrm>
            <a:off x="684212" y="914400"/>
            <a:ext cx="1626326" cy="2912912"/>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grpSp>
        <p:nvGrpSpPr>
          <p:cNvPr id="2048" name="Group 2047"/>
          <p:cNvGrpSpPr/>
          <p:nvPr/>
        </p:nvGrpSpPr>
        <p:grpSpPr>
          <a:xfrm>
            <a:off x="3610898" y="1007692"/>
            <a:ext cx="1296066" cy="1188931"/>
            <a:chOff x="3555284" y="982768"/>
            <a:chExt cx="1296066" cy="1188931"/>
          </a:xfrm>
        </p:grpSpPr>
        <p:sp>
          <p:nvSpPr>
            <p:cNvPr id="25" name="Rectangle 7"/>
            <p:cNvSpPr>
              <a:spLocks noChangeArrowheads="1"/>
            </p:cNvSpPr>
            <p:nvPr/>
          </p:nvSpPr>
          <p:spPr bwMode="auto">
            <a:xfrm>
              <a:off x="3555284" y="982768"/>
              <a:ext cx="1296066" cy="118893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078" y="1179513"/>
              <a:ext cx="647668"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89619" y="1828800"/>
              <a:ext cx="1027397"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Crawling Pages</a:t>
              </a:r>
            </a:p>
          </p:txBody>
        </p:sp>
      </p:grpSp>
      <p:grpSp>
        <p:nvGrpSpPr>
          <p:cNvPr id="10" name="Group 9"/>
          <p:cNvGrpSpPr/>
          <p:nvPr/>
        </p:nvGrpSpPr>
        <p:grpSpPr bwMode="black">
          <a:xfrm>
            <a:off x="7034100" y="1066800"/>
            <a:ext cx="721231" cy="586753"/>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15" name="Rectangle 14"/>
          <p:cNvSpPr/>
          <p:nvPr/>
        </p:nvSpPr>
        <p:spPr bwMode="auto">
          <a:xfrm>
            <a:off x="6585700" y="1024044"/>
            <a:ext cx="4995111" cy="2803267"/>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FAST For </a:t>
            </a:r>
            <a:r>
              <a:rPr lang="en-US" sz="1400" dirty="0" err="1" smtClean="0">
                <a:gradFill>
                  <a:gsLst>
                    <a:gs pos="0">
                      <a:srgbClr val="FFFFFF"/>
                    </a:gs>
                    <a:gs pos="100000">
                      <a:srgbClr val="FFFFFF"/>
                    </a:gs>
                  </a:gsLst>
                  <a:lin ang="5400000" scaled="0"/>
                </a:gradFill>
              </a:rPr>
              <a:t>Sharepoint</a:t>
            </a:r>
            <a:endParaRPr lang="en-US" sz="1400" dirty="0">
              <a:gradFill>
                <a:gsLst>
                  <a:gs pos="0">
                    <a:srgbClr val="FFFFFF"/>
                  </a:gs>
                  <a:gs pos="100000">
                    <a:srgbClr val="FFFFFF"/>
                  </a:gs>
                </a:gsLst>
                <a:lin ang="5400000" scaled="0"/>
              </a:gradFill>
            </a:endParaRPr>
          </a:p>
        </p:txBody>
      </p:sp>
      <p:sp>
        <p:nvSpPr>
          <p:cNvPr id="8" name="Rectangle 7"/>
          <p:cNvSpPr/>
          <p:nvPr/>
        </p:nvSpPr>
        <p:spPr>
          <a:xfrm>
            <a:off x="6865589" y="1673403"/>
            <a:ext cx="981423" cy="523220"/>
          </a:xfrm>
          <a:prstGeom prst="rect">
            <a:avLst/>
          </a:prstGeom>
        </p:spPr>
        <p:txBody>
          <a:bodyPr wrap="none">
            <a:spAutoFit/>
          </a:bodyPr>
          <a:lstStyle/>
          <a:p>
            <a:r>
              <a:rPr lang="en-US" sz="1400" dirty="0" smtClean="0">
                <a:gradFill>
                  <a:gsLst>
                    <a:gs pos="0">
                      <a:srgbClr val="FFFFFF"/>
                    </a:gs>
                    <a:gs pos="100000">
                      <a:srgbClr val="FFFFFF"/>
                    </a:gs>
                  </a:gsLst>
                  <a:lin ang="5400000" scaled="0"/>
                </a:gradFill>
              </a:rPr>
              <a:t>FAST Web</a:t>
            </a:r>
          </a:p>
          <a:p>
            <a:pPr algn="ctr"/>
            <a:r>
              <a:rPr lang="en-US" sz="1400" dirty="0" smtClean="0">
                <a:gradFill>
                  <a:gsLst>
                    <a:gs pos="0">
                      <a:srgbClr val="FFFFFF"/>
                    </a:gs>
                    <a:gs pos="100000">
                      <a:srgbClr val="FFFFFF"/>
                    </a:gs>
                  </a:gsLst>
                  <a:lin ang="5400000" scaled="0"/>
                </a:gradFill>
              </a:rPr>
              <a:t>Crawler</a:t>
            </a:r>
            <a:endParaRPr lang="en-US" dirty="0"/>
          </a:p>
        </p:txBody>
      </p:sp>
      <p:grpSp>
        <p:nvGrpSpPr>
          <p:cNvPr id="2049" name="Group 2"/>
          <p:cNvGrpSpPr/>
          <p:nvPr/>
        </p:nvGrpSpPr>
        <p:grpSpPr>
          <a:xfrm>
            <a:off x="3616525" y="2331403"/>
            <a:ext cx="1296066" cy="1188931"/>
            <a:chOff x="3579146" y="2925869"/>
            <a:chExt cx="1296066" cy="1188931"/>
          </a:xfrm>
        </p:grpSpPr>
        <p:sp>
          <p:nvSpPr>
            <p:cNvPr id="27" name="Rectangle 7"/>
            <p:cNvSpPr>
              <a:spLocks noChangeArrowheads="1"/>
            </p:cNvSpPr>
            <p:nvPr/>
          </p:nvSpPr>
          <p:spPr bwMode="auto">
            <a:xfrm>
              <a:off x="3579146" y="2925869"/>
              <a:ext cx="1296066" cy="118893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798" y="2992438"/>
              <a:ext cx="427038"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3"/>
            <p:cNvSpPr txBox="1"/>
            <p:nvPr/>
          </p:nvSpPr>
          <p:spPr>
            <a:xfrm>
              <a:off x="3847233" y="3642466"/>
              <a:ext cx="811504" cy="369332"/>
            </a:xfrm>
            <a:prstGeom prst="rect">
              <a:avLst/>
            </a:prstGeom>
            <a:noFill/>
          </p:spPr>
          <p:txBody>
            <a:bodyPr wrap="none" lIns="0" tIns="0" rIns="0" bIns="0" rtlCol="0">
              <a:spAutoFit/>
            </a:bodyPr>
            <a:lstStyle/>
            <a:p>
              <a:pPr algn="ctr"/>
              <a:r>
                <a:rPr lang="en-US" sz="1200" dirty="0" smtClean="0">
                  <a:gradFill>
                    <a:gsLst>
                      <a:gs pos="0">
                        <a:schemeClr val="tx1"/>
                      </a:gs>
                      <a:gs pos="86000">
                        <a:schemeClr val="tx1"/>
                      </a:gs>
                    </a:gsLst>
                    <a:lin ang="5400000" scaled="0"/>
                  </a:gradFill>
                </a:rPr>
                <a:t>FAST</a:t>
              </a:r>
            </a:p>
            <a:p>
              <a:pPr algn="ctr"/>
              <a:r>
                <a:rPr lang="en-US" sz="1200" dirty="0" smtClean="0">
                  <a:gradFill>
                    <a:gsLst>
                      <a:gs pos="0">
                        <a:schemeClr val="tx1"/>
                      </a:gs>
                      <a:gs pos="86000">
                        <a:schemeClr val="tx1"/>
                      </a:gs>
                    </a:gsLst>
                    <a:lin ang="5400000" scaled="0"/>
                  </a:gradFill>
                </a:rPr>
                <a:t>Content API</a:t>
              </a:r>
            </a:p>
          </p:txBody>
        </p:sp>
      </p:grpSp>
      <p:sp>
        <p:nvSpPr>
          <p:cNvPr id="19" name="Rectangle 18"/>
          <p:cNvSpPr/>
          <p:nvPr/>
        </p:nvSpPr>
        <p:spPr bwMode="auto">
          <a:xfrm>
            <a:off x="6585701" y="3903512"/>
            <a:ext cx="2404312" cy="304800"/>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Query Object Model</a:t>
            </a:r>
            <a:endParaRPr lang="en-US" sz="1400" dirty="0">
              <a:gradFill>
                <a:gsLst>
                  <a:gs pos="0">
                    <a:srgbClr val="FFFFFF"/>
                  </a:gs>
                  <a:gs pos="100000">
                    <a:srgbClr val="FFFFFF"/>
                  </a:gs>
                </a:gsLst>
                <a:lin ang="5400000" scaled="0"/>
              </a:gradFill>
            </a:endParaRPr>
          </a:p>
        </p:txBody>
      </p:sp>
      <p:sp>
        <p:nvSpPr>
          <p:cNvPr id="20" name="Rectangle 19"/>
          <p:cNvSpPr/>
          <p:nvPr/>
        </p:nvSpPr>
        <p:spPr bwMode="auto">
          <a:xfrm>
            <a:off x="9083257" y="3903512"/>
            <a:ext cx="2497555" cy="304800"/>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Admin Object Model</a:t>
            </a:r>
            <a:endParaRPr lang="en-US" sz="1400" dirty="0">
              <a:gradFill>
                <a:gsLst>
                  <a:gs pos="0">
                    <a:srgbClr val="FFFFFF"/>
                  </a:gs>
                  <a:gs pos="100000">
                    <a:srgbClr val="FFFFFF"/>
                  </a:gs>
                </a:gsLst>
                <a:lin ang="5400000" scaled="0"/>
              </a:gradFill>
            </a:endParaRPr>
          </a:p>
        </p:txBody>
      </p:sp>
      <p:grpSp>
        <p:nvGrpSpPr>
          <p:cNvPr id="5" name="Group 4"/>
          <p:cNvGrpSpPr/>
          <p:nvPr/>
        </p:nvGrpSpPr>
        <p:grpSpPr>
          <a:xfrm>
            <a:off x="6551612" y="5503712"/>
            <a:ext cx="5029356" cy="1049488"/>
            <a:chOff x="6551612" y="5503712"/>
            <a:chExt cx="5029356" cy="1049488"/>
          </a:xfrm>
        </p:grpSpPr>
        <p:sp>
          <p:nvSpPr>
            <p:cNvPr id="28" name="Rectangle 7"/>
            <p:cNvSpPr>
              <a:spLocks noChangeArrowheads="1"/>
            </p:cNvSpPr>
            <p:nvPr/>
          </p:nvSpPr>
          <p:spPr bwMode="auto">
            <a:xfrm>
              <a:off x="6551612" y="5503712"/>
              <a:ext cx="5029356" cy="10494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Presentation Services</a:t>
              </a:r>
              <a:endParaRPr lang="en-US" sz="1400" dirty="0">
                <a:latin typeface="Segoe UI" pitchFamily="34" charset="0"/>
              </a:endParaRPr>
            </a:p>
          </p:txBody>
        </p:sp>
        <p:sp>
          <p:nvSpPr>
            <p:cNvPr id="29" name="Rectangle 28"/>
            <p:cNvSpPr/>
            <p:nvPr/>
          </p:nvSpPr>
          <p:spPr bwMode="auto">
            <a:xfrm>
              <a:off x="6780212" y="5715000"/>
              <a:ext cx="953590" cy="457200"/>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Query Web Part</a:t>
              </a:r>
              <a:endParaRPr lang="en-US" sz="1400" dirty="0">
                <a:gradFill>
                  <a:gsLst>
                    <a:gs pos="0">
                      <a:srgbClr val="FFFFFF"/>
                    </a:gs>
                    <a:gs pos="100000">
                      <a:srgbClr val="FFFFFF"/>
                    </a:gs>
                  </a:gsLst>
                  <a:lin ang="5400000" scaled="0"/>
                </a:gradFill>
              </a:endParaRPr>
            </a:p>
          </p:txBody>
        </p:sp>
        <p:sp>
          <p:nvSpPr>
            <p:cNvPr id="30" name="Rectangle 29"/>
            <p:cNvSpPr/>
            <p:nvPr/>
          </p:nvSpPr>
          <p:spPr bwMode="auto">
            <a:xfrm>
              <a:off x="7847011" y="5715000"/>
              <a:ext cx="1371601" cy="457200"/>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Search Results Web Part</a:t>
              </a:r>
              <a:endParaRPr lang="en-US" sz="1400" dirty="0">
                <a:gradFill>
                  <a:gsLst>
                    <a:gs pos="0">
                      <a:srgbClr val="FFFFFF"/>
                    </a:gs>
                    <a:gs pos="100000">
                      <a:srgbClr val="FFFFFF"/>
                    </a:gs>
                  </a:gsLst>
                  <a:lin ang="5400000" scaled="0"/>
                </a:gradFill>
              </a:endParaRPr>
            </a:p>
          </p:txBody>
        </p:sp>
        <p:sp>
          <p:nvSpPr>
            <p:cNvPr id="31" name="Rectangle 30"/>
            <p:cNvSpPr/>
            <p:nvPr/>
          </p:nvSpPr>
          <p:spPr bwMode="auto">
            <a:xfrm>
              <a:off x="9283927" y="5715000"/>
              <a:ext cx="951411" cy="457200"/>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Refiners Web Part</a:t>
              </a:r>
              <a:endParaRPr lang="en-US" sz="1400" dirty="0">
                <a:gradFill>
                  <a:gsLst>
                    <a:gs pos="0">
                      <a:srgbClr val="FFFFFF"/>
                    </a:gs>
                    <a:gs pos="100000">
                      <a:srgbClr val="FFFFFF"/>
                    </a:gs>
                  </a:gsLst>
                  <a:lin ang="5400000" scaled="0"/>
                </a:gradFill>
              </a:endParaRPr>
            </a:p>
          </p:txBody>
        </p:sp>
        <p:sp>
          <p:nvSpPr>
            <p:cNvPr id="32" name="Rectangle 31"/>
            <p:cNvSpPr/>
            <p:nvPr/>
          </p:nvSpPr>
          <p:spPr bwMode="auto">
            <a:xfrm>
              <a:off x="10324601" y="5715000"/>
              <a:ext cx="951411" cy="457200"/>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Paging Web Part</a:t>
              </a:r>
              <a:endParaRPr lang="en-US" sz="1400" dirty="0">
                <a:gradFill>
                  <a:gsLst>
                    <a:gs pos="0">
                      <a:srgbClr val="FFFFFF"/>
                    </a:gs>
                    <a:gs pos="100000">
                      <a:srgbClr val="FFFFFF"/>
                    </a:gs>
                  </a:gsLst>
                  <a:lin ang="5400000" scaled="0"/>
                </a:gradFill>
              </a:endParaRPr>
            </a:p>
          </p:txBody>
        </p:sp>
      </p:grpSp>
      <p:grpSp>
        <p:nvGrpSpPr>
          <p:cNvPr id="4" name="Group 3"/>
          <p:cNvGrpSpPr/>
          <p:nvPr/>
        </p:nvGrpSpPr>
        <p:grpSpPr>
          <a:xfrm>
            <a:off x="6551455" y="4284512"/>
            <a:ext cx="5486557" cy="592288"/>
            <a:chOff x="6551455" y="4284512"/>
            <a:chExt cx="5486557" cy="592288"/>
          </a:xfrm>
        </p:grpSpPr>
        <p:sp>
          <p:nvSpPr>
            <p:cNvPr id="21" name="Rectangle 7"/>
            <p:cNvSpPr>
              <a:spLocks noChangeArrowheads="1"/>
            </p:cNvSpPr>
            <p:nvPr/>
          </p:nvSpPr>
          <p:spPr bwMode="auto">
            <a:xfrm>
              <a:off x="6551455" y="4284512"/>
              <a:ext cx="5029356"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Search Services</a:t>
              </a:r>
              <a:endParaRPr lang="en-US" sz="1400" dirty="0">
                <a:latin typeface="Segoe UI" pitchFamily="34" charset="0"/>
              </a:endParaRPr>
            </a:p>
          </p:txBody>
        </p:sp>
        <p:sp>
          <p:nvSpPr>
            <p:cNvPr id="22" name="Freeform 62"/>
            <p:cNvSpPr>
              <a:spLocks noEditPoints="1"/>
            </p:cNvSpPr>
            <p:nvPr/>
          </p:nvSpPr>
          <p:spPr bwMode="black">
            <a:xfrm>
              <a:off x="6577097" y="4543591"/>
              <a:ext cx="274392" cy="27432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3" name="Rectangle 22"/>
            <p:cNvSpPr/>
            <p:nvPr/>
          </p:nvSpPr>
          <p:spPr bwMode="auto">
            <a:xfrm>
              <a:off x="6971802" y="4347649"/>
              <a:ext cx="1371600" cy="457200"/>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Query </a:t>
              </a:r>
            </a:p>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Services</a:t>
              </a:r>
              <a:endParaRPr lang="en-US" sz="1400" dirty="0">
                <a:gradFill>
                  <a:gsLst>
                    <a:gs pos="0">
                      <a:srgbClr val="FFFFFF"/>
                    </a:gs>
                    <a:gs pos="100000">
                      <a:srgbClr val="FFFFFF"/>
                    </a:gs>
                  </a:gsLst>
                  <a:lin ang="5400000" scaled="0"/>
                </a:gradFill>
              </a:endParaRPr>
            </a:p>
          </p:txBody>
        </p:sp>
        <p:sp>
          <p:nvSpPr>
            <p:cNvPr id="24" name="Rectangle 23"/>
            <p:cNvSpPr/>
            <p:nvPr/>
          </p:nvSpPr>
          <p:spPr bwMode="auto">
            <a:xfrm>
              <a:off x="9828212" y="4360712"/>
              <a:ext cx="1371600" cy="457200"/>
            </a:xfrm>
            <a:prstGeom prst="rect">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Metadata </a:t>
              </a:r>
            </a:p>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Services</a:t>
              </a:r>
              <a:endParaRPr lang="en-US" sz="1400" dirty="0">
                <a:gradFill>
                  <a:gsLst>
                    <a:gs pos="0">
                      <a:srgbClr val="FFFFFF"/>
                    </a:gs>
                    <a:gs pos="100000">
                      <a:srgbClr val="FFFFFF"/>
                    </a:gs>
                  </a:gsLst>
                  <a:lin ang="5400000" scaled="0"/>
                </a:gradFill>
              </a:endParaRPr>
            </a:p>
          </p:txBody>
        </p:sp>
        <p:sp>
          <p:nvSpPr>
            <p:cNvPr id="33" name="TextBox 32"/>
            <p:cNvSpPr txBox="1"/>
            <p:nvPr/>
          </p:nvSpPr>
          <p:spPr>
            <a:xfrm>
              <a:off x="11670924" y="4495800"/>
              <a:ext cx="367088"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JSON</a:t>
              </a:r>
            </a:p>
          </p:txBody>
        </p:sp>
      </p:grpSp>
      <p:cxnSp>
        <p:nvCxnSpPr>
          <p:cNvPr id="34" name="Straight Arrow Connector 33"/>
          <p:cNvCxnSpPr/>
          <p:nvPr/>
        </p:nvCxnSpPr>
        <p:spPr>
          <a:xfrm flipV="1">
            <a:off x="7621769" y="4953000"/>
            <a:ext cx="0" cy="533400"/>
          </a:xfrm>
          <a:prstGeom prst="straightConnector1">
            <a:avLst/>
          </a:prstGeom>
          <a:noFill/>
          <a:ln w="28575">
            <a:solidFill>
              <a:schemeClr val="tx1"/>
            </a:solidFill>
            <a:headEnd type="arrow" w="med" len="med"/>
            <a:tailEnd type="arrow" w="med" len="med"/>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p:nvPr/>
        </p:nvCxnSpPr>
        <p:spPr>
          <a:xfrm flipV="1">
            <a:off x="10514012" y="4926874"/>
            <a:ext cx="0" cy="533400"/>
          </a:xfrm>
          <a:prstGeom prst="straightConnector1">
            <a:avLst/>
          </a:prstGeom>
          <a:noFill/>
          <a:ln w="28575">
            <a:solidFill>
              <a:schemeClr val="tx1"/>
            </a:solidFill>
            <a:headEnd type="arrow" w="med" len="med"/>
            <a:tailEnd type="arrow" w="med" len="med"/>
          </a:ln>
        </p:spPr>
        <p:style>
          <a:lnRef idx="1">
            <a:schemeClr val="accent2"/>
          </a:lnRef>
          <a:fillRef idx="3">
            <a:schemeClr val="accent2"/>
          </a:fillRef>
          <a:effectRef idx="2">
            <a:schemeClr val="accent2"/>
          </a:effectRef>
          <a:fontRef idx="minor">
            <a:schemeClr val="lt1"/>
          </a:fontRef>
        </p:style>
      </p:cxnSp>
      <p:sp>
        <p:nvSpPr>
          <p:cNvPr id="38" name="TextBox 37"/>
          <p:cNvSpPr txBox="1"/>
          <p:nvPr/>
        </p:nvSpPr>
        <p:spPr>
          <a:xfrm>
            <a:off x="10616338" y="4992189"/>
            <a:ext cx="839974" cy="369332"/>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Design Time</a:t>
            </a:r>
          </a:p>
          <a:p>
            <a:pPr algn="ctr"/>
            <a:r>
              <a:rPr lang="en-US" sz="1200" dirty="0" smtClean="0">
                <a:gradFill>
                  <a:gsLst>
                    <a:gs pos="0">
                      <a:schemeClr val="tx1"/>
                    </a:gs>
                    <a:gs pos="86000">
                      <a:schemeClr val="tx1"/>
                    </a:gs>
                  </a:gsLst>
                  <a:lin ang="5400000" scaled="0"/>
                </a:gradFill>
              </a:rPr>
              <a:t>Support</a:t>
            </a:r>
          </a:p>
        </p:txBody>
      </p:sp>
      <p:sp>
        <p:nvSpPr>
          <p:cNvPr id="39" name="TextBox 38"/>
          <p:cNvSpPr txBox="1"/>
          <p:nvPr/>
        </p:nvSpPr>
        <p:spPr>
          <a:xfrm>
            <a:off x="7729849" y="4988616"/>
            <a:ext cx="1051313" cy="369332"/>
          </a:xfrm>
          <a:prstGeom prst="rect">
            <a:avLst/>
          </a:prstGeom>
          <a:noFill/>
        </p:spPr>
        <p:txBody>
          <a:bodyPr wrap="none" lIns="0" tIns="0" rIns="0" bIns="0" rtlCol="0">
            <a:spAutoFit/>
          </a:bodyPr>
          <a:lstStyle/>
          <a:p>
            <a:r>
              <a:rPr lang="en-US" sz="1200" dirty="0" err="1" smtClean="0">
                <a:gradFill>
                  <a:gsLst>
                    <a:gs pos="0">
                      <a:schemeClr val="tx1"/>
                    </a:gs>
                    <a:gs pos="86000">
                      <a:schemeClr val="tx1"/>
                    </a:gs>
                  </a:gsLst>
                  <a:lin ang="5400000" scaled="0"/>
                </a:gradFill>
              </a:rPr>
              <a:t>RunTime</a:t>
            </a:r>
            <a:r>
              <a:rPr lang="en-US" sz="1200" dirty="0" smtClean="0">
                <a:gradFill>
                  <a:gsLst>
                    <a:gs pos="0">
                      <a:schemeClr val="tx1"/>
                    </a:gs>
                    <a:gs pos="86000">
                      <a:schemeClr val="tx1"/>
                    </a:gs>
                  </a:gsLst>
                  <a:lin ang="5400000" scaled="0"/>
                </a:gradFill>
              </a:rPr>
              <a:t> Query</a:t>
            </a:r>
          </a:p>
          <a:p>
            <a:pPr algn="ctr"/>
            <a:r>
              <a:rPr lang="en-US" sz="1200" dirty="0" smtClean="0">
                <a:gradFill>
                  <a:gsLst>
                    <a:gs pos="0">
                      <a:schemeClr val="tx1"/>
                    </a:gs>
                    <a:gs pos="86000">
                      <a:schemeClr val="tx1"/>
                    </a:gs>
                  </a:gsLst>
                  <a:lin ang="5400000" scaled="0"/>
                </a:gradFill>
              </a:rPr>
              <a:t>Support</a:t>
            </a:r>
          </a:p>
        </p:txBody>
      </p:sp>
      <p:sp>
        <p:nvSpPr>
          <p:cNvPr id="40" name="Freeform 18"/>
          <p:cNvSpPr>
            <a:spLocks noEditPoints="1"/>
          </p:cNvSpPr>
          <p:nvPr/>
        </p:nvSpPr>
        <p:spPr bwMode="black">
          <a:xfrm>
            <a:off x="7165229" y="2438400"/>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41" name="Rectangle 40"/>
          <p:cNvSpPr/>
          <p:nvPr/>
        </p:nvSpPr>
        <p:spPr>
          <a:xfrm>
            <a:off x="6932612" y="3077659"/>
            <a:ext cx="865943" cy="307777"/>
          </a:xfrm>
          <a:prstGeom prst="rect">
            <a:avLst/>
          </a:prstGeom>
        </p:spPr>
        <p:txBody>
          <a:bodyPr wrap="none">
            <a:spAutoFit/>
          </a:bodyPr>
          <a:lstStyle/>
          <a:p>
            <a:r>
              <a:rPr lang="en-US" sz="1400" dirty="0" smtClean="0">
                <a:gradFill>
                  <a:gsLst>
                    <a:gs pos="0">
                      <a:srgbClr val="FFFFFF"/>
                    </a:gs>
                    <a:gs pos="100000">
                      <a:srgbClr val="FFFFFF"/>
                    </a:gs>
                  </a:gsLst>
                  <a:lin ang="5400000" scaled="0"/>
                </a:gradFill>
              </a:rPr>
              <a:t>Indexin</a:t>
            </a:r>
            <a:r>
              <a:rPr lang="en-US" sz="1400" dirty="0">
                <a:gradFill>
                  <a:gsLst>
                    <a:gs pos="0">
                      <a:srgbClr val="FFFFFF"/>
                    </a:gs>
                    <a:gs pos="100000">
                      <a:srgbClr val="FFFFFF"/>
                    </a:gs>
                  </a:gsLst>
                  <a:lin ang="5400000" scaled="0"/>
                </a:gradFill>
              </a:rPr>
              <a:t>g</a:t>
            </a:r>
            <a:endParaRPr lang="en-US" dirty="0"/>
          </a:p>
        </p:txBody>
      </p:sp>
      <p:sp>
        <p:nvSpPr>
          <p:cNvPr id="42" name="Freeform 8"/>
          <p:cNvSpPr>
            <a:spLocks noEditPoints="1"/>
          </p:cNvSpPr>
          <p:nvPr/>
        </p:nvSpPr>
        <p:spPr bwMode="black">
          <a:xfrm>
            <a:off x="8735548" y="1091820"/>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43" name="Rectangle 42"/>
          <p:cNvSpPr/>
          <p:nvPr/>
        </p:nvSpPr>
        <p:spPr>
          <a:xfrm>
            <a:off x="8592516" y="1638283"/>
            <a:ext cx="930896" cy="523220"/>
          </a:xfrm>
          <a:prstGeom prst="rect">
            <a:avLst/>
          </a:prstGeom>
        </p:spPr>
        <p:txBody>
          <a:bodyPr wrap="none">
            <a:spAutoFit/>
          </a:bodyPr>
          <a:lstStyle/>
          <a:p>
            <a:pPr algn="ctr"/>
            <a:r>
              <a:rPr lang="en-US" sz="1400" dirty="0" smtClean="0">
                <a:gradFill>
                  <a:gsLst>
                    <a:gs pos="0">
                      <a:srgbClr val="FFFFFF"/>
                    </a:gs>
                    <a:gs pos="100000">
                      <a:srgbClr val="FFFFFF"/>
                    </a:gs>
                  </a:gsLst>
                  <a:lin ang="5400000" scaled="0"/>
                </a:gradFill>
              </a:rPr>
              <a:t>Query</a:t>
            </a:r>
          </a:p>
          <a:p>
            <a:pPr algn="ctr"/>
            <a:r>
              <a:rPr lang="en-US" sz="1400" dirty="0" smtClean="0">
                <a:gradFill>
                  <a:gsLst>
                    <a:gs pos="0">
                      <a:srgbClr val="FFFFFF"/>
                    </a:gs>
                    <a:gs pos="100000">
                      <a:srgbClr val="FFFFFF"/>
                    </a:gs>
                  </a:gsLst>
                  <a:lin ang="5400000" scaled="0"/>
                </a:gradFill>
              </a:rPr>
              <a:t>Matching</a:t>
            </a:r>
            <a:endParaRPr lang="en-US" dirty="0"/>
          </a:p>
        </p:txBody>
      </p:sp>
      <p:grpSp>
        <p:nvGrpSpPr>
          <p:cNvPr id="44" name="Group 43"/>
          <p:cNvGrpSpPr/>
          <p:nvPr/>
        </p:nvGrpSpPr>
        <p:grpSpPr bwMode="black">
          <a:xfrm>
            <a:off x="8622051" y="2466944"/>
            <a:ext cx="746956" cy="576121"/>
            <a:chOff x="6673850" y="4338638"/>
            <a:chExt cx="1403351" cy="1082675"/>
          </a:xfrm>
          <a:solidFill>
            <a:srgbClr val="FFFFFF"/>
          </a:solidFill>
        </p:grpSpPr>
        <p:sp>
          <p:nvSpPr>
            <p:cNvPr id="45"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6"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7"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9"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0"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1"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2"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3"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4"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5"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56" name="Rectangle 55"/>
          <p:cNvSpPr/>
          <p:nvPr/>
        </p:nvSpPr>
        <p:spPr>
          <a:xfrm>
            <a:off x="8489924" y="2925259"/>
            <a:ext cx="1033488" cy="523220"/>
          </a:xfrm>
          <a:prstGeom prst="rect">
            <a:avLst/>
          </a:prstGeom>
        </p:spPr>
        <p:txBody>
          <a:bodyPr wrap="none">
            <a:spAutoFit/>
          </a:bodyPr>
          <a:lstStyle/>
          <a:p>
            <a:pPr algn="ctr"/>
            <a:r>
              <a:rPr lang="en-US" sz="1400" dirty="0" smtClean="0">
                <a:gradFill>
                  <a:gsLst>
                    <a:gs pos="0">
                      <a:srgbClr val="FFFFFF"/>
                    </a:gs>
                    <a:gs pos="100000">
                      <a:srgbClr val="FFFFFF"/>
                    </a:gs>
                  </a:gsLst>
                  <a:lin ang="5400000" scaled="0"/>
                </a:gradFill>
              </a:rPr>
              <a:t>Query</a:t>
            </a:r>
          </a:p>
          <a:p>
            <a:pPr algn="ctr"/>
            <a:r>
              <a:rPr lang="en-US" sz="1400" dirty="0" smtClean="0">
                <a:gradFill>
                  <a:gsLst>
                    <a:gs pos="0">
                      <a:srgbClr val="FFFFFF"/>
                    </a:gs>
                    <a:gs pos="100000">
                      <a:srgbClr val="FFFFFF"/>
                    </a:gs>
                  </a:gsLst>
                  <a:lin ang="5400000" scaled="0"/>
                </a:gradFill>
              </a:rPr>
              <a:t>Processing</a:t>
            </a:r>
            <a:endParaRPr lang="en-US" dirty="0"/>
          </a:p>
        </p:txBody>
      </p:sp>
      <p:sp>
        <p:nvSpPr>
          <p:cNvPr id="57" name="Oval 56"/>
          <p:cNvSpPr/>
          <p:nvPr/>
        </p:nvSpPr>
        <p:spPr bwMode="auto">
          <a:xfrm>
            <a:off x="825727" y="990600"/>
            <a:ext cx="1334589" cy="13052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Product</a:t>
            </a:r>
          </a:p>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Catalog</a:t>
            </a:r>
          </a:p>
        </p:txBody>
      </p:sp>
      <p:grpSp>
        <p:nvGrpSpPr>
          <p:cNvPr id="58" name="Group 57"/>
          <p:cNvGrpSpPr/>
          <p:nvPr/>
        </p:nvGrpSpPr>
        <p:grpSpPr bwMode="black">
          <a:xfrm>
            <a:off x="10615662" y="1180672"/>
            <a:ext cx="472982" cy="532211"/>
            <a:chOff x="1752600" y="4267200"/>
            <a:chExt cx="1157286" cy="1302545"/>
          </a:xfrm>
        </p:grpSpPr>
        <p:sp>
          <p:nvSpPr>
            <p:cNvPr id="59"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0"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1"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2"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3"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4"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5"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66" name="Rectangle 65"/>
          <p:cNvSpPr/>
          <p:nvPr/>
        </p:nvSpPr>
        <p:spPr>
          <a:xfrm>
            <a:off x="10246542" y="1626326"/>
            <a:ext cx="1258678" cy="523220"/>
          </a:xfrm>
          <a:prstGeom prst="rect">
            <a:avLst/>
          </a:prstGeom>
        </p:spPr>
        <p:txBody>
          <a:bodyPr wrap="none">
            <a:spAutoFit/>
          </a:bodyPr>
          <a:lstStyle/>
          <a:p>
            <a:pPr algn="ctr"/>
            <a:r>
              <a:rPr lang="en-US" sz="1400" dirty="0" smtClean="0">
                <a:gradFill>
                  <a:gsLst>
                    <a:gs pos="0">
                      <a:srgbClr val="FFFFFF"/>
                    </a:gs>
                    <a:gs pos="100000">
                      <a:srgbClr val="FFFFFF"/>
                    </a:gs>
                  </a:gsLst>
                  <a:lin ang="5400000" scaled="0"/>
                </a:gradFill>
              </a:rPr>
              <a:t>Search</a:t>
            </a:r>
          </a:p>
          <a:p>
            <a:pPr algn="ctr"/>
            <a:r>
              <a:rPr lang="en-US" sz="1400" dirty="0" smtClean="0">
                <a:gradFill>
                  <a:gsLst>
                    <a:gs pos="0">
                      <a:srgbClr val="FFFFFF"/>
                    </a:gs>
                    <a:gs pos="100000">
                      <a:srgbClr val="FFFFFF"/>
                    </a:gs>
                  </a:gsLst>
                  <a:lin ang="5400000" scaled="0"/>
                </a:gradFill>
              </a:rPr>
              <a:t>Authorization</a:t>
            </a:r>
            <a:endParaRPr lang="en-US" dirty="0"/>
          </a:p>
        </p:txBody>
      </p:sp>
      <p:grpSp>
        <p:nvGrpSpPr>
          <p:cNvPr id="67" name="Group 66"/>
          <p:cNvGrpSpPr/>
          <p:nvPr/>
        </p:nvGrpSpPr>
        <p:grpSpPr bwMode="black">
          <a:xfrm>
            <a:off x="10730291" y="2289170"/>
            <a:ext cx="393321" cy="758830"/>
            <a:chOff x="3360738" y="989012"/>
            <a:chExt cx="746125" cy="1439864"/>
          </a:xfrm>
        </p:grpSpPr>
        <p:sp>
          <p:nvSpPr>
            <p:cNvPr id="68"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9"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0"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1"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72" name="Rectangle 71"/>
          <p:cNvSpPr/>
          <p:nvPr/>
        </p:nvSpPr>
        <p:spPr>
          <a:xfrm>
            <a:off x="10209212" y="2971800"/>
            <a:ext cx="1350049" cy="523220"/>
          </a:xfrm>
          <a:prstGeom prst="rect">
            <a:avLst/>
          </a:prstGeom>
        </p:spPr>
        <p:txBody>
          <a:bodyPr wrap="none">
            <a:spAutoFit/>
          </a:bodyPr>
          <a:lstStyle/>
          <a:p>
            <a:pPr algn="ctr"/>
            <a:r>
              <a:rPr lang="en-US" sz="1400" dirty="0" smtClean="0">
                <a:gradFill>
                  <a:gsLst>
                    <a:gs pos="0">
                      <a:srgbClr val="FFFFFF"/>
                    </a:gs>
                    <a:gs pos="100000">
                      <a:srgbClr val="FFFFFF"/>
                    </a:gs>
                  </a:gsLst>
                  <a:lin ang="5400000" scaled="0"/>
                </a:gradFill>
              </a:rPr>
              <a:t>Monitoring</a:t>
            </a:r>
          </a:p>
          <a:p>
            <a:pPr algn="ctr"/>
            <a:r>
              <a:rPr lang="en-US" sz="1400" dirty="0" smtClean="0">
                <a:gradFill>
                  <a:gsLst>
                    <a:gs pos="0">
                      <a:srgbClr val="FFFFFF"/>
                    </a:gs>
                    <a:gs pos="100000">
                      <a:srgbClr val="FFFFFF"/>
                    </a:gs>
                  </a:gsLst>
                  <a:lin ang="5400000" scaled="0"/>
                </a:gradFill>
              </a:rPr>
              <a:t>Administration</a:t>
            </a:r>
            <a:endParaRPr lang="en-US" dirty="0"/>
          </a:p>
        </p:txBody>
      </p:sp>
      <p:sp>
        <p:nvSpPr>
          <p:cNvPr id="75" name="Rectangle 74"/>
          <p:cNvSpPr/>
          <p:nvPr/>
        </p:nvSpPr>
        <p:spPr>
          <a:xfrm>
            <a:off x="836612" y="3905583"/>
            <a:ext cx="1213794" cy="307777"/>
          </a:xfrm>
          <a:prstGeom prst="rect">
            <a:avLst/>
          </a:prstGeom>
        </p:spPr>
        <p:txBody>
          <a:bodyPr wrap="none">
            <a:spAutoFit/>
          </a:bodyPr>
          <a:lstStyle/>
          <a:p>
            <a:r>
              <a:rPr lang="en-US" sz="1400" dirty="0" smtClean="0">
                <a:gradFill>
                  <a:gsLst>
                    <a:gs pos="0">
                      <a:srgbClr val="FFFFFF"/>
                    </a:gs>
                    <a:gs pos="100000">
                      <a:srgbClr val="FFFFFF"/>
                    </a:gs>
                  </a:gsLst>
                  <a:lin ang="5400000" scaled="0"/>
                </a:gradFill>
              </a:rPr>
              <a:t>Catalog Data</a:t>
            </a:r>
            <a:endParaRPr lang="en-US" dirty="0"/>
          </a:p>
        </p:txBody>
      </p:sp>
      <p:cxnSp>
        <p:nvCxnSpPr>
          <p:cNvPr id="76" name="Straight Arrow Connector 75"/>
          <p:cNvCxnSpPr/>
          <p:nvPr/>
        </p:nvCxnSpPr>
        <p:spPr>
          <a:xfrm flipH="1">
            <a:off x="2436812" y="1587331"/>
            <a:ext cx="990600" cy="0"/>
          </a:xfrm>
          <a:prstGeom prst="straightConnector1">
            <a:avLst/>
          </a:prstGeom>
          <a:noFill/>
          <a:ln w="28575">
            <a:solidFill>
              <a:schemeClr val="tx1"/>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80" name="Straight Arrow Connector 79"/>
          <p:cNvCxnSpPr/>
          <p:nvPr/>
        </p:nvCxnSpPr>
        <p:spPr>
          <a:xfrm flipH="1">
            <a:off x="2462938" y="2895600"/>
            <a:ext cx="990600" cy="0"/>
          </a:xfrm>
          <a:prstGeom prst="straightConnector1">
            <a:avLst/>
          </a:prstGeom>
          <a:noFill/>
          <a:ln w="28575">
            <a:solidFill>
              <a:schemeClr val="tx1"/>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81" name="Straight Arrow Connector 80"/>
          <p:cNvCxnSpPr/>
          <p:nvPr/>
        </p:nvCxnSpPr>
        <p:spPr>
          <a:xfrm flipH="1" flipV="1">
            <a:off x="5193075" y="2921726"/>
            <a:ext cx="1739537" cy="4142"/>
          </a:xfrm>
          <a:prstGeom prst="straightConnector1">
            <a:avLst/>
          </a:prstGeom>
          <a:noFill/>
          <a:ln w="28575">
            <a:solidFill>
              <a:schemeClr val="tx1"/>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83" name="Straight Arrow Connector 82"/>
          <p:cNvCxnSpPr/>
          <p:nvPr/>
        </p:nvCxnSpPr>
        <p:spPr>
          <a:xfrm flipH="1" flipV="1">
            <a:off x="5193076" y="1600201"/>
            <a:ext cx="1778726" cy="1956"/>
          </a:xfrm>
          <a:prstGeom prst="straightConnector1">
            <a:avLst/>
          </a:prstGeom>
          <a:noFill/>
          <a:ln w="28575">
            <a:solidFill>
              <a:schemeClr val="tx1"/>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86" name="Freeform 85"/>
          <p:cNvSpPr/>
          <p:nvPr/>
        </p:nvSpPr>
        <p:spPr bwMode="auto">
          <a:xfrm rot="6662660" flipV="1">
            <a:off x="7160660" y="1940621"/>
            <a:ext cx="1496866" cy="630204"/>
          </a:xfrm>
          <a:custGeom>
            <a:avLst/>
            <a:gdLst>
              <a:gd name="connsiteX0" fmla="*/ 0 w 3278777"/>
              <a:gd name="connsiteY0" fmla="*/ 0 h 1607364"/>
              <a:gd name="connsiteX1" fmla="*/ 1306286 w 3278777"/>
              <a:gd name="connsiteY1" fmla="*/ 1489166 h 1607364"/>
              <a:gd name="connsiteX2" fmla="*/ 3278777 w 3278777"/>
              <a:gd name="connsiteY2" fmla="*/ 1306286 h 1607364"/>
            </a:gdLst>
            <a:ahLst/>
            <a:cxnLst>
              <a:cxn ang="0">
                <a:pos x="connsiteX0" y="connsiteY0"/>
              </a:cxn>
              <a:cxn ang="0">
                <a:pos x="connsiteX1" y="connsiteY1"/>
              </a:cxn>
              <a:cxn ang="0">
                <a:pos x="connsiteX2" y="connsiteY2"/>
              </a:cxn>
            </a:cxnLst>
            <a:rect l="l" t="t" r="r" b="b"/>
            <a:pathLst>
              <a:path w="3278777" h="1607364">
                <a:moveTo>
                  <a:pt x="0" y="0"/>
                </a:moveTo>
                <a:cubicBezTo>
                  <a:pt x="379911" y="635726"/>
                  <a:pt x="759823" y="1271452"/>
                  <a:pt x="1306286" y="1489166"/>
                </a:cubicBezTo>
                <a:cubicBezTo>
                  <a:pt x="1852749" y="1706880"/>
                  <a:pt x="2945674" y="1611086"/>
                  <a:pt x="3278777" y="1306286"/>
                </a:cubicBezTo>
              </a:path>
            </a:pathLst>
          </a:cu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D11242"/>
              </a:solidFill>
            </a:endParaRPr>
          </a:p>
        </p:txBody>
      </p:sp>
      <p:sp>
        <p:nvSpPr>
          <p:cNvPr id="87" name="Rectangle 86"/>
          <p:cNvSpPr/>
          <p:nvPr/>
        </p:nvSpPr>
        <p:spPr>
          <a:xfrm>
            <a:off x="2577973" y="1321526"/>
            <a:ext cx="648575" cy="523220"/>
          </a:xfrm>
          <a:prstGeom prst="rect">
            <a:avLst/>
          </a:prstGeom>
        </p:spPr>
        <p:txBody>
          <a:bodyPr wrap="none">
            <a:spAutoFit/>
          </a:bodyPr>
          <a:lstStyle/>
          <a:p>
            <a:pPr algn="ctr"/>
            <a:r>
              <a:rPr lang="en-US" sz="1400" dirty="0" smtClean="0">
                <a:gradFill>
                  <a:gsLst>
                    <a:gs pos="0">
                      <a:srgbClr val="FFFFFF"/>
                    </a:gs>
                    <a:gs pos="100000">
                      <a:srgbClr val="FFFFFF"/>
                    </a:gs>
                  </a:gsLst>
                  <a:lin ang="5400000" scaled="0"/>
                </a:gradFill>
              </a:rPr>
              <a:t>Feed</a:t>
            </a:r>
          </a:p>
          <a:p>
            <a:pPr algn="ctr"/>
            <a:r>
              <a:rPr lang="en-US" sz="1400" dirty="0" smtClean="0">
                <a:gradFill>
                  <a:gsLst>
                    <a:gs pos="0">
                      <a:srgbClr val="FFFFFF"/>
                    </a:gs>
                    <a:gs pos="100000">
                      <a:srgbClr val="FFFFFF"/>
                    </a:gs>
                  </a:gsLst>
                  <a:lin ang="5400000" scaled="0"/>
                </a:gradFill>
              </a:rPr>
              <a:t>Pages</a:t>
            </a:r>
            <a:endParaRPr lang="en-US" dirty="0"/>
          </a:p>
        </p:txBody>
      </p:sp>
      <p:sp>
        <p:nvSpPr>
          <p:cNvPr id="89" name="Rectangle 88"/>
          <p:cNvSpPr/>
          <p:nvPr/>
        </p:nvSpPr>
        <p:spPr>
          <a:xfrm>
            <a:off x="2504478" y="2616926"/>
            <a:ext cx="818044" cy="523220"/>
          </a:xfrm>
          <a:prstGeom prst="rect">
            <a:avLst/>
          </a:prstGeom>
        </p:spPr>
        <p:txBody>
          <a:bodyPr wrap="none">
            <a:spAutoFit/>
          </a:bodyPr>
          <a:lstStyle/>
          <a:p>
            <a:pPr algn="ctr"/>
            <a:r>
              <a:rPr lang="en-US" sz="1400" dirty="0" smtClean="0">
                <a:gradFill>
                  <a:gsLst>
                    <a:gs pos="0">
                      <a:srgbClr val="FFFFFF"/>
                    </a:gs>
                    <a:gs pos="100000">
                      <a:srgbClr val="FFFFFF"/>
                    </a:gs>
                  </a:gsLst>
                  <a:lin ang="5400000" scaled="0"/>
                </a:gradFill>
              </a:rPr>
              <a:t>Read</a:t>
            </a:r>
          </a:p>
          <a:p>
            <a:pPr algn="ctr"/>
            <a:r>
              <a:rPr lang="en-US" sz="1400" dirty="0" smtClean="0">
                <a:gradFill>
                  <a:gsLst>
                    <a:gs pos="0">
                      <a:srgbClr val="FFFFFF"/>
                    </a:gs>
                    <a:gs pos="100000">
                      <a:srgbClr val="FFFFFF"/>
                    </a:gs>
                  </a:gsLst>
                  <a:lin ang="5400000" scaled="0"/>
                </a:gradFill>
              </a:rPr>
              <a:t>Content</a:t>
            </a:r>
            <a:endParaRPr lang="en-US" dirty="0"/>
          </a:p>
        </p:txBody>
      </p:sp>
      <p:sp>
        <p:nvSpPr>
          <p:cNvPr id="90" name="Rectangle 89"/>
          <p:cNvSpPr/>
          <p:nvPr/>
        </p:nvSpPr>
        <p:spPr>
          <a:xfrm>
            <a:off x="5328056" y="1321526"/>
            <a:ext cx="1223556" cy="584775"/>
          </a:xfrm>
          <a:prstGeom prst="rect">
            <a:avLst/>
          </a:prstGeom>
        </p:spPr>
        <p:txBody>
          <a:bodyPr wrap="square">
            <a:spAutoFit/>
          </a:bodyPr>
          <a:lstStyle/>
          <a:p>
            <a:pPr algn="ctr"/>
            <a:r>
              <a:rPr lang="en-US" sz="1400" dirty="0" smtClean="0">
                <a:gradFill>
                  <a:gsLst>
                    <a:gs pos="0">
                      <a:srgbClr val="FFFFFF"/>
                    </a:gs>
                    <a:gs pos="100000">
                      <a:srgbClr val="FFFFFF"/>
                    </a:gs>
                  </a:gsLst>
                  <a:lin ang="5400000" scaled="0"/>
                </a:gradFill>
              </a:rPr>
              <a:t>Crawl Pages</a:t>
            </a:r>
          </a:p>
          <a:p>
            <a:pPr algn="ctr"/>
            <a:endParaRPr lang="en-US" dirty="0"/>
          </a:p>
        </p:txBody>
      </p:sp>
      <p:sp>
        <p:nvSpPr>
          <p:cNvPr id="91" name="Rectangle 90"/>
          <p:cNvSpPr/>
          <p:nvPr/>
        </p:nvSpPr>
        <p:spPr>
          <a:xfrm>
            <a:off x="5440326" y="2656115"/>
            <a:ext cx="1194751" cy="800219"/>
          </a:xfrm>
          <a:prstGeom prst="rect">
            <a:avLst/>
          </a:prstGeom>
        </p:spPr>
        <p:txBody>
          <a:bodyPr wrap="none">
            <a:spAutoFit/>
          </a:bodyPr>
          <a:lstStyle/>
          <a:p>
            <a:pPr algn="ctr"/>
            <a:r>
              <a:rPr lang="en-US" sz="1400" dirty="0" smtClean="0">
                <a:gradFill>
                  <a:gsLst>
                    <a:gs pos="0">
                      <a:srgbClr val="FFFFFF"/>
                    </a:gs>
                    <a:gs pos="100000">
                      <a:srgbClr val="FFFFFF"/>
                    </a:gs>
                  </a:gsLst>
                  <a:lin ang="5400000" scaled="0"/>
                </a:gradFill>
              </a:rPr>
              <a:t>Add Content</a:t>
            </a:r>
          </a:p>
          <a:p>
            <a:pPr algn="ctr"/>
            <a:r>
              <a:rPr lang="en-US" sz="1400" dirty="0" smtClean="0">
                <a:gradFill>
                  <a:gsLst>
                    <a:gs pos="0">
                      <a:srgbClr val="FFFFFF"/>
                    </a:gs>
                    <a:gs pos="100000">
                      <a:srgbClr val="FFFFFF"/>
                    </a:gs>
                  </a:gsLst>
                  <a:lin ang="5400000" scaled="0"/>
                </a:gradFill>
              </a:rPr>
              <a:t>To Index</a:t>
            </a:r>
          </a:p>
          <a:p>
            <a:pPr algn="ctr"/>
            <a:endParaRPr lang="en-US" dirty="0"/>
          </a:p>
        </p:txBody>
      </p:sp>
      <p:grpSp>
        <p:nvGrpSpPr>
          <p:cNvPr id="3" name="Group 2"/>
          <p:cNvGrpSpPr/>
          <p:nvPr/>
        </p:nvGrpSpPr>
        <p:grpSpPr>
          <a:xfrm>
            <a:off x="5217779" y="1676400"/>
            <a:ext cx="1592915" cy="838200"/>
            <a:chOff x="5217779" y="1600200"/>
            <a:chExt cx="1592915" cy="838200"/>
          </a:xfrm>
        </p:grpSpPr>
        <p:sp>
          <p:nvSpPr>
            <p:cNvPr id="98" name="Rectangle 7"/>
            <p:cNvSpPr>
              <a:spLocks noChangeArrowheads="1"/>
            </p:cNvSpPr>
            <p:nvPr/>
          </p:nvSpPr>
          <p:spPr bwMode="auto">
            <a:xfrm>
              <a:off x="5217779" y="1600200"/>
              <a:ext cx="648033" cy="60535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grpSp>
          <p:nvGrpSpPr>
            <p:cNvPr id="92" name="Group 91"/>
            <p:cNvGrpSpPr/>
            <p:nvPr/>
          </p:nvGrpSpPr>
          <p:grpSpPr>
            <a:xfrm>
              <a:off x="5274170" y="1647722"/>
              <a:ext cx="501421" cy="486566"/>
              <a:chOff x="8870271" y="4646406"/>
              <a:chExt cx="501421" cy="486566"/>
            </a:xfrm>
          </p:grpSpPr>
          <p:sp>
            <p:nvSpPr>
              <p:cNvPr id="93"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4"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5"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6"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97"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99" name="Rectangle 98"/>
            <p:cNvSpPr/>
            <p:nvPr/>
          </p:nvSpPr>
          <p:spPr>
            <a:xfrm>
              <a:off x="5587138" y="1638181"/>
              <a:ext cx="1223556" cy="800219"/>
            </a:xfrm>
            <a:prstGeom prst="rect">
              <a:avLst/>
            </a:prstGeom>
          </p:spPr>
          <p:txBody>
            <a:bodyPr wrap="square">
              <a:spAutoFit/>
            </a:bodyPr>
            <a:lstStyle/>
            <a:p>
              <a:pPr algn="ctr"/>
              <a:r>
                <a:rPr lang="en-US" sz="1400" dirty="0" smtClean="0">
                  <a:gradFill>
                    <a:gsLst>
                      <a:gs pos="0">
                        <a:srgbClr val="FFFFFF"/>
                      </a:gs>
                      <a:gs pos="100000">
                        <a:srgbClr val="FFFFFF"/>
                      </a:gs>
                    </a:gsLst>
                    <a:lin ang="5400000" scaled="0"/>
                  </a:gradFill>
                </a:rPr>
                <a:t>Custom</a:t>
              </a:r>
            </a:p>
            <a:p>
              <a:pPr algn="ctr"/>
              <a:r>
                <a:rPr lang="en-US" sz="1400" dirty="0" smtClean="0">
                  <a:gradFill>
                    <a:gsLst>
                      <a:gs pos="0">
                        <a:srgbClr val="FFFFFF"/>
                      </a:gs>
                      <a:gs pos="100000">
                        <a:srgbClr val="FFFFFF"/>
                      </a:gs>
                    </a:gsLst>
                    <a:lin ang="5400000" scaled="0"/>
                  </a:gradFill>
                </a:rPr>
                <a:t>Pipeline</a:t>
              </a:r>
            </a:p>
            <a:p>
              <a:pPr algn="ctr"/>
              <a:endParaRPr lang="en-US" dirty="0"/>
            </a:p>
          </p:txBody>
        </p:sp>
      </p:grpSp>
    </p:spTree>
    <p:custDataLst>
      <p:tags r:id="rId1"/>
    </p:custDataLst>
    <p:extLst>
      <p:ext uri="{BB962C8B-B14F-4D97-AF65-F5344CB8AC3E}">
        <p14:creationId xmlns:p14="http://schemas.microsoft.com/office/powerpoint/2010/main" val="2689110638"/>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48"/>
                                        </p:tgtEl>
                                        <p:attrNameLst>
                                          <p:attrName>style.visibility</p:attrName>
                                        </p:attrNameLst>
                                      </p:cBhvr>
                                      <p:to>
                                        <p:strVal val="visible"/>
                                      </p:to>
                                    </p:set>
                                    <p:animEffect transition="in" filter="fade">
                                      <p:cBhvr>
                                        <p:cTn id="15" dur="500"/>
                                        <p:tgtEl>
                                          <p:spTgt spid="20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up)">
                                      <p:cBhvr>
                                        <p:cTn id="27" dur="10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500"/>
                                        <p:tgtEl>
                                          <p:spTgt spid="89"/>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2049"/>
                                        </p:tgtEl>
                                        <p:attrNameLst>
                                          <p:attrName>style.visibility</p:attrName>
                                        </p:attrNameLst>
                                      </p:cBhvr>
                                      <p:to>
                                        <p:strVal val="visible"/>
                                      </p:to>
                                    </p:set>
                                    <p:animEffect transition="in" filter="fade">
                                      <p:cBhvr>
                                        <p:cTn id="45" dur="500"/>
                                        <p:tgtEl>
                                          <p:spTgt spid="2049"/>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500"/>
                                        <p:tgtEl>
                                          <p:spTgt spid="91"/>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86" grpId="0" animBg="1"/>
      <p:bldP spid="87" grpId="0"/>
      <p:bldP spid="89" grpId="0"/>
      <p:bldP spid="90" grpId="0"/>
      <p:bldP spid="9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cdn.caughtoffside.com/wp-content/uploads/2012/01/GOAL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838200"/>
            <a:ext cx="12190412" cy="91428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 y="0"/>
            <a:ext cx="12188825" cy="1066800"/>
          </a:xfrm>
          <a:prstGeom prst="rect">
            <a:avLst/>
          </a:prstGeom>
          <a:solidFill>
            <a:schemeClr val="bg1">
              <a:alpha val="2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In Review: Session Objectives and Takeaways</a:t>
            </a:r>
          </a:p>
        </p:txBody>
      </p:sp>
      <p:sp>
        <p:nvSpPr>
          <p:cNvPr id="5" name="Text Placeholder 4"/>
          <p:cNvSpPr>
            <a:spLocks noGrp="1"/>
          </p:cNvSpPr>
          <p:nvPr>
            <p:ph type="body" sz="quarter" idx="10"/>
          </p:nvPr>
        </p:nvSpPr>
        <p:spPr>
          <a:xfrm>
            <a:off x="-6935788" y="7391400"/>
            <a:ext cx="11149013" cy="1865126"/>
          </a:xfrm>
        </p:spPr>
        <p:txBody>
          <a:bodyPr/>
          <a:lstStyle/>
          <a:p>
            <a:r>
              <a:rPr lang="en-US" dirty="0"/>
              <a:t>Session Objective(s): </a:t>
            </a:r>
          </a:p>
          <a:p>
            <a:pPr lvl="1"/>
            <a:r>
              <a:rPr lang="en-US" dirty="0"/>
              <a:t>E-Commerce Site Factory Architecture </a:t>
            </a:r>
          </a:p>
          <a:p>
            <a:pPr lvl="1"/>
            <a:r>
              <a:rPr lang="en-US" dirty="0"/>
              <a:t>Solution Challenges</a:t>
            </a:r>
          </a:p>
          <a:p>
            <a:pPr lvl="1"/>
            <a:r>
              <a:rPr lang="en-US" dirty="0" smtClean="0"/>
              <a:t>Discuss Different Approaches</a:t>
            </a:r>
            <a:endParaRPr lang="en-US" dirty="0"/>
          </a:p>
        </p:txBody>
      </p:sp>
      <p:sp>
        <p:nvSpPr>
          <p:cNvPr id="12" name="Rectangle 11"/>
          <p:cNvSpPr/>
          <p:nvPr/>
        </p:nvSpPr>
        <p:spPr bwMode="auto">
          <a:xfrm>
            <a:off x="5713412" y="3675321"/>
            <a:ext cx="2895600" cy="290381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2400" dirty="0" smtClean="0"/>
          </a:p>
          <a:p>
            <a:pPr defTabSz="914099" fontAlgn="base">
              <a:spcBef>
                <a:spcPct val="0"/>
              </a:spcBef>
              <a:spcAft>
                <a:spcPct val="0"/>
              </a:spcAft>
            </a:pPr>
            <a:r>
              <a:rPr lang="en-US" sz="2400" dirty="0" smtClean="0"/>
              <a:t>E-Commerce </a:t>
            </a:r>
            <a:r>
              <a:rPr lang="en-US" sz="2400" dirty="0"/>
              <a:t>Site Factory Architecture</a:t>
            </a:r>
            <a:endParaRPr lang="en-US" sz="2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8913812" y="3675320"/>
            <a:ext cx="2895600" cy="290381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2400" dirty="0" smtClean="0"/>
          </a:p>
          <a:p>
            <a:pPr defTabSz="914099" fontAlgn="base">
              <a:spcBef>
                <a:spcPct val="0"/>
              </a:spcBef>
              <a:spcAft>
                <a:spcPct val="0"/>
              </a:spcAft>
            </a:pPr>
            <a:r>
              <a:rPr lang="en-US" sz="24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Challenges and</a:t>
            </a:r>
          </a:p>
          <a:p>
            <a:pPr marL="0" lvl="1" defTabSz="914099" fontAlgn="base">
              <a:spcBef>
                <a:spcPct val="0"/>
              </a:spcBef>
              <a:spcAft>
                <a:spcPct val="0"/>
              </a:spcAft>
            </a:pPr>
            <a:r>
              <a:rPr lang="en-US" sz="2400" dirty="0" smtClean="0"/>
              <a:t>Approaches</a:t>
            </a:r>
            <a:endParaRPr lang="en-US" sz="2400" dirty="0"/>
          </a:p>
        </p:txBody>
      </p:sp>
    </p:spTree>
    <p:custDataLst>
      <p:tags r:id="rId1"/>
    </p:custDataLst>
    <p:extLst>
      <p:ext uri="{BB962C8B-B14F-4D97-AF65-F5344CB8AC3E}">
        <p14:creationId xmlns:p14="http://schemas.microsoft.com/office/powerpoint/2010/main" val="3251821097"/>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64797"/>
          </a:xfrm>
        </p:spPr>
        <p:txBody>
          <a:bodyPr/>
          <a:lstStyle/>
          <a:p>
            <a:r>
              <a:rPr lang="en-US" dirty="0"/>
              <a:t>Related Content</a:t>
            </a:r>
          </a:p>
        </p:txBody>
      </p:sp>
      <p:sp>
        <p:nvSpPr>
          <p:cNvPr id="2" name="Rectangle 5"/>
          <p:cNvSpPr>
            <a:spLocks noChangeArrowheads="1"/>
          </p:cNvSpPr>
          <p:nvPr/>
        </p:nvSpPr>
        <p:spPr bwMode="auto">
          <a:xfrm>
            <a:off x="44122" y="4775939"/>
            <a:ext cx="1373188" cy="586964"/>
          </a:xfrm>
          <a:prstGeom prst="rect">
            <a:avLst/>
          </a:prstGeom>
          <a:solidFill>
            <a:schemeClr val="accent1">
              <a:lumMod val="50000"/>
            </a:schemeClr>
          </a:solidFill>
          <a:ln>
            <a:noFill/>
          </a:ln>
          <a:extLst/>
        </p:spPr>
        <p:txBody>
          <a:bodyPr vert="horz" wrap="square" lIns="91440" tIns="45720" rIns="91440" bIns="45720" numCol="1" anchor="ctr" anchorCtr="0" compatLnSpc="1">
            <a:prstTxWarp prst="textNoShape">
              <a:avLst/>
            </a:prstTxWarp>
          </a:bodyPr>
          <a:lstStyle/>
          <a:p>
            <a:pPr marL="287338" indent="-287338" algn="ctr"/>
            <a:r>
              <a:rPr lang="en-US" dirty="0" smtClean="0"/>
              <a:t>Hands-on</a:t>
            </a:r>
          </a:p>
          <a:p>
            <a:pPr marL="287338" indent="-287338" algn="ctr"/>
            <a:r>
              <a:rPr lang="en-US" dirty="0" smtClean="0"/>
              <a:t>Labs</a:t>
            </a:r>
            <a:endParaRPr lang="en-US" dirty="0"/>
          </a:p>
        </p:txBody>
      </p:sp>
      <p:sp>
        <p:nvSpPr>
          <p:cNvPr id="3" name="Rectangle 12"/>
          <p:cNvSpPr>
            <a:spLocks noChangeArrowheads="1"/>
          </p:cNvSpPr>
          <p:nvPr/>
        </p:nvSpPr>
        <p:spPr bwMode="auto">
          <a:xfrm>
            <a:off x="45710" y="1095102"/>
            <a:ext cx="1371600" cy="3648294"/>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a:t>Breakout </a:t>
            </a:r>
            <a:r>
              <a:rPr lang="en-US" dirty="0" smtClean="0"/>
              <a:t>Sessions Chalk </a:t>
            </a:r>
            <a:r>
              <a:rPr lang="en-US" dirty="0"/>
              <a:t>Talks</a:t>
            </a:r>
            <a:endParaRPr lang="en-US" dirty="0">
              <a:solidFill>
                <a:srgbClr val="FFFFFF"/>
              </a:solidFill>
            </a:endParaRPr>
          </a:p>
        </p:txBody>
      </p:sp>
      <p:sp>
        <p:nvSpPr>
          <p:cNvPr id="22" name="Rectangle 12"/>
          <p:cNvSpPr>
            <a:spLocks noChangeArrowheads="1"/>
          </p:cNvSpPr>
          <p:nvPr/>
        </p:nvSpPr>
        <p:spPr bwMode="auto">
          <a:xfrm>
            <a:off x="1461978" y="1095101"/>
            <a:ext cx="10666413" cy="557349"/>
          </a:xfrm>
          <a:prstGeom prst="rect">
            <a:avLst/>
          </a:prstGeom>
          <a:solidFill>
            <a:srgbClr val="92D050"/>
          </a:solidFill>
          <a:ln>
            <a:noFill/>
          </a:ln>
          <a:extLst/>
        </p:spPr>
        <p:txBody>
          <a:bodyPr vert="horz" wrap="square" lIns="91440" tIns="45720" rIns="91440" bIns="45720" numCol="1" anchor="ctr" anchorCtr="0" compatLnSpc="1">
            <a:prstTxWarp prst="textNoShape">
              <a:avLst/>
            </a:prstTxWarp>
          </a:bodyPr>
          <a:lstStyle/>
          <a:p>
            <a:r>
              <a:rPr lang="en-US" dirty="0"/>
              <a:t>SP204 Deploying FAST Search for SharePoint on an Enterprise Scale at Boeing and Chevron</a:t>
            </a:r>
          </a:p>
        </p:txBody>
      </p:sp>
      <p:sp>
        <p:nvSpPr>
          <p:cNvPr id="23" name="Rectangle 12"/>
          <p:cNvSpPr>
            <a:spLocks noChangeArrowheads="1"/>
          </p:cNvSpPr>
          <p:nvPr/>
        </p:nvSpPr>
        <p:spPr bwMode="auto">
          <a:xfrm>
            <a:off x="1461978" y="1692166"/>
            <a:ext cx="10666413" cy="519249"/>
          </a:xfrm>
          <a:prstGeom prst="rect">
            <a:avLst/>
          </a:prstGeom>
          <a:solidFill>
            <a:srgbClr val="92D050"/>
          </a:solidFill>
          <a:ln>
            <a:noFill/>
          </a:ln>
          <a:extLst/>
        </p:spPr>
        <p:txBody>
          <a:bodyPr vert="horz" wrap="square" lIns="91440" tIns="45720" rIns="91440" bIns="45720" numCol="1" anchor="ctr" anchorCtr="0" compatLnSpc="1">
            <a:prstTxWarp prst="textNoShape">
              <a:avLst/>
            </a:prstTxWarp>
          </a:bodyPr>
          <a:lstStyle/>
          <a:p>
            <a:pPr marL="117493" indent="-287338"/>
            <a:r>
              <a:rPr lang="en-US" sz="2000" dirty="0"/>
              <a:t>SP305 Making the Search User Experience shine in SharePoint 2010 (FAST Search)</a:t>
            </a:r>
          </a:p>
        </p:txBody>
      </p:sp>
      <p:sp>
        <p:nvSpPr>
          <p:cNvPr id="24" name="Rectangle 12"/>
          <p:cNvSpPr>
            <a:spLocks noChangeArrowheads="1"/>
          </p:cNvSpPr>
          <p:nvPr/>
        </p:nvSpPr>
        <p:spPr bwMode="auto">
          <a:xfrm>
            <a:off x="1461978" y="2238102"/>
            <a:ext cx="10666413" cy="581298"/>
          </a:xfrm>
          <a:prstGeom prst="rect">
            <a:avLst/>
          </a:prstGeom>
          <a:solidFill>
            <a:srgbClr val="92D050"/>
          </a:solidFill>
          <a:ln>
            <a:noFill/>
          </a:ln>
          <a:extLst/>
        </p:spPr>
        <p:txBody>
          <a:bodyPr vert="horz" wrap="square" lIns="91440" tIns="45720" rIns="91440" bIns="45720" numCol="1" anchor="ctr" anchorCtr="0" compatLnSpc="1">
            <a:prstTxWarp prst="textNoShape">
              <a:avLst/>
            </a:prstTxWarp>
          </a:bodyPr>
          <a:lstStyle/>
          <a:p>
            <a:pPr marL="117493" indent="-287338"/>
            <a:r>
              <a:rPr lang="en-US" sz="2000" dirty="0"/>
              <a:t>SP306 Beyond the Basics: An Advanced Conversation on FAST Search for SharePoint 2010</a:t>
            </a:r>
          </a:p>
        </p:txBody>
      </p:sp>
      <p:sp>
        <p:nvSpPr>
          <p:cNvPr id="25" name="Rectangle 12"/>
          <p:cNvSpPr>
            <a:spLocks noChangeArrowheads="1"/>
          </p:cNvSpPr>
          <p:nvPr/>
        </p:nvSpPr>
        <p:spPr bwMode="auto">
          <a:xfrm>
            <a:off x="1461978" y="2850932"/>
            <a:ext cx="10666413" cy="657498"/>
          </a:xfrm>
          <a:prstGeom prst="rect">
            <a:avLst/>
          </a:prstGeom>
          <a:solidFill>
            <a:srgbClr val="92D050"/>
          </a:solidFill>
          <a:ln>
            <a:noFill/>
          </a:ln>
          <a:extLst/>
        </p:spPr>
        <p:txBody>
          <a:bodyPr vert="horz" wrap="square" lIns="91440" tIns="45720" rIns="91440" bIns="45720" numCol="1" anchor="ctr" anchorCtr="0" compatLnSpc="1">
            <a:prstTxWarp prst="textNoShape">
              <a:avLst/>
            </a:prstTxWarp>
          </a:bodyPr>
          <a:lstStyle/>
          <a:p>
            <a:pPr marL="117493" indent="-287338"/>
            <a:r>
              <a:rPr lang="en-US" sz="2000" dirty="0"/>
              <a:t>SP319 FAST Search: Overcoming Customer Security Concerns and Optimizing the Search Experience with SharePoint Enterprise Edition</a:t>
            </a:r>
          </a:p>
        </p:txBody>
      </p:sp>
      <p:sp>
        <p:nvSpPr>
          <p:cNvPr id="26" name="Rectangle 13"/>
          <p:cNvSpPr>
            <a:spLocks noChangeArrowheads="1"/>
          </p:cNvSpPr>
          <p:nvPr/>
        </p:nvSpPr>
        <p:spPr bwMode="auto">
          <a:xfrm>
            <a:off x="1461978" y="3544008"/>
            <a:ext cx="10666413" cy="581298"/>
          </a:xfrm>
          <a:prstGeom prst="rect">
            <a:avLst/>
          </a:prstGeom>
          <a:solidFill>
            <a:srgbClr val="92D050"/>
          </a:solidFill>
          <a:ln>
            <a:noFill/>
          </a:ln>
          <a:extLst/>
        </p:spPr>
        <p:txBody>
          <a:bodyPr vert="horz" wrap="square" lIns="91440" tIns="45720" rIns="91440" bIns="45720" numCol="1" anchor="ctr" anchorCtr="0" compatLnSpc="1">
            <a:prstTxWarp prst="textNoShape">
              <a:avLst/>
            </a:prstTxWarp>
          </a:bodyPr>
          <a:lstStyle/>
          <a:p>
            <a:pPr marL="117493" indent="-287338"/>
            <a:r>
              <a:rPr lang="en-US" sz="2000" dirty="0"/>
              <a:t>MSDY308 AX 2012 for Retail – Investments in Retail Headquarters and Online Services</a:t>
            </a:r>
          </a:p>
        </p:txBody>
      </p:sp>
      <p:sp>
        <p:nvSpPr>
          <p:cNvPr id="27" name="Rectangle 14"/>
          <p:cNvSpPr>
            <a:spLocks noChangeArrowheads="1"/>
          </p:cNvSpPr>
          <p:nvPr/>
        </p:nvSpPr>
        <p:spPr bwMode="auto">
          <a:xfrm>
            <a:off x="1472484" y="4162098"/>
            <a:ext cx="10666413" cy="581298"/>
          </a:xfrm>
          <a:prstGeom prst="rect">
            <a:avLst/>
          </a:prstGeom>
          <a:solidFill>
            <a:srgbClr val="92D050"/>
          </a:solidFill>
          <a:ln>
            <a:noFill/>
          </a:ln>
          <a:extLst/>
        </p:spPr>
        <p:txBody>
          <a:bodyPr vert="horz" wrap="square" lIns="91440" tIns="45720" rIns="91440" bIns="45720" numCol="1" anchor="ctr" anchorCtr="0" compatLnSpc="1">
            <a:prstTxWarp prst="textNoShape">
              <a:avLst/>
            </a:prstTxWarp>
          </a:bodyPr>
          <a:lstStyle/>
          <a:p>
            <a:pPr marL="117493" indent="-287338"/>
            <a:r>
              <a:rPr lang="en-US" sz="2000" dirty="0"/>
              <a:t>AZR203 Real world examples: Unlocking opportunities through the Data Market </a:t>
            </a:r>
            <a:r>
              <a:rPr lang="en-US" sz="2000" dirty="0" smtClean="0"/>
              <a:t>on Windows </a:t>
            </a:r>
            <a:r>
              <a:rPr lang="en-US" sz="2000" dirty="0"/>
              <a:t>Azure Marketplace</a:t>
            </a:r>
          </a:p>
        </p:txBody>
      </p:sp>
      <p:sp>
        <p:nvSpPr>
          <p:cNvPr id="28" name="Rectangle 15"/>
          <p:cNvSpPr>
            <a:spLocks noChangeArrowheads="1"/>
          </p:cNvSpPr>
          <p:nvPr/>
        </p:nvSpPr>
        <p:spPr bwMode="auto">
          <a:xfrm>
            <a:off x="1463565" y="4781604"/>
            <a:ext cx="10675332" cy="581298"/>
          </a:xfrm>
          <a:prstGeom prst="rect">
            <a:avLst/>
          </a:prstGeom>
          <a:solidFill>
            <a:schemeClr val="accent1">
              <a:lumMod val="75000"/>
            </a:schemeClr>
          </a:solidFill>
          <a:ln>
            <a:noFill/>
          </a:ln>
          <a:extLst/>
        </p:spPr>
        <p:txBody>
          <a:bodyPr vert="horz" wrap="square" lIns="91440" tIns="45720" rIns="91440" bIns="45720" numCol="1" anchor="ctr" anchorCtr="0" compatLnSpc="1">
            <a:prstTxWarp prst="textNoShape">
              <a:avLst/>
            </a:prstTxWarp>
          </a:bodyPr>
          <a:lstStyle/>
          <a:p>
            <a:pPr marL="574675" lvl="1" indent="-287338"/>
            <a:r>
              <a:rPr lang="en-US" dirty="0"/>
              <a:t>SPHOL305 FAST Search for SharePoint Server 2010: Introduction</a:t>
            </a:r>
          </a:p>
        </p:txBody>
      </p:sp>
      <p:sp>
        <p:nvSpPr>
          <p:cNvPr id="29" name="Rectangle 5"/>
          <p:cNvSpPr>
            <a:spLocks noChangeArrowheads="1"/>
          </p:cNvSpPr>
          <p:nvPr/>
        </p:nvSpPr>
        <p:spPr bwMode="auto">
          <a:xfrm>
            <a:off x="45710" y="5394434"/>
            <a:ext cx="1373188" cy="1190898"/>
          </a:xfrm>
          <a:prstGeom prst="rect">
            <a:avLst/>
          </a:prstGeom>
          <a:solidFill>
            <a:schemeClr val="accent2">
              <a:lumMod val="50000"/>
            </a:schemeClr>
          </a:solidFill>
          <a:ln>
            <a:noFill/>
          </a:ln>
          <a:extLst/>
        </p:spPr>
        <p:txBody>
          <a:bodyPr vert="horz" wrap="square" lIns="91440" tIns="45720" rIns="91440" bIns="45720" numCol="1" anchor="ctr" anchorCtr="0" compatLnSpc="1">
            <a:prstTxWarp prst="textNoShape">
              <a:avLst/>
            </a:prstTxWarp>
          </a:bodyPr>
          <a:lstStyle/>
          <a:p>
            <a:pPr marL="287338" indent="-287338" algn="ctr"/>
            <a:r>
              <a:rPr lang="en-US" dirty="0" smtClean="0"/>
              <a:t>Additional</a:t>
            </a:r>
          </a:p>
          <a:p>
            <a:pPr marL="287338" indent="-287338" algn="ctr"/>
            <a:r>
              <a:rPr lang="en-US" dirty="0" smtClean="0"/>
              <a:t>Info</a:t>
            </a:r>
            <a:endParaRPr lang="en-US" dirty="0"/>
          </a:p>
        </p:txBody>
      </p:sp>
      <p:sp>
        <p:nvSpPr>
          <p:cNvPr id="30" name="Rectangle 17"/>
          <p:cNvSpPr>
            <a:spLocks noChangeArrowheads="1"/>
          </p:cNvSpPr>
          <p:nvPr/>
        </p:nvSpPr>
        <p:spPr bwMode="auto">
          <a:xfrm>
            <a:off x="1474071" y="5394434"/>
            <a:ext cx="10675332" cy="581298"/>
          </a:xfrm>
          <a:prstGeom prst="rect">
            <a:avLst/>
          </a:prstGeom>
          <a:solidFill>
            <a:srgbClr val="509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n-US" dirty="0"/>
          </a:p>
        </p:txBody>
      </p:sp>
      <p:sp>
        <p:nvSpPr>
          <p:cNvPr id="31" name="Rectangle 18"/>
          <p:cNvSpPr>
            <a:spLocks noChangeArrowheads="1"/>
          </p:cNvSpPr>
          <p:nvPr/>
        </p:nvSpPr>
        <p:spPr bwMode="auto">
          <a:xfrm>
            <a:off x="1461978" y="6004034"/>
            <a:ext cx="10675332" cy="581298"/>
          </a:xfrm>
          <a:prstGeom prst="rect">
            <a:avLst/>
          </a:prstGeom>
          <a:solidFill>
            <a:srgbClr val="509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en-US" dirty="0"/>
          </a:p>
        </p:txBody>
      </p:sp>
    </p:spTree>
    <p:extLst>
      <p:ext uri="{BB962C8B-B14F-4D97-AF65-F5344CB8AC3E}">
        <p14:creationId xmlns:p14="http://schemas.microsoft.com/office/powerpoint/2010/main" val="1383424445"/>
      </p:ext>
    </p:extLst>
  </p:cSld>
  <p:clrMapOvr>
    <a:masterClrMapping/>
  </p:clrMapOvr>
  <p:transition spd="slow" advClick="0">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a:t>Please Complete An Evaluation Form</a:t>
            </a:r>
            <a:br>
              <a:rPr lang="en-US" dirty="0"/>
            </a:br>
            <a:r>
              <a:rPr lang="en-US" sz="3600" dirty="0">
                <a:gradFill>
                  <a:gsLst>
                    <a:gs pos="0">
                      <a:schemeClr val="tx2"/>
                    </a:gs>
                    <a:gs pos="100000">
                      <a:schemeClr val="tx2"/>
                    </a:gs>
                  </a:gsLst>
                  <a:lin ang="5400000" scaled="0"/>
                </a:gradFill>
              </a:rPr>
              <a:t>Your input is important!</a:t>
            </a:r>
            <a:endParaRPr lang="en-US" dirty="0">
              <a:gradFill>
                <a:gsLst>
                  <a:gs pos="0">
                    <a:schemeClr val="tx2"/>
                  </a:gs>
                  <a:gs pos="100000">
                    <a:schemeClr val="tx2"/>
                  </a:gs>
                </a:gsLst>
                <a:lin ang="5400000" scaled="0"/>
              </a:gradFill>
            </a:endParaRPr>
          </a:p>
        </p:txBody>
      </p:sp>
      <p:sp>
        <p:nvSpPr>
          <p:cNvPr id="3" name="Text Placeholder 2"/>
          <p:cNvSpPr>
            <a:spLocks noGrp="1"/>
          </p:cNvSpPr>
          <p:nvPr>
            <p:ph type="body" sz="quarter" idx="10"/>
          </p:nvPr>
        </p:nvSpPr>
        <p:spPr>
          <a:xfrm>
            <a:off x="519112" y="1905000"/>
            <a:ext cx="11149013" cy="2392450"/>
          </a:xfrm>
        </p:spPr>
        <p:txBody>
          <a:bodyPr/>
          <a:lstStyle/>
          <a:p>
            <a:pPr>
              <a:spcAft>
                <a:spcPts val="768"/>
              </a:spcAft>
              <a:buNone/>
              <a:defRPr/>
            </a:pPr>
            <a:r>
              <a:rPr lang="en-US" sz="2400" dirty="0"/>
              <a:t>Multiple ways to access Online Evaluation Forms:</a:t>
            </a:r>
          </a:p>
          <a:p>
            <a:pPr marL="400050" indent="0">
              <a:buNone/>
              <a:defRPr/>
            </a:pPr>
            <a:r>
              <a:rPr lang="en-US" sz="2400" dirty="0"/>
              <a:t>CommNet stations located throughout conference venues</a:t>
            </a:r>
          </a:p>
          <a:p>
            <a:pPr marL="400050" indent="0">
              <a:buNone/>
              <a:defRPr/>
            </a:pPr>
            <a:r>
              <a:rPr lang="en-US" sz="2400" dirty="0"/>
              <a:t>Via a Windows </a:t>
            </a:r>
            <a:r>
              <a:rPr lang="en-US" sz="2400" dirty="0" smtClean="0"/>
              <a:t>mobile </a:t>
            </a:r>
            <a:r>
              <a:rPr lang="en-US" sz="2400" dirty="0"/>
              <a:t>device</a:t>
            </a:r>
          </a:p>
          <a:p>
            <a:pPr marL="400050" indent="0">
              <a:buNone/>
              <a:defRPr/>
            </a:pPr>
            <a:r>
              <a:rPr lang="en-US" sz="2400" dirty="0"/>
              <a:t>Via the </a:t>
            </a:r>
            <a:r>
              <a:rPr lang="en-US" sz="2400" dirty="0" smtClean="0"/>
              <a:t>CommNet Windows </a:t>
            </a:r>
            <a:r>
              <a:rPr lang="en-US" sz="2400" dirty="0"/>
              <a:t>P</a:t>
            </a:r>
            <a:r>
              <a:rPr lang="en-US" sz="2400" dirty="0" smtClean="0"/>
              <a:t>hone Evaluation </a:t>
            </a:r>
            <a:r>
              <a:rPr lang="en-US" sz="2400" dirty="0"/>
              <a:t>and </a:t>
            </a:r>
            <a:r>
              <a:rPr lang="en-US" sz="2400" dirty="0" smtClean="0"/>
              <a:t>Session </a:t>
            </a:r>
            <a:r>
              <a:rPr lang="en-US" sz="2400" dirty="0"/>
              <a:t>S</a:t>
            </a:r>
            <a:r>
              <a:rPr lang="en-US" sz="2400" dirty="0" smtClean="0"/>
              <a:t>cheduling application</a:t>
            </a:r>
            <a:endParaRPr lang="en-US" sz="2400" dirty="0"/>
          </a:p>
          <a:p>
            <a:pPr marL="400050" indent="0">
              <a:buNone/>
              <a:defRPr/>
            </a:pPr>
            <a:r>
              <a:rPr lang="en-US" sz="2400" dirty="0"/>
              <a:t>From any wired or wireless connection </a:t>
            </a:r>
            <a:r>
              <a:rPr lang="en-US" sz="2400" dirty="0" smtClean="0"/>
              <a:t>to </a:t>
            </a:r>
            <a:r>
              <a:rPr lang="en-US" sz="2400" dirty="0" smtClean="0">
                <a:hlinkClick r:id="rId5"/>
              </a:rPr>
              <a:t>https</a:t>
            </a:r>
            <a:r>
              <a:rPr lang="en-US" sz="2400" dirty="0">
                <a:hlinkClick r:id="rId5"/>
              </a:rPr>
              <a:t>://www.MyTechReady.com</a:t>
            </a:r>
            <a:endParaRPr lang="en-US" sz="2400" dirty="0"/>
          </a:p>
        </p:txBody>
      </p:sp>
      <p:sp>
        <p:nvSpPr>
          <p:cNvPr id="5" name="TextBox 5"/>
          <p:cNvSpPr txBox="1">
            <a:spLocks noChangeArrowheads="1"/>
          </p:cNvSpPr>
          <p:nvPr/>
        </p:nvSpPr>
        <p:spPr bwMode="auto">
          <a:xfrm>
            <a:off x="519113" y="4833144"/>
            <a:ext cx="11128763" cy="369888"/>
          </a:xfrm>
          <a:prstGeom prst="rect">
            <a:avLst/>
          </a:prstGeom>
          <a:noFill/>
          <a:ln w="9525">
            <a:noFill/>
            <a:miter lim="800000"/>
            <a:headEnd/>
            <a:tailEnd/>
          </a:ln>
        </p:spPr>
        <p:txBody>
          <a:bodyPr wrap="square">
            <a:spAutoFit/>
          </a:bodyPr>
          <a:lstStyle/>
          <a:p>
            <a:r>
              <a:rPr lang="en-US" dirty="0">
                <a:gradFill>
                  <a:gsLst>
                    <a:gs pos="0">
                      <a:schemeClr val="tx2"/>
                    </a:gs>
                    <a:gs pos="100000">
                      <a:schemeClr val="tx2"/>
                    </a:gs>
                  </a:gsLst>
                  <a:lin ang="5400000" scaled="0"/>
                </a:gradFill>
              </a:rPr>
              <a:t>For more information please refer to your Pocket Guide</a:t>
            </a:r>
          </a:p>
        </p:txBody>
      </p:sp>
      <p:pic>
        <p:nvPicPr>
          <p:cNvPr id="6" name="Picture 5" descr="Button copy.png"/>
          <p:cNvPicPr>
            <a:picLocks noChangeAspect="1"/>
          </p:cNvPicPr>
          <p:nvPr/>
        </p:nvPicPr>
        <p:blipFill>
          <a:blip r:embed="rId6"/>
          <a:stretch>
            <a:fillRect/>
          </a:stretch>
        </p:blipFill>
        <p:spPr>
          <a:xfrm>
            <a:off x="9828325" y="4985544"/>
            <a:ext cx="1371487" cy="1371487"/>
          </a:xfrm>
          <a:prstGeom prst="rect">
            <a:avLst/>
          </a:prstGeom>
          <a:effectLst>
            <a:reflection blurRad="6350" stA="50000" endA="300" endPos="38500" dist="50800" dir="5400000" sy="-100000" algn="bl" rotWithShape="0"/>
          </a:effectLst>
        </p:spPr>
      </p:pic>
      <p:sp>
        <p:nvSpPr>
          <p:cNvPr id="7" name="Freeform 6"/>
          <p:cNvSpPr>
            <a:spLocks/>
          </p:cNvSpPr>
          <p:nvPr/>
        </p:nvSpPr>
        <p:spPr bwMode="auto">
          <a:xfrm>
            <a:off x="7250388" y="5218463"/>
            <a:ext cx="2425424" cy="911569"/>
          </a:xfrm>
          <a:custGeom>
            <a:avLst/>
            <a:gdLst/>
            <a:ahLst/>
            <a:cxnLst>
              <a:cxn ang="0">
                <a:pos x="1490" y="274"/>
              </a:cxn>
              <a:cxn ang="0">
                <a:pos x="1122" y="0"/>
              </a:cxn>
              <a:cxn ang="0">
                <a:pos x="1145" y="128"/>
              </a:cxn>
              <a:cxn ang="0">
                <a:pos x="0" y="128"/>
              </a:cxn>
              <a:cxn ang="0">
                <a:pos x="0" y="417"/>
              </a:cxn>
              <a:cxn ang="0">
                <a:pos x="1145" y="417"/>
              </a:cxn>
              <a:cxn ang="0">
                <a:pos x="1122" y="560"/>
              </a:cxn>
              <a:cxn ang="0">
                <a:pos x="1490" y="274"/>
              </a:cxn>
            </a:cxnLst>
            <a:rect l="0" t="0" r="r" b="b"/>
            <a:pathLst>
              <a:path w="1490" h="560">
                <a:moveTo>
                  <a:pt x="1490" y="274"/>
                </a:moveTo>
                <a:lnTo>
                  <a:pt x="1122" y="0"/>
                </a:lnTo>
                <a:lnTo>
                  <a:pt x="1145" y="128"/>
                </a:lnTo>
                <a:lnTo>
                  <a:pt x="0" y="128"/>
                </a:lnTo>
                <a:lnTo>
                  <a:pt x="0" y="417"/>
                </a:lnTo>
                <a:lnTo>
                  <a:pt x="1145" y="417"/>
                </a:lnTo>
                <a:lnTo>
                  <a:pt x="1122" y="560"/>
                </a:lnTo>
                <a:lnTo>
                  <a:pt x="1490" y="274"/>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182880" anchor="ctr"/>
          <a:lstStyle/>
          <a:p>
            <a:pPr>
              <a:lnSpc>
                <a:spcPct val="90000"/>
              </a:lnSpc>
              <a:defRPr/>
            </a:pPr>
            <a:r>
              <a:rPr lang="en-US" sz="1600" dirty="0" smtClean="0">
                <a:solidFill>
                  <a:schemeClr val="tx1"/>
                </a:solidFill>
              </a:rPr>
              <a:t>Speaker – Click </a:t>
            </a:r>
            <a:r>
              <a:rPr lang="en-US" sz="1600" dirty="0">
                <a:solidFill>
                  <a:schemeClr val="tx1"/>
                </a:solidFill>
              </a:rPr>
              <a:t>Here</a:t>
            </a:r>
            <a:br>
              <a:rPr lang="en-US" sz="1600" dirty="0">
                <a:solidFill>
                  <a:schemeClr val="tx1"/>
                </a:solidFill>
              </a:rPr>
            </a:br>
            <a:r>
              <a:rPr lang="en-US" sz="1600" dirty="0">
                <a:solidFill>
                  <a:schemeClr val="tx1"/>
                </a:solidFill>
              </a:rPr>
              <a:t>to Launch Video</a:t>
            </a:r>
          </a:p>
        </p:txBody>
      </p:sp>
      <p:sp>
        <p:nvSpPr>
          <p:cNvPr id="8" name="TextBox 7"/>
          <p:cNvSpPr txBox="1"/>
          <p:nvPr/>
        </p:nvSpPr>
        <p:spPr>
          <a:xfrm>
            <a:off x="531812" y="2276669"/>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1.</a:t>
            </a:r>
          </a:p>
        </p:txBody>
      </p:sp>
      <p:sp>
        <p:nvSpPr>
          <p:cNvPr id="9" name="TextBox 8"/>
          <p:cNvSpPr txBox="1"/>
          <p:nvPr/>
        </p:nvSpPr>
        <p:spPr>
          <a:xfrm>
            <a:off x="531812" y="2686660"/>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2.</a:t>
            </a:r>
          </a:p>
        </p:txBody>
      </p:sp>
      <p:sp>
        <p:nvSpPr>
          <p:cNvPr id="10" name="TextBox 9"/>
          <p:cNvSpPr txBox="1"/>
          <p:nvPr/>
        </p:nvSpPr>
        <p:spPr>
          <a:xfrm>
            <a:off x="531812" y="3089815"/>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3</a:t>
            </a:r>
            <a:r>
              <a:rPr lang="en-US" sz="32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a:t>
            </a:r>
            <a:endPar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endParaRPr>
          </a:p>
        </p:txBody>
      </p:sp>
      <p:sp>
        <p:nvSpPr>
          <p:cNvPr id="11" name="TextBox 10"/>
          <p:cNvSpPr txBox="1"/>
          <p:nvPr/>
        </p:nvSpPr>
        <p:spPr>
          <a:xfrm>
            <a:off x="531812" y="3818764"/>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4</a:t>
            </a:r>
            <a:r>
              <a:rPr lang="en-US" sz="32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a:t>
            </a:r>
            <a:endPar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endParaRPr>
          </a:p>
        </p:txBody>
      </p:sp>
      <p:pic>
        <p:nvPicPr>
          <p:cNvPr id="4" name="T14_TrekReady_FINAL_2500k.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723812" y="389764"/>
            <a:ext cx="6096000" cy="3429000"/>
          </a:xfrm>
          <a:prstGeom prst="rect">
            <a:avLst/>
          </a:prstGeom>
        </p:spPr>
      </p:pic>
    </p:spTree>
    <p:extLst>
      <p:ext uri="{BB962C8B-B14F-4D97-AF65-F5344CB8AC3E}">
        <p14:creationId xmlns:p14="http://schemas.microsoft.com/office/powerpoint/2010/main" val="1425989983"/>
      </p:ext>
    </p:extLst>
  </p:cSld>
  <p:clrMapOvr>
    <a:masterClrMapping/>
  </p:clrMapOvr>
  <p:transition advClick="0">
    <p:fade/>
  </p:transition>
  <p:timing>
    <p:tnLst>
      <p:par>
        <p:cTn id="1" dur="indefinite" restart="never" nodeType="tmRoot">
          <p:childTnLst>
            <p:video fullScrn="1">
              <p:cMediaNode vol="80000">
                <p:cTn id="2" fill="hold" display="0">
                  <p:stCondLst>
                    <p:cond delay="indefinite"/>
                  </p:stCondLst>
                </p:cTn>
                <p:tgtEl>
                  <p:spTgt spid="4"/>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4"/>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pitchFamily="34" charset="0"/>
                <a:cs typeface="Arial" charset="0"/>
              </a:rPr>
              <a:t>© </a:t>
            </a:r>
            <a:r>
              <a:rPr lang="en-US" sz="700" dirty="0" smtClean="0">
                <a:gradFill>
                  <a:gsLst>
                    <a:gs pos="0">
                      <a:schemeClr val="tx1"/>
                    </a:gs>
                    <a:gs pos="100000">
                      <a:schemeClr val="tx1"/>
                    </a:gs>
                  </a:gsLst>
                  <a:lin ang="5400000" scaled="0"/>
                </a:gradFill>
                <a:latin typeface="Segoe" pitchFamily="34" charset="0"/>
                <a:cs typeface="Arial" charset="0"/>
              </a:rPr>
              <a:t>2012 Microsoft </a:t>
            </a:r>
            <a:r>
              <a:rPr lang="en-US" sz="700" dirty="0">
                <a:gradFill>
                  <a:gsLst>
                    <a:gs pos="0">
                      <a:schemeClr val="tx1"/>
                    </a:gs>
                    <a:gs pos="100000">
                      <a:schemeClr val="tx1"/>
                    </a:gs>
                  </a:gsLst>
                  <a:lin ang="5400000" scaled="0"/>
                </a:gradFill>
                <a:latin typeface="Segoe"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pitchFamily="34" charset="0"/>
                <a:cs typeface="Arial" charset="0"/>
              </a:rPr>
              <a:t>MICROSOFT </a:t>
            </a:r>
            <a:r>
              <a:rPr lang="en-US" sz="700" dirty="0">
                <a:gradFill>
                  <a:gsLst>
                    <a:gs pos="0">
                      <a:schemeClr val="tx1"/>
                    </a:gs>
                    <a:gs pos="100000">
                      <a:schemeClr val="tx1"/>
                    </a:gs>
                  </a:gsLst>
                  <a:lin ang="5400000" scaled="0"/>
                </a:gradFill>
                <a:latin typeface="Segoe" pitchFamily="34" charset="0"/>
                <a:cs typeface="Arial" charset="0"/>
              </a:rPr>
              <a:t>MAKES NO WARRANTIES, EXPRESS, IMPLIED OR STATUTORY, AS TO THE INFORMATION IN THIS PRESENTATION.</a:t>
            </a:r>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152400"/>
            <a:ext cx="11149013" cy="609398"/>
          </a:xfrm>
        </p:spPr>
        <p:txBody>
          <a:bodyPr/>
          <a:lstStyle/>
          <a:p>
            <a:r>
              <a:rPr lang="en-US" dirty="0" smtClean="0"/>
              <a:t>Who are we?</a:t>
            </a:r>
            <a:endParaRPr lang="en-US" dirty="0"/>
          </a:p>
        </p:txBody>
      </p:sp>
      <p:pic>
        <p:nvPicPr>
          <p:cNvPr id="3" name="Picture 2" descr="C:\Users\administrator.STARWARS\Pictures\DSCF3438.jpg"/>
          <p:cNvPicPr>
            <a:picLocks noChangeAspect="1" noChangeArrowheads="1"/>
          </p:cNvPicPr>
          <p:nvPr/>
        </p:nvPicPr>
        <p:blipFill rotWithShape="1">
          <a:blip r:embed="rId3">
            <a:extLst>
              <a:ext uri="{28A0092B-C50C-407E-A947-70E740481C1C}">
                <a14:useLocalDpi xmlns:a14="http://schemas.microsoft.com/office/drawing/2010/main" val="0"/>
              </a:ext>
            </a:extLst>
          </a:blip>
          <a:srcRect l="167" t="12683" r="17258" b="25824"/>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760412" y="3276600"/>
            <a:ext cx="2895600" cy="2903810"/>
          </a:xfrm>
          <a:prstGeom prst="rect">
            <a:avLst/>
          </a:prstGeom>
          <a:solidFill>
            <a:schemeClr val="bg1">
              <a:alpha val="50000"/>
            </a:schemeClr>
          </a:solidFill>
          <a:ln>
            <a:noFill/>
          </a:ln>
          <a:extLst/>
        </p:spPr>
        <p:txBody>
          <a:bodyPr vert="horz" wrap="square" lIns="91440" tIns="45720" rIns="91440" bIns="45720" numCol="1" anchor="b" anchorCtr="0" compatLnSpc="1">
            <a:prstTxWarp prst="textNoShape">
              <a:avLst/>
            </a:prstTxWarp>
          </a:bodyPr>
          <a:lstStyle/>
          <a:p>
            <a:r>
              <a:rPr lang="pt-PT" sz="3200" b="1" dirty="0" smtClean="0">
                <a:latin typeface="Segoe UI" pitchFamily="34" charset="0"/>
              </a:rPr>
              <a:t>Denis Heliszkowski</a:t>
            </a:r>
          </a:p>
          <a:p>
            <a:r>
              <a:rPr lang="pt-PT" sz="2000" dirty="0" smtClean="0">
                <a:latin typeface="Segoe UI" pitchFamily="34" charset="0"/>
              </a:rPr>
              <a:t>WE Solution Architect</a:t>
            </a:r>
          </a:p>
          <a:p>
            <a:r>
              <a:rPr lang="pt-PT" sz="2000" dirty="0" smtClean="0">
                <a:latin typeface="Segoe UI" pitchFamily="34" charset="0"/>
                <a:hlinkClick r:id="rId4"/>
              </a:rPr>
              <a:t>denish@microsoft.com</a:t>
            </a:r>
            <a:endParaRPr lang="pt-PT" sz="2000" dirty="0" smtClean="0">
              <a:latin typeface="Segoe UI" pitchFamily="34" charset="0"/>
            </a:endParaRPr>
          </a:p>
          <a:p>
            <a:r>
              <a:rPr lang="pt-PT" sz="2000" dirty="0" smtClean="0">
                <a:latin typeface="Segoe UI" pitchFamily="34" charset="0"/>
              </a:rPr>
              <a:t>WE CTO </a:t>
            </a:r>
            <a:r>
              <a:rPr lang="pt-PT" sz="2000" dirty="0">
                <a:latin typeface="Segoe UI" pitchFamily="34" charset="0"/>
              </a:rPr>
              <a:t>Team </a:t>
            </a:r>
          </a:p>
        </p:txBody>
      </p:sp>
    </p:spTree>
    <p:extLst>
      <p:ext uri="{BB962C8B-B14F-4D97-AF65-F5344CB8AC3E}">
        <p14:creationId xmlns:p14="http://schemas.microsoft.com/office/powerpoint/2010/main" val="2611341597"/>
      </p:ext>
    </p:extLst>
  </p:cSld>
  <p:clrMapOvr>
    <a:masterClrMapping/>
  </p:clrMapOvr>
  <p:transition spd="slow" advClick="0">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auto">
          <a:xfrm>
            <a:off x="8253917" y="933587"/>
            <a:ext cx="595678" cy="417181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solidFill>
                  <a:srgbClr val="FFFFFF"/>
                </a:solidFill>
              </a:rPr>
              <a:t>Integration Layer</a:t>
            </a:r>
            <a:endParaRPr lang="en-US" sz="1400" dirty="0">
              <a:solidFill>
                <a:srgbClr val="FFFFFF"/>
              </a:solidFill>
            </a:endParaRPr>
          </a:p>
        </p:txBody>
      </p:sp>
      <p:sp>
        <p:nvSpPr>
          <p:cNvPr id="15" name="Rectangle 14"/>
          <p:cNvSpPr>
            <a:spLocks noChangeArrowheads="1"/>
          </p:cNvSpPr>
          <p:nvPr/>
        </p:nvSpPr>
        <p:spPr bwMode="auto">
          <a:xfrm rot="5400000">
            <a:off x="4740097" y="1591580"/>
            <a:ext cx="570048" cy="645759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solidFill>
                  <a:srgbClr val="FFFFFF"/>
                </a:solidFill>
              </a:rPr>
              <a:t>Integration Layer</a:t>
            </a:r>
            <a:endParaRPr lang="en-US" sz="1400" dirty="0">
              <a:solidFill>
                <a:srgbClr val="FFFFFF"/>
              </a:solidFill>
            </a:endParaRPr>
          </a:p>
        </p:txBody>
      </p:sp>
      <p:grpSp>
        <p:nvGrpSpPr>
          <p:cNvPr id="31" name="Group 30"/>
          <p:cNvGrpSpPr/>
          <p:nvPr/>
        </p:nvGrpSpPr>
        <p:grpSpPr>
          <a:xfrm>
            <a:off x="1986441" y="4572000"/>
            <a:ext cx="501421" cy="486566"/>
            <a:chOff x="8870271" y="4646406"/>
            <a:chExt cx="501421" cy="486566"/>
          </a:xfrm>
        </p:grpSpPr>
        <p:sp>
          <p:nvSpPr>
            <p:cNvPr id="54"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5"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6"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7"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8"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grpSp>
        <p:nvGrpSpPr>
          <p:cNvPr id="4" name="Group 3"/>
          <p:cNvGrpSpPr/>
          <p:nvPr/>
        </p:nvGrpSpPr>
        <p:grpSpPr>
          <a:xfrm>
            <a:off x="1796326" y="931512"/>
            <a:ext cx="8415934" cy="5616590"/>
            <a:chOff x="1796326" y="931512"/>
            <a:chExt cx="8415934" cy="5616590"/>
          </a:xfrm>
        </p:grpSpPr>
        <p:grpSp>
          <p:nvGrpSpPr>
            <p:cNvPr id="12" name="Group 11"/>
            <p:cNvGrpSpPr/>
            <p:nvPr/>
          </p:nvGrpSpPr>
          <p:grpSpPr>
            <a:xfrm>
              <a:off x="8913812" y="2362200"/>
              <a:ext cx="1298448" cy="1316736"/>
              <a:chOff x="836612" y="1467395"/>
              <a:chExt cx="1298448" cy="1316736"/>
            </a:xfrm>
          </p:grpSpPr>
          <p:sp>
            <p:nvSpPr>
              <p:cNvPr id="70" name="Rectangle 6"/>
              <p:cNvSpPr>
                <a:spLocks noChangeArrowheads="1"/>
              </p:cNvSpPr>
              <p:nvPr/>
            </p:nvSpPr>
            <p:spPr bwMode="auto">
              <a:xfrm>
                <a:off x="836612" y="1467395"/>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Call Center</a:t>
                </a:r>
              </a:p>
            </p:txBody>
          </p:sp>
          <p:sp>
            <p:nvSpPr>
              <p:cNvPr id="71" name="Freeform 12"/>
              <p:cNvSpPr>
                <a:spLocks noChangeAspect="1"/>
              </p:cNvSpPr>
              <p:nvPr/>
            </p:nvSpPr>
            <p:spPr bwMode="black">
              <a:xfrm>
                <a:off x="1259094" y="1720146"/>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solidFill>
                    <a:srgbClr val="FFFFFF"/>
                  </a:solidFill>
                </a:endParaRPr>
              </a:p>
            </p:txBody>
          </p:sp>
        </p:grpSp>
        <p:sp>
          <p:nvSpPr>
            <p:cNvPr id="16" name="Freeform 12"/>
            <p:cNvSpPr>
              <a:spLocks noChangeAspect="1"/>
            </p:cNvSpPr>
            <p:nvPr/>
          </p:nvSpPr>
          <p:spPr bwMode="black">
            <a:xfrm>
              <a:off x="9305403" y="2614951"/>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23" name="Rectangle 7"/>
            <p:cNvSpPr>
              <a:spLocks noChangeArrowheads="1"/>
            </p:cNvSpPr>
            <p:nvPr/>
          </p:nvSpPr>
          <p:spPr bwMode="auto">
            <a:xfrm>
              <a:off x="1796326" y="2362200"/>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solidFill>
                    <a:srgbClr val="FFFFFF"/>
                  </a:solidFill>
                </a:rPr>
                <a:t>Data Access Services</a:t>
              </a:r>
              <a:endParaRPr lang="en-US" sz="1400" dirty="0">
                <a:solidFill>
                  <a:srgbClr val="FFFFFF"/>
                </a:solidFill>
              </a:endParaRPr>
            </a:p>
          </p:txBody>
        </p:sp>
        <p:sp>
          <p:nvSpPr>
            <p:cNvPr id="27" name="Freeform 83"/>
            <p:cNvSpPr>
              <a:spLocks noEditPoints="1"/>
            </p:cNvSpPr>
            <p:nvPr/>
          </p:nvSpPr>
          <p:spPr bwMode="black">
            <a:xfrm>
              <a:off x="1984814" y="240305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 name="Rectangle 7"/>
            <p:cNvSpPr>
              <a:spLocks noChangeArrowheads="1"/>
            </p:cNvSpPr>
            <p:nvPr/>
          </p:nvSpPr>
          <p:spPr bwMode="auto">
            <a:xfrm>
              <a:off x="6094411" y="940526"/>
              <a:ext cx="206372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Commerce Services</a:t>
              </a:r>
              <a:endParaRPr lang="en-US" sz="1400" dirty="0">
                <a:solidFill>
                  <a:srgbClr val="FFFFFF"/>
                </a:solidFill>
              </a:endParaRPr>
            </a:p>
          </p:txBody>
        </p:sp>
        <p:grpSp>
          <p:nvGrpSpPr>
            <p:cNvPr id="6" name="Group 5"/>
            <p:cNvGrpSpPr/>
            <p:nvPr/>
          </p:nvGrpSpPr>
          <p:grpSpPr>
            <a:xfrm>
              <a:off x="6094412" y="5220016"/>
              <a:ext cx="1295400" cy="1316736"/>
              <a:chOff x="6780212" y="2449082"/>
              <a:chExt cx="1295400" cy="1316736"/>
            </a:xfrm>
          </p:grpSpPr>
          <p:sp>
            <p:nvSpPr>
              <p:cNvPr id="82"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Payment Systems</a:t>
                </a:r>
                <a:endParaRPr lang="en-US" sz="1400" dirty="0">
                  <a:solidFill>
                    <a:srgbClr val="FFFFFF"/>
                  </a:solidFill>
                </a:endParaRPr>
              </a:p>
            </p:txBody>
          </p:sp>
          <p:sp>
            <p:nvSpPr>
              <p:cNvPr id="83"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grpSp>
          <p:nvGrpSpPr>
            <p:cNvPr id="7" name="Group 6"/>
            <p:cNvGrpSpPr/>
            <p:nvPr/>
          </p:nvGrpSpPr>
          <p:grpSpPr>
            <a:xfrm>
              <a:off x="8916860" y="940526"/>
              <a:ext cx="1295400" cy="1314996"/>
              <a:chOff x="6780212" y="1066800"/>
              <a:chExt cx="1295400" cy="1314996"/>
            </a:xfrm>
            <a:solidFill>
              <a:srgbClr val="D11200"/>
            </a:solidFill>
          </p:grpSpPr>
          <p:sp>
            <p:nvSpPr>
              <p:cNvPr id="80" name="Rectangle 79"/>
              <p:cNvSpPr>
                <a:spLocks noChangeArrowheads="1"/>
              </p:cNvSpPr>
              <p:nvPr/>
            </p:nvSpPr>
            <p:spPr bwMode="auto">
              <a:xfrm>
                <a:off x="6780212" y="1066800"/>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Picking And</a:t>
                </a:r>
              </a:p>
              <a:p>
                <a:pPr algn="ctr"/>
                <a:r>
                  <a:rPr lang="en-US" sz="1400" dirty="0">
                    <a:solidFill>
                      <a:srgbClr val="FFFFFF"/>
                    </a:solidFill>
                  </a:rPr>
                  <a:t>Shipping </a:t>
                </a:r>
              </a:p>
            </p:txBody>
          </p:sp>
          <p:sp>
            <p:nvSpPr>
              <p:cNvPr id="81" name="Freeform 23"/>
              <p:cNvSpPr>
                <a:spLocks noEditPoints="1"/>
              </p:cNvSpPr>
              <p:nvPr/>
            </p:nvSpPr>
            <p:spPr bwMode="black">
              <a:xfrm>
                <a:off x="7149668" y="129040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grpSp>
        <p:grpSp>
          <p:nvGrpSpPr>
            <p:cNvPr id="8" name="Group 7"/>
            <p:cNvGrpSpPr/>
            <p:nvPr/>
          </p:nvGrpSpPr>
          <p:grpSpPr>
            <a:xfrm>
              <a:off x="4672738" y="5220016"/>
              <a:ext cx="1295400" cy="1316736"/>
              <a:chOff x="6780212" y="3849420"/>
              <a:chExt cx="1295400" cy="1316736"/>
            </a:xfrm>
          </p:grpSpPr>
          <p:sp>
            <p:nvSpPr>
              <p:cNvPr id="78"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ERP System</a:t>
                </a:r>
              </a:p>
            </p:txBody>
          </p:sp>
          <p:pic>
            <p:nvPicPr>
              <p:cNvPr id="79"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275012" y="5231366"/>
              <a:ext cx="1298448" cy="1316736"/>
              <a:chOff x="5405834" y="5231366"/>
              <a:chExt cx="1298448" cy="1316736"/>
            </a:xfrm>
          </p:grpSpPr>
          <p:sp>
            <p:nvSpPr>
              <p:cNvPr id="74"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Routes and Delivery </a:t>
                </a:r>
              </a:p>
            </p:txBody>
          </p:sp>
          <p:grpSp>
            <p:nvGrpSpPr>
              <p:cNvPr id="75" name="Group 74"/>
              <p:cNvGrpSpPr/>
              <p:nvPr/>
            </p:nvGrpSpPr>
            <p:grpSpPr bwMode="black">
              <a:xfrm>
                <a:off x="5737354" y="5382981"/>
                <a:ext cx="609282" cy="609124"/>
                <a:chOff x="446088" y="2665413"/>
                <a:chExt cx="920750" cy="920750"/>
              </a:xfrm>
              <a:solidFill>
                <a:srgbClr val="FFFFFF"/>
              </a:solidFill>
            </p:grpSpPr>
            <p:sp>
              <p:nvSpPr>
                <p:cNvPr id="76"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77"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grpSp>
        <p:grpSp>
          <p:nvGrpSpPr>
            <p:cNvPr id="10" name="Group 9"/>
            <p:cNvGrpSpPr/>
            <p:nvPr/>
          </p:nvGrpSpPr>
          <p:grpSpPr>
            <a:xfrm>
              <a:off x="1827212" y="5220016"/>
              <a:ext cx="1298448" cy="1316736"/>
              <a:chOff x="4037012" y="5220016"/>
              <a:chExt cx="1298448" cy="1316736"/>
            </a:xfrm>
          </p:grpSpPr>
          <p:sp>
            <p:nvSpPr>
              <p:cNvPr id="72"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Email / SMS Gateway</a:t>
                </a:r>
                <a:endParaRPr lang="en-US" sz="1400" dirty="0">
                  <a:solidFill>
                    <a:srgbClr val="FFFFFF"/>
                  </a:solidFill>
                </a:endParaRPr>
              </a:p>
            </p:txBody>
          </p:sp>
          <p:sp>
            <p:nvSpPr>
              <p:cNvPr id="73"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sp>
          <p:nvSpPr>
            <p:cNvPr id="11" name="Freeform 90"/>
            <p:cNvSpPr>
              <a:spLocks noEditPoints="1"/>
            </p:cNvSpPr>
            <p:nvPr/>
          </p:nvSpPr>
          <p:spPr bwMode="black">
            <a:xfrm>
              <a:off x="6784372" y="116413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13" name="Freeform 23"/>
            <p:cNvSpPr>
              <a:spLocks noEditPoints="1"/>
            </p:cNvSpPr>
            <p:nvPr/>
          </p:nvSpPr>
          <p:spPr bwMode="black">
            <a:xfrm>
              <a:off x="9258604" y="1151253"/>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nvGrpSpPr>
            <p:cNvPr id="17" name="Group 16"/>
            <p:cNvGrpSpPr/>
            <p:nvPr/>
          </p:nvGrpSpPr>
          <p:grpSpPr>
            <a:xfrm>
              <a:off x="8913812" y="3777141"/>
              <a:ext cx="1295400" cy="1316736"/>
              <a:chOff x="4037012" y="2438400"/>
              <a:chExt cx="1295400" cy="1316736"/>
            </a:xfrm>
          </p:grpSpPr>
          <p:sp>
            <p:nvSpPr>
              <p:cNvPr id="68"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Web SSO</a:t>
                </a:r>
              </a:p>
              <a:p>
                <a:pPr algn="ctr"/>
                <a:r>
                  <a:rPr lang="en-US" sz="1400" dirty="0">
                    <a:solidFill>
                      <a:srgbClr val="FFFFFF"/>
                    </a:solidFill>
                  </a:rPr>
                  <a:t>System</a:t>
                </a:r>
              </a:p>
            </p:txBody>
          </p:sp>
          <p:sp>
            <p:nvSpPr>
              <p:cNvPr id="69" name="Freeform 164"/>
              <p:cNvSpPr>
                <a:spLocks noEditPoints="1"/>
              </p:cNvSpPr>
              <p:nvPr/>
            </p:nvSpPr>
            <p:spPr bwMode="black">
              <a:xfrm>
                <a:off x="4413588" y="2570817"/>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sp>
          <p:nvSpPr>
            <p:cNvPr id="18" name="Rectangle 7"/>
            <p:cNvSpPr>
              <a:spLocks noChangeArrowheads="1"/>
            </p:cNvSpPr>
            <p:nvPr/>
          </p:nvSpPr>
          <p:spPr bwMode="auto">
            <a:xfrm>
              <a:off x="4672738" y="931512"/>
              <a:ext cx="1295400" cy="2043425"/>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Cross Cutting Services</a:t>
              </a:r>
              <a:endParaRPr lang="en-US" sz="1400" dirty="0">
                <a:solidFill>
                  <a:srgbClr val="FFFFFF"/>
                </a:solidFill>
              </a:endParaRPr>
            </a:p>
          </p:txBody>
        </p:sp>
        <p:sp>
          <p:nvSpPr>
            <p:cNvPr id="19" name="Rectangle 7"/>
            <p:cNvSpPr>
              <a:spLocks noChangeArrowheads="1"/>
            </p:cNvSpPr>
            <p:nvPr/>
          </p:nvSpPr>
          <p:spPr bwMode="auto">
            <a:xfrm>
              <a:off x="6094410" y="30697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solidFill>
                    <a:srgbClr val="FFFFFF"/>
                  </a:solidFill>
                </a:rPr>
                <a:t>Media Services</a:t>
              </a:r>
              <a:endParaRPr lang="en-US" sz="1400" dirty="0">
                <a:solidFill>
                  <a:srgbClr val="FFFFFF"/>
                </a:solidFill>
              </a:endParaRPr>
            </a:p>
          </p:txBody>
        </p:sp>
        <p:sp>
          <p:nvSpPr>
            <p:cNvPr id="20" name="Rectangle 7"/>
            <p:cNvSpPr>
              <a:spLocks noChangeArrowheads="1"/>
            </p:cNvSpPr>
            <p:nvPr/>
          </p:nvSpPr>
          <p:spPr bwMode="auto">
            <a:xfrm>
              <a:off x="1827212" y="931712"/>
              <a:ext cx="2746248"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solidFill>
                    <a:srgbClr val="FFFFFF"/>
                  </a:solidFill>
                </a:rPr>
                <a:t>Presentation Services</a:t>
              </a:r>
              <a:endParaRPr lang="en-US" sz="1400" dirty="0">
                <a:solidFill>
                  <a:srgbClr val="FFFFFF"/>
                </a:solidFill>
              </a:endParaRPr>
            </a:p>
          </p:txBody>
        </p:sp>
        <p:sp>
          <p:nvSpPr>
            <p:cNvPr id="21" name="Rectangle 7"/>
            <p:cNvSpPr>
              <a:spLocks noChangeArrowheads="1"/>
            </p:cNvSpPr>
            <p:nvPr/>
          </p:nvSpPr>
          <p:spPr bwMode="auto">
            <a:xfrm>
              <a:off x="1796326" y="306970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solidFill>
                    <a:srgbClr val="FFFFFF"/>
                  </a:solidFill>
                </a:rPr>
                <a:t>Analytical Databases</a:t>
              </a:r>
              <a:endParaRPr lang="en-US" sz="1400" dirty="0">
                <a:solidFill>
                  <a:srgbClr val="FFFFFF"/>
                </a:solidFill>
              </a:endParaRPr>
            </a:p>
          </p:txBody>
        </p:sp>
        <p:sp>
          <p:nvSpPr>
            <p:cNvPr id="22" name="Rectangle 7"/>
            <p:cNvSpPr>
              <a:spLocks noChangeArrowheads="1"/>
            </p:cNvSpPr>
            <p:nvPr/>
          </p:nvSpPr>
          <p:spPr bwMode="auto">
            <a:xfrm>
              <a:off x="1816762" y="1642784"/>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solidFill>
                    <a:srgbClr val="FFFFFF"/>
                  </a:solidFill>
                </a:rPr>
                <a:t>Business Services</a:t>
              </a:r>
              <a:endParaRPr lang="en-US" sz="1400" dirty="0">
                <a:solidFill>
                  <a:srgbClr val="FFFFFF"/>
                </a:solidFill>
              </a:endParaRPr>
            </a:p>
          </p:txBody>
        </p:sp>
        <p:sp>
          <p:nvSpPr>
            <p:cNvPr id="24" name="Rectangle 7"/>
            <p:cNvSpPr>
              <a:spLocks noChangeArrowheads="1"/>
            </p:cNvSpPr>
            <p:nvPr/>
          </p:nvSpPr>
          <p:spPr bwMode="auto">
            <a:xfrm>
              <a:off x="1801086" y="381144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solidFill>
                    <a:srgbClr val="FFFFFF"/>
                  </a:solidFill>
                </a:rPr>
                <a:t>Relational Databases</a:t>
              </a:r>
              <a:endParaRPr lang="en-US" sz="1400" dirty="0">
                <a:solidFill>
                  <a:srgbClr val="FFFFFF"/>
                </a:solidFill>
              </a:endParaRPr>
            </a:p>
          </p:txBody>
        </p:sp>
        <p:sp>
          <p:nvSpPr>
            <p:cNvPr id="25" name="Rounded Rectangle 6"/>
            <p:cNvSpPr/>
            <p:nvPr/>
          </p:nvSpPr>
          <p:spPr bwMode="black">
            <a:xfrm rot="16200000">
              <a:off x="1995625" y="850262"/>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FFFFFF">
                    <a:lumMod val="50000"/>
                  </a:srgbClr>
                </a:solidFill>
                <a:latin typeface="Segoe UI Light" pitchFamily="34" charset="0"/>
              </a:endParaRPr>
            </a:p>
          </p:txBody>
        </p:sp>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597" y="1656123"/>
              <a:ext cx="459839" cy="60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Freeform 81"/>
            <p:cNvSpPr>
              <a:spLocks/>
            </p:cNvSpPr>
            <p:nvPr/>
          </p:nvSpPr>
          <p:spPr bwMode="black">
            <a:xfrm>
              <a:off x="5092458" y="1429836"/>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29" name="Freeform 79"/>
            <p:cNvSpPr>
              <a:spLocks noEditPoints="1"/>
            </p:cNvSpPr>
            <p:nvPr/>
          </p:nvSpPr>
          <p:spPr bwMode="black">
            <a:xfrm>
              <a:off x="2036261" y="3845041"/>
              <a:ext cx="400154" cy="54095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nvGrpSpPr>
            <p:cNvPr id="30" name="Group 29"/>
            <p:cNvGrpSpPr/>
            <p:nvPr/>
          </p:nvGrpSpPr>
          <p:grpSpPr bwMode="black">
            <a:xfrm>
              <a:off x="2038564" y="3088976"/>
              <a:ext cx="529953" cy="569608"/>
              <a:chOff x="1435100" y="3879850"/>
              <a:chExt cx="739775" cy="795338"/>
            </a:xfrm>
            <a:solidFill>
              <a:schemeClr val="tx1"/>
            </a:solidFill>
          </p:grpSpPr>
          <p:sp>
            <p:nvSpPr>
              <p:cNvPr id="5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3"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5"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7"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sp>
          <p:nvSpPr>
            <p:cNvPr id="32" name="Freeform 7"/>
            <p:cNvSpPr>
              <a:spLocks noEditPoints="1"/>
            </p:cNvSpPr>
            <p:nvPr/>
          </p:nvSpPr>
          <p:spPr bwMode="black">
            <a:xfrm>
              <a:off x="6137527" y="3117770"/>
              <a:ext cx="490285" cy="5267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FFFFFF">
                    <a:lumMod val="50000"/>
                  </a:srgbClr>
                </a:solidFill>
                <a:latin typeface="Segoe UI Light" pitchFamily="34" charset="0"/>
              </a:endParaRPr>
            </a:p>
          </p:txBody>
        </p:sp>
        <p:sp>
          <p:nvSpPr>
            <p:cNvPr id="33" name="Rectangle 7"/>
            <p:cNvSpPr>
              <a:spLocks noChangeArrowheads="1"/>
            </p:cNvSpPr>
            <p:nvPr/>
          </p:nvSpPr>
          <p:spPr bwMode="auto">
            <a:xfrm>
              <a:off x="6068873" y="3811440"/>
              <a:ext cx="2089258"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solidFill>
                    <a:srgbClr val="FFFFFF"/>
                  </a:solidFill>
                </a:rPr>
                <a:t>Reporting</a:t>
              </a:r>
            </a:p>
            <a:p>
              <a:pPr algn="ctr"/>
              <a:r>
                <a:rPr lang="en-US" sz="1400" dirty="0" smtClean="0">
                  <a:solidFill>
                    <a:srgbClr val="FFFFFF"/>
                  </a:solidFill>
                </a:rPr>
                <a:t>Services</a:t>
              </a:r>
              <a:endParaRPr lang="en-US" sz="1400" dirty="0">
                <a:solidFill>
                  <a:srgbClr val="FFFFFF"/>
                </a:solidFill>
              </a:endParaRPr>
            </a:p>
          </p:txBody>
        </p:sp>
        <p:sp>
          <p:nvSpPr>
            <p:cNvPr id="34" name="Freeform 18"/>
            <p:cNvSpPr>
              <a:spLocks noEditPoints="1"/>
            </p:cNvSpPr>
            <p:nvPr/>
          </p:nvSpPr>
          <p:spPr bwMode="black">
            <a:xfrm>
              <a:off x="6129194" y="3824141"/>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35" name="Rectangle 6"/>
            <p:cNvSpPr>
              <a:spLocks noChangeArrowheads="1"/>
            </p:cNvSpPr>
            <p:nvPr/>
          </p:nvSpPr>
          <p:spPr bwMode="auto">
            <a:xfrm>
              <a:off x="7539164" y="5223401"/>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Loyalty System</a:t>
              </a:r>
            </a:p>
          </p:txBody>
        </p:sp>
        <p:grpSp>
          <p:nvGrpSpPr>
            <p:cNvPr id="36" name="Group 35"/>
            <p:cNvGrpSpPr/>
            <p:nvPr/>
          </p:nvGrpSpPr>
          <p:grpSpPr bwMode="black">
            <a:xfrm>
              <a:off x="7834354" y="5473065"/>
              <a:ext cx="647554" cy="394335"/>
              <a:chOff x="10387012" y="4179358"/>
              <a:chExt cx="974726" cy="593725"/>
            </a:xfrm>
            <a:solidFill>
              <a:srgbClr val="FFFFFF"/>
            </a:solidFill>
          </p:grpSpPr>
          <p:sp>
            <p:nvSpPr>
              <p:cNvPr id="4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5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5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5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5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grpSp>
          <p:nvGrpSpPr>
            <p:cNvPr id="37" name="Group 36"/>
            <p:cNvGrpSpPr/>
            <p:nvPr/>
          </p:nvGrpSpPr>
          <p:grpSpPr>
            <a:xfrm>
              <a:off x="8908009" y="5220016"/>
              <a:ext cx="1295400" cy="1316736"/>
              <a:chOff x="5394295" y="3823063"/>
              <a:chExt cx="1295400" cy="1316736"/>
            </a:xfrm>
          </p:grpSpPr>
          <p:sp>
            <p:nvSpPr>
              <p:cNvPr id="38"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solidFill>
                      <a:srgbClr val="FFFFFF"/>
                    </a:solidFill>
                  </a:rPr>
                  <a:t>DWarehouse</a:t>
                </a:r>
                <a:r>
                  <a:rPr lang="en-US" sz="1400" dirty="0">
                    <a:solidFill>
                      <a:srgbClr val="FFFFFF"/>
                    </a:solidFill>
                  </a:rPr>
                  <a:t> System</a:t>
                </a:r>
              </a:p>
            </p:txBody>
          </p:sp>
          <p:grpSp>
            <p:nvGrpSpPr>
              <p:cNvPr id="39" name="Group 38"/>
              <p:cNvGrpSpPr/>
              <p:nvPr/>
            </p:nvGrpSpPr>
            <p:grpSpPr bwMode="black">
              <a:xfrm>
                <a:off x="5772563" y="4046404"/>
                <a:ext cx="529953" cy="569608"/>
                <a:chOff x="1435100" y="3879850"/>
                <a:chExt cx="739775" cy="795338"/>
              </a:xfrm>
              <a:solidFill>
                <a:schemeClr val="tx1"/>
              </a:solidFill>
            </p:grpSpPr>
            <p:sp>
              <p:nvSpPr>
                <p:cNvPr id="40"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1"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2"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3"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4"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5"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6"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7"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8"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grpSp>
        <p:sp>
          <p:nvSpPr>
            <p:cNvPr id="86" name="Rectangle 7"/>
            <p:cNvSpPr>
              <a:spLocks noChangeArrowheads="1"/>
            </p:cNvSpPr>
            <p:nvPr/>
          </p:nvSpPr>
          <p:spPr bwMode="auto">
            <a:xfrm>
              <a:off x="6094412" y="23622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solidFill>
                    <a:srgbClr val="FFFFFF"/>
                  </a:solidFill>
                </a:rPr>
                <a:t>Search Services</a:t>
              </a:r>
              <a:endParaRPr lang="en-US" sz="1400" dirty="0">
                <a:solidFill>
                  <a:srgbClr val="FFFFFF"/>
                </a:solidFill>
              </a:endParaRPr>
            </a:p>
          </p:txBody>
        </p:sp>
        <p:sp>
          <p:nvSpPr>
            <p:cNvPr id="89" name="Freeform 247"/>
            <p:cNvSpPr>
              <a:spLocks/>
            </p:cNvSpPr>
            <p:nvPr/>
          </p:nvSpPr>
          <p:spPr bwMode="black">
            <a:xfrm>
              <a:off x="6603056" y="2461881"/>
              <a:ext cx="85342" cy="132626"/>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0" name="Freeform 248"/>
            <p:cNvSpPr>
              <a:spLocks/>
            </p:cNvSpPr>
            <p:nvPr/>
          </p:nvSpPr>
          <p:spPr bwMode="black">
            <a:xfrm>
              <a:off x="6425612" y="2461881"/>
              <a:ext cx="54078" cy="54909"/>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1" name="Freeform 249"/>
            <p:cNvSpPr>
              <a:spLocks/>
            </p:cNvSpPr>
            <p:nvPr/>
          </p:nvSpPr>
          <p:spPr bwMode="black">
            <a:xfrm>
              <a:off x="6456876" y="2467794"/>
              <a:ext cx="168994" cy="120800"/>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2" name="Oval 250"/>
            <p:cNvSpPr>
              <a:spLocks noChangeArrowheads="1"/>
            </p:cNvSpPr>
            <p:nvPr/>
          </p:nvSpPr>
          <p:spPr bwMode="black">
            <a:xfrm>
              <a:off x="6485605" y="2362200"/>
              <a:ext cx="111536" cy="1140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3" name="Freeform 251"/>
            <p:cNvSpPr>
              <a:spLocks/>
            </p:cNvSpPr>
            <p:nvPr/>
          </p:nvSpPr>
          <p:spPr bwMode="black">
            <a:xfrm>
              <a:off x="6390969" y="2514255"/>
              <a:ext cx="82807" cy="105594"/>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4" name="Freeform 252"/>
            <p:cNvSpPr>
              <a:spLocks/>
            </p:cNvSpPr>
            <p:nvPr/>
          </p:nvSpPr>
          <p:spPr bwMode="black">
            <a:xfrm>
              <a:off x="6124802" y="2514255"/>
              <a:ext cx="109002" cy="16895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5" name="Freeform 253"/>
            <p:cNvSpPr>
              <a:spLocks/>
            </p:cNvSpPr>
            <p:nvPr/>
          </p:nvSpPr>
          <p:spPr bwMode="black">
            <a:xfrm>
              <a:off x="6201695" y="2522703"/>
              <a:ext cx="218003" cy="237376"/>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6" name="Oval 254"/>
            <p:cNvSpPr>
              <a:spLocks noChangeArrowheads="1"/>
            </p:cNvSpPr>
            <p:nvPr/>
          </p:nvSpPr>
          <p:spPr bwMode="black">
            <a:xfrm>
              <a:off x="6238874" y="2387543"/>
              <a:ext cx="146180" cy="14360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7" name="Freeform 255"/>
            <p:cNvSpPr>
              <a:spLocks/>
            </p:cNvSpPr>
            <p:nvPr/>
          </p:nvSpPr>
          <p:spPr bwMode="black">
            <a:xfrm>
              <a:off x="6688399" y="2771905"/>
              <a:ext cx="183359" cy="166416"/>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8" name="Freeform 256"/>
            <p:cNvSpPr>
              <a:spLocks noEditPoints="1"/>
            </p:cNvSpPr>
            <p:nvPr/>
          </p:nvSpPr>
          <p:spPr bwMode="black">
            <a:xfrm>
              <a:off x="6382519" y="2580146"/>
              <a:ext cx="357424" cy="358175"/>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9" name="Freeform 257"/>
            <p:cNvSpPr>
              <a:spLocks/>
            </p:cNvSpPr>
            <p:nvPr/>
          </p:nvSpPr>
          <p:spPr bwMode="black">
            <a:xfrm>
              <a:off x="6485605" y="2665466"/>
              <a:ext cx="119986" cy="80252"/>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sp>
        <p:nvSpPr>
          <p:cNvPr id="2" name="Title 1"/>
          <p:cNvSpPr>
            <a:spLocks noGrp="1"/>
          </p:cNvSpPr>
          <p:nvPr>
            <p:ph type="title"/>
          </p:nvPr>
        </p:nvSpPr>
        <p:spPr/>
        <p:txBody>
          <a:bodyPr/>
          <a:lstStyle/>
          <a:p>
            <a:r>
              <a:rPr lang="en-US" dirty="0" smtClean="0"/>
              <a:t>Integration Layer</a:t>
            </a:r>
            <a:endParaRPr lang="en-US" dirty="0"/>
          </a:p>
        </p:txBody>
      </p:sp>
    </p:spTree>
    <p:extLst>
      <p:ext uri="{BB962C8B-B14F-4D97-AF65-F5344CB8AC3E}">
        <p14:creationId xmlns:p14="http://schemas.microsoft.com/office/powerpoint/2010/main" val="83333391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Campaign and Catalog Import Processes</a:t>
            </a:r>
            <a:endParaRPr lang="en-US" dirty="0"/>
          </a:p>
        </p:txBody>
      </p:sp>
      <p:grpSp>
        <p:nvGrpSpPr>
          <p:cNvPr id="3" name="Group 2"/>
          <p:cNvGrpSpPr/>
          <p:nvPr/>
        </p:nvGrpSpPr>
        <p:grpSpPr>
          <a:xfrm>
            <a:off x="379412" y="1524000"/>
            <a:ext cx="4114800" cy="1600200"/>
            <a:chOff x="379412" y="1524000"/>
            <a:chExt cx="4114800" cy="1600200"/>
          </a:xfrm>
        </p:grpSpPr>
        <p:sp>
          <p:nvSpPr>
            <p:cNvPr id="4" name="Oval 3"/>
            <p:cNvSpPr/>
            <p:nvPr/>
          </p:nvSpPr>
          <p:spPr bwMode="auto">
            <a:xfrm>
              <a:off x="379412" y="1524000"/>
              <a:ext cx="1676400" cy="16002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err="1" smtClean="0">
                  <a:gradFill>
                    <a:gsLst>
                      <a:gs pos="0">
                        <a:srgbClr val="FFFFFF"/>
                      </a:gs>
                      <a:gs pos="100000">
                        <a:srgbClr val="FFFFFF"/>
                      </a:gs>
                    </a:gsLst>
                    <a:lin ang="5400000" scaled="0"/>
                  </a:gradFill>
                </a:rPr>
                <a:t>Erp</a:t>
              </a:r>
              <a:r>
                <a:rPr lang="en-US" sz="1400" dirty="0" smtClean="0">
                  <a:gradFill>
                    <a:gsLst>
                      <a:gs pos="0">
                        <a:srgbClr val="FFFFFF"/>
                      </a:gs>
                      <a:gs pos="100000">
                        <a:srgbClr val="FFFFFF"/>
                      </a:gs>
                    </a:gsLst>
                    <a:lin ang="5400000" scaled="0"/>
                  </a:gradFill>
                </a:rPr>
                <a:t> System</a:t>
              </a:r>
            </a:p>
          </p:txBody>
        </p:sp>
        <p:pic>
          <p:nvPicPr>
            <p:cNvPr id="7"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935540" y="1814390"/>
              <a:ext cx="663072" cy="7002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612" y="2012950"/>
              <a:ext cx="6096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255846" y="2126444"/>
              <a:ext cx="1476366"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Manage Catalog Data</a:t>
              </a:r>
            </a:p>
          </p:txBody>
        </p:sp>
        <p:cxnSp>
          <p:nvCxnSpPr>
            <p:cNvPr id="16" name="Straight Arrow Connector 15"/>
            <p:cNvCxnSpPr/>
            <p:nvPr/>
          </p:nvCxnSpPr>
          <p:spPr>
            <a:xfrm>
              <a:off x="2055812" y="2590800"/>
              <a:ext cx="1752600"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17" name="TextBox 16"/>
            <p:cNvSpPr txBox="1"/>
            <p:nvPr/>
          </p:nvSpPr>
          <p:spPr>
            <a:xfrm>
              <a:off x="2255846" y="2393144"/>
              <a:ext cx="1644809"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Manage Marketing Data</a:t>
              </a:r>
            </a:p>
          </p:txBody>
        </p:sp>
        <p:cxnSp>
          <p:nvCxnSpPr>
            <p:cNvPr id="20" name="Straight Arrow Connector 19"/>
            <p:cNvCxnSpPr/>
            <p:nvPr/>
          </p:nvCxnSpPr>
          <p:spPr>
            <a:xfrm>
              <a:off x="2055812" y="2325189"/>
              <a:ext cx="1752600"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85" name="Oval 84"/>
            <p:cNvSpPr/>
            <p:nvPr/>
          </p:nvSpPr>
          <p:spPr bwMode="auto">
            <a:xfrm>
              <a:off x="2034041" y="187579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1</a:t>
              </a:r>
            </a:p>
          </p:txBody>
        </p:sp>
      </p:grpSp>
      <p:grpSp>
        <p:nvGrpSpPr>
          <p:cNvPr id="6" name="Group 5"/>
          <p:cNvGrpSpPr/>
          <p:nvPr/>
        </p:nvGrpSpPr>
        <p:grpSpPr>
          <a:xfrm>
            <a:off x="714518" y="2884228"/>
            <a:ext cx="2408094" cy="3440372"/>
            <a:chOff x="714518" y="2884228"/>
            <a:chExt cx="2408094" cy="3440372"/>
          </a:xfrm>
        </p:grpSpPr>
        <p:sp>
          <p:nvSpPr>
            <p:cNvPr id="19" name="Flowchart: Magnetic Disk 18"/>
            <p:cNvSpPr/>
            <p:nvPr/>
          </p:nvSpPr>
          <p:spPr bwMode="auto">
            <a:xfrm>
              <a:off x="1751012" y="4800600"/>
              <a:ext cx="1371600" cy="1524000"/>
            </a:xfrm>
            <a:prstGeom prst="flowChartMagneticDisk">
              <a:avLst/>
            </a:prstGeom>
            <a:noFill/>
            <a:ln w="28575">
              <a:solidFill>
                <a:schemeClr val="tx1"/>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Staging Zone</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1201" y="5334000"/>
              <a:ext cx="51276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Straight Arrow Connector 34"/>
            <p:cNvCxnSpPr/>
            <p:nvPr/>
          </p:nvCxnSpPr>
          <p:spPr>
            <a:xfrm rot="373806" flipH="1" flipV="1">
              <a:off x="1503233" y="3276600"/>
              <a:ext cx="1107055" cy="114300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42" name="TextBox 41"/>
            <p:cNvSpPr txBox="1"/>
            <p:nvPr/>
          </p:nvSpPr>
          <p:spPr>
            <a:xfrm rot="3143558">
              <a:off x="1291950" y="3609010"/>
              <a:ext cx="1634230"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Export Product Changes</a:t>
              </a:r>
            </a:p>
          </p:txBody>
        </p:sp>
        <p:cxnSp>
          <p:nvCxnSpPr>
            <p:cNvPr id="44" name="Straight Arrow Connector 43"/>
            <p:cNvCxnSpPr/>
            <p:nvPr/>
          </p:nvCxnSpPr>
          <p:spPr>
            <a:xfrm rot="373806" flipH="1" flipV="1">
              <a:off x="1247918" y="3429000"/>
              <a:ext cx="1107055" cy="114300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p:nvPr/>
          </p:nvCxnSpPr>
          <p:spPr>
            <a:xfrm rot="373806" flipH="1" flipV="1">
              <a:off x="979063" y="3581400"/>
              <a:ext cx="1107055" cy="114300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46" name="TextBox 45"/>
            <p:cNvSpPr txBox="1"/>
            <p:nvPr/>
          </p:nvSpPr>
          <p:spPr>
            <a:xfrm rot="3143558">
              <a:off x="1094324" y="3688727"/>
              <a:ext cx="1432700"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Export Price Changes</a:t>
              </a:r>
            </a:p>
          </p:txBody>
        </p:sp>
        <p:sp>
          <p:nvSpPr>
            <p:cNvPr id="47" name="TextBox 46"/>
            <p:cNvSpPr txBox="1"/>
            <p:nvPr/>
          </p:nvSpPr>
          <p:spPr>
            <a:xfrm rot="3143558">
              <a:off x="707372" y="3855095"/>
              <a:ext cx="1471428"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Export Stock Changes</a:t>
              </a:r>
            </a:p>
          </p:txBody>
        </p:sp>
        <p:cxnSp>
          <p:nvCxnSpPr>
            <p:cNvPr id="48" name="Straight Arrow Connector 47"/>
            <p:cNvCxnSpPr/>
            <p:nvPr/>
          </p:nvCxnSpPr>
          <p:spPr>
            <a:xfrm rot="373806" flipH="1" flipV="1">
              <a:off x="714518" y="3733800"/>
              <a:ext cx="1107055" cy="114300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49" name="TextBox 48"/>
            <p:cNvSpPr txBox="1"/>
            <p:nvPr/>
          </p:nvSpPr>
          <p:spPr>
            <a:xfrm rot="3143558">
              <a:off x="357032" y="4038156"/>
              <a:ext cx="1767728"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Export Discounts Changes</a:t>
              </a:r>
            </a:p>
          </p:txBody>
        </p:sp>
        <p:sp>
          <p:nvSpPr>
            <p:cNvPr id="86" name="Oval 85"/>
            <p:cNvSpPr/>
            <p:nvPr/>
          </p:nvSpPr>
          <p:spPr bwMode="auto">
            <a:xfrm>
              <a:off x="2628264" y="4497159"/>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2</a:t>
              </a:r>
              <a:endParaRPr lang="en-US" sz="1200" dirty="0" smtClean="0">
                <a:solidFill>
                  <a:srgbClr val="D11242"/>
                </a:solidFill>
                <a:latin typeface="Segoe UI Semibold" pitchFamily="34" charset="0"/>
              </a:endParaRPr>
            </a:p>
          </p:txBody>
        </p:sp>
      </p:grpSp>
      <p:grpSp>
        <p:nvGrpSpPr>
          <p:cNvPr id="9" name="Group 8"/>
          <p:cNvGrpSpPr/>
          <p:nvPr/>
        </p:nvGrpSpPr>
        <p:grpSpPr>
          <a:xfrm>
            <a:off x="3198812" y="4781095"/>
            <a:ext cx="3657600" cy="1314905"/>
            <a:chOff x="3198812" y="4781095"/>
            <a:chExt cx="3657600" cy="1314905"/>
          </a:xfrm>
        </p:grpSpPr>
        <p:grpSp>
          <p:nvGrpSpPr>
            <p:cNvPr id="24" name="Group 23"/>
            <p:cNvGrpSpPr/>
            <p:nvPr/>
          </p:nvGrpSpPr>
          <p:grpSpPr bwMode="black">
            <a:xfrm>
              <a:off x="5484812" y="5105400"/>
              <a:ext cx="721231" cy="586753"/>
              <a:chOff x="5184775" y="225425"/>
              <a:chExt cx="1500188" cy="1220788"/>
            </a:xfrm>
            <a:solidFill>
              <a:srgbClr val="FFFFFF"/>
            </a:solidFill>
          </p:grpSpPr>
          <p:sp>
            <p:nvSpPr>
              <p:cNvPr id="2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22" name="Flowchart: Preparation 21"/>
            <p:cNvSpPr/>
            <p:nvPr/>
          </p:nvSpPr>
          <p:spPr bwMode="auto">
            <a:xfrm>
              <a:off x="4799012" y="4953000"/>
              <a:ext cx="2057400" cy="1143000"/>
            </a:xfrm>
            <a:prstGeom prst="flowChartPreparation">
              <a:avLst/>
            </a:prstGeom>
            <a:noFill/>
            <a:ln w="28575">
              <a:solidFill>
                <a:schemeClr val="tx1"/>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Translation</a:t>
              </a:r>
              <a:endParaRPr lang="en-US" sz="1400" dirty="0">
                <a:gradFill>
                  <a:gsLst>
                    <a:gs pos="0">
                      <a:srgbClr val="FFFFFF"/>
                    </a:gs>
                    <a:gs pos="100000">
                      <a:srgbClr val="FFFFFF"/>
                    </a:gs>
                  </a:gsLst>
                  <a:lin ang="5400000" scaled="0"/>
                </a:gradFill>
              </a:endParaRPr>
            </a:p>
          </p:txBody>
        </p:sp>
        <p:cxnSp>
          <p:nvCxnSpPr>
            <p:cNvPr id="37" name="Straight Arrow Connector 36"/>
            <p:cNvCxnSpPr/>
            <p:nvPr/>
          </p:nvCxnSpPr>
          <p:spPr>
            <a:xfrm flipH="1">
              <a:off x="3223350" y="5171281"/>
              <a:ext cx="1551125"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50" name="TextBox 49"/>
            <p:cNvSpPr txBox="1"/>
            <p:nvPr/>
          </p:nvSpPr>
          <p:spPr>
            <a:xfrm>
              <a:off x="3321377" y="4953000"/>
              <a:ext cx="1325235" cy="369332"/>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Gather Product and</a:t>
              </a:r>
            </a:p>
            <a:p>
              <a:r>
                <a:rPr lang="en-US" sz="1200" dirty="0" smtClean="0">
                  <a:gradFill>
                    <a:gsLst>
                      <a:gs pos="0">
                        <a:schemeClr val="tx1"/>
                      </a:gs>
                      <a:gs pos="86000">
                        <a:schemeClr val="tx1"/>
                      </a:gs>
                    </a:gsLst>
                    <a:lin ang="5400000" scaled="0"/>
                  </a:gradFill>
                </a:rPr>
                <a:t>Price Changes</a:t>
              </a:r>
            </a:p>
          </p:txBody>
        </p:sp>
        <p:sp>
          <p:nvSpPr>
            <p:cNvPr id="52" name="TextBox 51"/>
            <p:cNvSpPr txBox="1"/>
            <p:nvPr/>
          </p:nvSpPr>
          <p:spPr>
            <a:xfrm>
              <a:off x="3275012" y="5336178"/>
              <a:ext cx="1531125"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Gather Stock Changes</a:t>
              </a:r>
            </a:p>
          </p:txBody>
        </p:sp>
        <p:sp>
          <p:nvSpPr>
            <p:cNvPr id="54" name="TextBox 53"/>
            <p:cNvSpPr txBox="1"/>
            <p:nvPr/>
          </p:nvSpPr>
          <p:spPr>
            <a:xfrm>
              <a:off x="3326482" y="5677989"/>
              <a:ext cx="1243930" cy="369332"/>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Gather Discounts  </a:t>
              </a:r>
            </a:p>
            <a:p>
              <a:r>
                <a:rPr lang="en-US" sz="1200" dirty="0" smtClean="0">
                  <a:gradFill>
                    <a:gsLst>
                      <a:gs pos="0">
                        <a:schemeClr val="tx1"/>
                      </a:gs>
                      <a:gs pos="86000">
                        <a:schemeClr val="tx1"/>
                      </a:gs>
                    </a:gsLst>
                    <a:lin ang="5400000" scaled="0"/>
                  </a:gradFill>
                </a:rPr>
                <a:t>Changes</a:t>
              </a:r>
            </a:p>
          </p:txBody>
        </p:sp>
        <p:cxnSp>
          <p:nvCxnSpPr>
            <p:cNvPr id="65" name="Straight Arrow Connector 64"/>
            <p:cNvCxnSpPr/>
            <p:nvPr/>
          </p:nvCxnSpPr>
          <p:spPr>
            <a:xfrm flipH="1">
              <a:off x="3198812" y="5562600"/>
              <a:ext cx="1551125"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66" name="Straight Arrow Connector 65"/>
            <p:cNvCxnSpPr/>
            <p:nvPr/>
          </p:nvCxnSpPr>
          <p:spPr>
            <a:xfrm flipH="1">
              <a:off x="3198812" y="5867400"/>
              <a:ext cx="1551125"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87" name="Oval 86"/>
            <p:cNvSpPr/>
            <p:nvPr/>
          </p:nvSpPr>
          <p:spPr bwMode="auto">
            <a:xfrm>
              <a:off x="4764047" y="4781095"/>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3</a:t>
              </a:r>
            </a:p>
          </p:txBody>
        </p:sp>
      </p:grpSp>
      <p:grpSp>
        <p:nvGrpSpPr>
          <p:cNvPr id="10" name="Group 9"/>
          <p:cNvGrpSpPr/>
          <p:nvPr/>
        </p:nvGrpSpPr>
        <p:grpSpPr>
          <a:xfrm>
            <a:off x="6856412" y="4815840"/>
            <a:ext cx="3657600" cy="1280160"/>
            <a:chOff x="6856412" y="4815840"/>
            <a:chExt cx="3657600" cy="1280160"/>
          </a:xfrm>
        </p:grpSpPr>
        <p:sp>
          <p:nvSpPr>
            <p:cNvPr id="33" name="Flowchart: Preparation 32"/>
            <p:cNvSpPr/>
            <p:nvPr/>
          </p:nvSpPr>
          <p:spPr bwMode="auto">
            <a:xfrm>
              <a:off x="8456612" y="4874395"/>
              <a:ext cx="2057400" cy="1143000"/>
            </a:xfrm>
            <a:prstGeom prst="flowChartPreparation">
              <a:avLst/>
            </a:prstGeom>
            <a:noFill/>
            <a:ln w="28575">
              <a:solidFill>
                <a:schemeClr val="tx1"/>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Data Import</a:t>
              </a:r>
              <a:endParaRPr lang="en-US" sz="1400" dirty="0">
                <a:gradFill>
                  <a:gsLst>
                    <a:gs pos="0">
                      <a:srgbClr val="FFFFFF"/>
                    </a:gs>
                    <a:gs pos="100000">
                      <a:srgbClr val="FFFFFF"/>
                    </a:gs>
                  </a:gsLst>
                  <a:lin ang="5400000" scaled="0"/>
                </a:gradFill>
              </a:endParaRPr>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7487" y="5131745"/>
              <a:ext cx="75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7" name="Straight Arrow Connector 66"/>
            <p:cNvCxnSpPr/>
            <p:nvPr/>
          </p:nvCxnSpPr>
          <p:spPr>
            <a:xfrm flipH="1">
              <a:off x="6856412" y="5562600"/>
              <a:ext cx="1551125"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68" name="Straight Arrow Connector 67"/>
            <p:cNvCxnSpPr/>
            <p:nvPr/>
          </p:nvCxnSpPr>
          <p:spPr>
            <a:xfrm flipH="1">
              <a:off x="6859123" y="5158272"/>
              <a:ext cx="1551125"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69" name="TextBox 68"/>
            <p:cNvSpPr txBox="1"/>
            <p:nvPr/>
          </p:nvSpPr>
          <p:spPr>
            <a:xfrm>
              <a:off x="6923975" y="4953000"/>
              <a:ext cx="1227837" cy="369332"/>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Generate Product </a:t>
              </a:r>
            </a:p>
            <a:p>
              <a:r>
                <a:rPr lang="en-US" sz="1200" dirty="0" smtClean="0">
                  <a:gradFill>
                    <a:gsLst>
                      <a:gs pos="0">
                        <a:schemeClr val="tx1"/>
                      </a:gs>
                      <a:gs pos="86000">
                        <a:schemeClr val="tx1"/>
                      </a:gs>
                    </a:gsLst>
                    <a:lin ang="5400000" scaled="0"/>
                  </a:gradFill>
                </a:rPr>
                <a:t>Catalog  Message</a:t>
              </a:r>
            </a:p>
          </p:txBody>
        </p:sp>
        <p:sp>
          <p:nvSpPr>
            <p:cNvPr id="70" name="TextBox 69"/>
            <p:cNvSpPr txBox="1"/>
            <p:nvPr/>
          </p:nvSpPr>
          <p:spPr>
            <a:xfrm>
              <a:off x="6971801" y="5360126"/>
              <a:ext cx="1163780" cy="369332"/>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Generate Stock </a:t>
              </a:r>
            </a:p>
            <a:p>
              <a:r>
                <a:rPr lang="en-US" sz="1200" dirty="0" smtClean="0">
                  <a:gradFill>
                    <a:gsLst>
                      <a:gs pos="0">
                        <a:schemeClr val="tx1"/>
                      </a:gs>
                      <a:gs pos="86000">
                        <a:schemeClr val="tx1"/>
                      </a:gs>
                    </a:gsLst>
                    <a:lin ang="5400000" scaled="0"/>
                  </a:gradFill>
                </a:rPr>
                <a:t>Catalog Message</a:t>
              </a:r>
            </a:p>
          </p:txBody>
        </p:sp>
        <p:cxnSp>
          <p:nvCxnSpPr>
            <p:cNvPr id="71" name="Straight Arrow Connector 70"/>
            <p:cNvCxnSpPr/>
            <p:nvPr/>
          </p:nvCxnSpPr>
          <p:spPr>
            <a:xfrm flipH="1">
              <a:off x="6856412" y="5929142"/>
              <a:ext cx="1551125"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72" name="TextBox 71"/>
            <p:cNvSpPr txBox="1"/>
            <p:nvPr/>
          </p:nvSpPr>
          <p:spPr>
            <a:xfrm>
              <a:off x="6971801" y="5726668"/>
              <a:ext cx="1361335" cy="369332"/>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Generate Discounts </a:t>
              </a:r>
            </a:p>
            <a:p>
              <a:r>
                <a:rPr lang="en-US" sz="1200" dirty="0" smtClean="0">
                  <a:gradFill>
                    <a:gsLst>
                      <a:gs pos="0">
                        <a:schemeClr val="tx1"/>
                      </a:gs>
                      <a:gs pos="86000">
                        <a:schemeClr val="tx1"/>
                      </a:gs>
                    </a:gsLst>
                    <a:lin ang="5400000" scaled="0"/>
                  </a:gradFill>
                </a:rPr>
                <a:t>Message</a:t>
              </a:r>
            </a:p>
          </p:txBody>
        </p:sp>
        <p:sp>
          <p:nvSpPr>
            <p:cNvPr id="88" name="Oval 87"/>
            <p:cNvSpPr/>
            <p:nvPr/>
          </p:nvSpPr>
          <p:spPr bwMode="auto">
            <a:xfrm>
              <a:off x="8345578" y="481584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4</a:t>
              </a:r>
            </a:p>
          </p:txBody>
        </p:sp>
      </p:grpSp>
      <p:grpSp>
        <p:nvGrpSpPr>
          <p:cNvPr id="11" name="Group 10"/>
          <p:cNvGrpSpPr/>
          <p:nvPr/>
        </p:nvGrpSpPr>
        <p:grpSpPr>
          <a:xfrm>
            <a:off x="9436879" y="1524000"/>
            <a:ext cx="2308807" cy="3311616"/>
            <a:chOff x="9436879" y="1524000"/>
            <a:chExt cx="2308807" cy="3311616"/>
          </a:xfrm>
        </p:grpSpPr>
        <p:sp>
          <p:nvSpPr>
            <p:cNvPr id="5" name="Oval 4"/>
            <p:cNvSpPr/>
            <p:nvPr/>
          </p:nvSpPr>
          <p:spPr bwMode="auto">
            <a:xfrm>
              <a:off x="10069286" y="1524000"/>
              <a:ext cx="1676400" cy="16002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rPr>
                <a:t>Marketplace</a:t>
              </a:r>
            </a:p>
          </p:txBody>
        </p:sp>
        <p:sp>
          <p:nvSpPr>
            <p:cNvPr id="8" name="Freeform 90"/>
            <p:cNvSpPr>
              <a:spLocks noEditPoints="1"/>
            </p:cNvSpPr>
            <p:nvPr/>
          </p:nvSpPr>
          <p:spPr bwMode="black">
            <a:xfrm>
              <a:off x="10602686" y="192295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cxnSp>
          <p:nvCxnSpPr>
            <p:cNvPr id="74" name="Straight Arrow Connector 73"/>
            <p:cNvCxnSpPr/>
            <p:nvPr/>
          </p:nvCxnSpPr>
          <p:spPr>
            <a:xfrm rot="21226194" flipH="1">
              <a:off x="9436879" y="3389175"/>
              <a:ext cx="1107055" cy="114300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75" name="Straight Arrow Connector 74"/>
            <p:cNvCxnSpPr/>
            <p:nvPr/>
          </p:nvCxnSpPr>
          <p:spPr>
            <a:xfrm rot="21226194" flipH="1">
              <a:off x="9805405" y="3485695"/>
              <a:ext cx="1107055" cy="114300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p:nvPr/>
          </p:nvCxnSpPr>
          <p:spPr>
            <a:xfrm rot="21226194" flipH="1">
              <a:off x="10186405" y="3600905"/>
              <a:ext cx="1107055" cy="114300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77" name="TextBox 76"/>
            <p:cNvSpPr txBox="1"/>
            <p:nvPr/>
          </p:nvSpPr>
          <p:spPr>
            <a:xfrm rot="18449401">
              <a:off x="9017477" y="3854381"/>
              <a:ext cx="1598964"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Import Product Catalog</a:t>
              </a:r>
            </a:p>
          </p:txBody>
        </p:sp>
        <p:sp>
          <p:nvSpPr>
            <p:cNvPr id="78" name="TextBox 77"/>
            <p:cNvSpPr txBox="1"/>
            <p:nvPr/>
          </p:nvSpPr>
          <p:spPr>
            <a:xfrm rot="18449401">
              <a:off x="9464685" y="4006781"/>
              <a:ext cx="1436162"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Import Stock Catalog</a:t>
              </a:r>
            </a:p>
          </p:txBody>
        </p:sp>
        <p:sp>
          <p:nvSpPr>
            <p:cNvPr id="79" name="TextBox 78"/>
            <p:cNvSpPr txBox="1"/>
            <p:nvPr/>
          </p:nvSpPr>
          <p:spPr>
            <a:xfrm rot="18449401">
              <a:off x="9953006" y="4159181"/>
              <a:ext cx="1168205"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Import Discounts</a:t>
              </a:r>
            </a:p>
          </p:txBody>
        </p:sp>
        <p:sp>
          <p:nvSpPr>
            <p:cNvPr id="89" name="Oval 88"/>
            <p:cNvSpPr/>
            <p:nvPr/>
          </p:nvSpPr>
          <p:spPr bwMode="auto">
            <a:xfrm>
              <a:off x="10132460" y="2981841"/>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5</a:t>
              </a:r>
            </a:p>
          </p:txBody>
        </p:sp>
      </p:grpSp>
      <p:grpSp>
        <p:nvGrpSpPr>
          <p:cNvPr id="12" name="Group 11"/>
          <p:cNvGrpSpPr/>
          <p:nvPr/>
        </p:nvGrpSpPr>
        <p:grpSpPr>
          <a:xfrm>
            <a:off x="7847012" y="1869259"/>
            <a:ext cx="2222274" cy="721541"/>
            <a:chOff x="7847012" y="1869259"/>
            <a:chExt cx="2222274" cy="721541"/>
          </a:xfrm>
        </p:grpSpPr>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7012" y="2078037"/>
              <a:ext cx="6762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Arrow Connector 80"/>
            <p:cNvCxnSpPr/>
            <p:nvPr/>
          </p:nvCxnSpPr>
          <p:spPr>
            <a:xfrm flipH="1">
              <a:off x="8481550" y="2225308"/>
              <a:ext cx="1551125"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82" name="TextBox 81"/>
            <p:cNvSpPr txBox="1"/>
            <p:nvPr/>
          </p:nvSpPr>
          <p:spPr>
            <a:xfrm>
              <a:off x="8589122" y="2012950"/>
              <a:ext cx="1032527"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Data Validation</a:t>
              </a:r>
            </a:p>
          </p:txBody>
        </p:sp>
        <p:cxnSp>
          <p:nvCxnSpPr>
            <p:cNvPr id="83" name="Straight Arrow Connector 82"/>
            <p:cNvCxnSpPr/>
            <p:nvPr/>
          </p:nvCxnSpPr>
          <p:spPr>
            <a:xfrm flipH="1">
              <a:off x="8482738" y="2514600"/>
              <a:ext cx="1551125" cy="0"/>
            </a:xfrm>
            <a:prstGeom prst="straightConnector1">
              <a:avLst/>
            </a:prstGeom>
            <a:noFill/>
            <a:ln w="28575">
              <a:solidFill>
                <a:srgbClr val="D11242"/>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84" name="TextBox 83"/>
            <p:cNvSpPr txBox="1"/>
            <p:nvPr/>
          </p:nvSpPr>
          <p:spPr>
            <a:xfrm>
              <a:off x="8590310" y="2302242"/>
              <a:ext cx="1123706" cy="184666"/>
            </a:xfrm>
            <a:prstGeom prst="rect">
              <a:avLst/>
            </a:prstGeom>
            <a:noFill/>
          </p:spPr>
          <p:txBody>
            <a:bodyPr wrap="none" lIns="0" tIns="0" rIns="0" bIns="0" rtlCol="0">
              <a:spAutoFit/>
            </a:bodyPr>
            <a:lstStyle/>
            <a:p>
              <a:r>
                <a:rPr lang="en-US" sz="1200" dirty="0" smtClean="0">
                  <a:gradFill>
                    <a:gsLst>
                      <a:gs pos="0">
                        <a:schemeClr val="tx1"/>
                      </a:gs>
                      <a:gs pos="86000">
                        <a:schemeClr val="tx1"/>
                      </a:gs>
                    </a:gsLst>
                    <a:lin ang="5400000" scaled="0"/>
                  </a:gradFill>
                </a:rPr>
                <a:t>Data Enrichment</a:t>
              </a:r>
            </a:p>
          </p:txBody>
        </p:sp>
        <p:sp>
          <p:nvSpPr>
            <p:cNvPr id="90" name="Oval 89"/>
            <p:cNvSpPr/>
            <p:nvPr/>
          </p:nvSpPr>
          <p:spPr bwMode="auto">
            <a:xfrm>
              <a:off x="9794966" y="1869259"/>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6</a:t>
              </a:r>
            </a:p>
          </p:txBody>
        </p:sp>
      </p:grpSp>
    </p:spTree>
    <p:extLst>
      <p:ext uri="{BB962C8B-B14F-4D97-AF65-F5344CB8AC3E}">
        <p14:creationId xmlns:p14="http://schemas.microsoft.com/office/powerpoint/2010/main" val="282419153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Lifecycle Management</a:t>
            </a:r>
            <a:endParaRPr lang="en-US" dirty="0"/>
          </a:p>
        </p:txBody>
      </p:sp>
      <p:sp>
        <p:nvSpPr>
          <p:cNvPr id="13" name="Rectangle 7"/>
          <p:cNvSpPr>
            <a:spLocks noChangeArrowheads="1"/>
          </p:cNvSpPr>
          <p:nvPr/>
        </p:nvSpPr>
        <p:spPr bwMode="auto">
          <a:xfrm>
            <a:off x="1516092" y="1219200"/>
            <a:ext cx="137792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Commerce Services</a:t>
            </a:r>
            <a:endParaRPr lang="en-US" sz="1400" dirty="0">
              <a:solidFill>
                <a:srgbClr val="FFFFFF"/>
              </a:solidFill>
            </a:endParaRPr>
          </a:p>
        </p:txBody>
      </p:sp>
      <p:sp>
        <p:nvSpPr>
          <p:cNvPr id="14" name="Rectangle 7"/>
          <p:cNvSpPr>
            <a:spLocks noChangeArrowheads="1"/>
          </p:cNvSpPr>
          <p:nvPr/>
        </p:nvSpPr>
        <p:spPr bwMode="auto">
          <a:xfrm>
            <a:off x="1516092" y="3200400"/>
            <a:ext cx="1377920" cy="1316736"/>
          </a:xfrm>
          <a:prstGeom prst="rect">
            <a:avLst/>
          </a:prstGeom>
          <a:solidFill>
            <a:srgbClr val="F27B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 Shipping</a:t>
            </a:r>
          </a:p>
        </p:txBody>
      </p:sp>
      <p:sp>
        <p:nvSpPr>
          <p:cNvPr id="15" name="Rectangle 7"/>
          <p:cNvSpPr>
            <a:spLocks noChangeArrowheads="1"/>
          </p:cNvSpPr>
          <p:nvPr/>
        </p:nvSpPr>
        <p:spPr bwMode="auto">
          <a:xfrm>
            <a:off x="9517092" y="1266497"/>
            <a:ext cx="1377920"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Call Center</a:t>
            </a:r>
          </a:p>
          <a:p>
            <a:pPr algn="ctr"/>
            <a:r>
              <a:rPr lang="en-US" sz="1400" dirty="0">
                <a:solidFill>
                  <a:srgbClr val="FFFFFF"/>
                </a:solidFill>
              </a:rPr>
              <a:t>(CRM)</a:t>
            </a:r>
          </a:p>
        </p:txBody>
      </p:sp>
      <p:sp>
        <p:nvSpPr>
          <p:cNvPr id="16" name="Rectangle 7"/>
          <p:cNvSpPr>
            <a:spLocks noChangeArrowheads="1"/>
          </p:cNvSpPr>
          <p:nvPr/>
        </p:nvSpPr>
        <p:spPr bwMode="auto">
          <a:xfrm>
            <a:off x="5561012" y="2667000"/>
            <a:ext cx="1524000" cy="1469136"/>
          </a:xfrm>
          <a:prstGeom prst="rect">
            <a:avLst/>
          </a:prstGeom>
          <a:solidFill>
            <a:srgbClr val="1745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Business Services Broker</a:t>
            </a:r>
          </a:p>
        </p:txBody>
      </p:sp>
      <p:sp>
        <p:nvSpPr>
          <p:cNvPr id="17" name="Rectangle 9"/>
          <p:cNvSpPr>
            <a:spLocks noChangeArrowheads="1"/>
          </p:cNvSpPr>
          <p:nvPr/>
        </p:nvSpPr>
        <p:spPr bwMode="auto">
          <a:xfrm>
            <a:off x="5561012" y="4183434"/>
            <a:ext cx="1524000" cy="734568"/>
          </a:xfrm>
          <a:prstGeom prst="rect">
            <a:avLst/>
          </a:prstGeom>
          <a:solidFill>
            <a:srgbClr val="1DA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Workflow</a:t>
            </a:r>
          </a:p>
        </p:txBody>
      </p:sp>
      <p:sp>
        <p:nvSpPr>
          <p:cNvPr id="18" name="Rectangle 10"/>
          <p:cNvSpPr>
            <a:spLocks noChangeArrowheads="1"/>
          </p:cNvSpPr>
          <p:nvPr/>
        </p:nvSpPr>
        <p:spPr bwMode="auto">
          <a:xfrm>
            <a:off x="5561012" y="4964666"/>
            <a:ext cx="1524000" cy="734568"/>
          </a:xfrm>
          <a:prstGeom prst="rect">
            <a:avLst/>
          </a:prstGeom>
          <a:solidFill>
            <a:srgbClr val="509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EAI</a:t>
            </a:r>
          </a:p>
        </p:txBody>
      </p:sp>
      <p:sp>
        <p:nvSpPr>
          <p:cNvPr id="19" name="Rectangle 7"/>
          <p:cNvSpPr>
            <a:spLocks noChangeArrowheads="1"/>
          </p:cNvSpPr>
          <p:nvPr/>
        </p:nvSpPr>
        <p:spPr bwMode="auto">
          <a:xfrm>
            <a:off x="1516092" y="5312664"/>
            <a:ext cx="1377920" cy="1316736"/>
          </a:xfrm>
          <a:prstGeom prst="rect">
            <a:avLst/>
          </a:prstGeom>
          <a:solidFill>
            <a:srgbClr val="F8B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sz="1400" dirty="0">
                <a:latin typeface="Segoe UI" pitchFamily="34" charset="0"/>
              </a:rPr>
              <a:t>Mobile Picking</a:t>
            </a:r>
          </a:p>
        </p:txBody>
      </p:sp>
      <p:sp>
        <p:nvSpPr>
          <p:cNvPr id="20" name="Freeform 90"/>
          <p:cNvSpPr>
            <a:spLocks noEditPoints="1"/>
          </p:cNvSpPr>
          <p:nvPr/>
        </p:nvSpPr>
        <p:spPr bwMode="black">
          <a:xfrm>
            <a:off x="1935418" y="135485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1" name="Freeform 23"/>
          <p:cNvSpPr>
            <a:spLocks noEditPoints="1"/>
          </p:cNvSpPr>
          <p:nvPr/>
        </p:nvSpPr>
        <p:spPr bwMode="black">
          <a:xfrm>
            <a:off x="1935418" y="3463303"/>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22" name="Freeform 12"/>
          <p:cNvSpPr>
            <a:spLocks noChangeAspect="1"/>
          </p:cNvSpPr>
          <p:nvPr/>
        </p:nvSpPr>
        <p:spPr bwMode="black">
          <a:xfrm>
            <a:off x="9979310" y="1408678"/>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23" name="Rounded Rectangle 6"/>
          <p:cNvSpPr/>
          <p:nvPr/>
        </p:nvSpPr>
        <p:spPr bwMode="black">
          <a:xfrm rot="16200000">
            <a:off x="1915014" y="5528539"/>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nvGrpSpPr>
          <p:cNvPr id="24" name="Group 23"/>
          <p:cNvGrpSpPr/>
          <p:nvPr/>
        </p:nvGrpSpPr>
        <p:grpSpPr>
          <a:xfrm>
            <a:off x="5669191" y="5088667"/>
            <a:ext cx="501421" cy="486566"/>
            <a:chOff x="8870271" y="4646406"/>
            <a:chExt cx="501421" cy="486566"/>
          </a:xfrm>
        </p:grpSpPr>
        <p:sp>
          <p:nvSpPr>
            <p:cNvPr id="25"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6"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7"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8"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9"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31" name="Group 30"/>
          <p:cNvGrpSpPr/>
          <p:nvPr/>
        </p:nvGrpSpPr>
        <p:grpSpPr bwMode="black">
          <a:xfrm>
            <a:off x="5587274" y="4191000"/>
            <a:ext cx="529953" cy="569608"/>
            <a:chOff x="1435100" y="3879850"/>
            <a:chExt cx="739775" cy="795338"/>
          </a:xfrm>
          <a:solidFill>
            <a:schemeClr val="tx1"/>
          </a:solidFill>
        </p:grpSpPr>
        <p:sp>
          <p:nvSpPr>
            <p:cNvPr id="32"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3"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6"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7"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8"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9"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0"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41" name="Freeform 81"/>
          <p:cNvSpPr>
            <a:spLocks noEditPoints="1"/>
          </p:cNvSpPr>
          <p:nvPr/>
        </p:nvSpPr>
        <p:spPr bwMode="black">
          <a:xfrm>
            <a:off x="5992674" y="2940081"/>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cxnSp>
        <p:nvCxnSpPr>
          <p:cNvPr id="57" name="Straight Arrow Connector 56"/>
          <p:cNvCxnSpPr>
            <a:stCxn id="19" idx="0"/>
            <a:endCxn id="14" idx="2"/>
          </p:cNvCxnSpPr>
          <p:nvPr/>
        </p:nvCxnSpPr>
        <p:spPr>
          <a:xfrm flipV="1">
            <a:off x="2205052" y="4517136"/>
            <a:ext cx="0" cy="795528"/>
          </a:xfrm>
          <a:prstGeom prst="straightConnector1">
            <a:avLst/>
          </a:prstGeom>
          <a:noFill/>
          <a:ln w="28575">
            <a:solidFill>
              <a:schemeClr val="tx1"/>
            </a:solidFill>
            <a:headEnd type="triangle" w="med" len="med"/>
            <a:tailEnd type="triangle" w="med" len="med"/>
          </a:ln>
        </p:spPr>
        <p:style>
          <a:lnRef idx="1">
            <a:schemeClr val="accent2"/>
          </a:lnRef>
          <a:fillRef idx="3">
            <a:schemeClr val="accent2"/>
          </a:fillRef>
          <a:effectRef idx="2">
            <a:schemeClr val="accent2"/>
          </a:effectRef>
          <a:fontRef idx="minor">
            <a:schemeClr val="lt1"/>
          </a:fontRef>
        </p:style>
      </p:cxnSp>
      <p:grpSp>
        <p:nvGrpSpPr>
          <p:cNvPr id="3" name="Group 2"/>
          <p:cNvGrpSpPr/>
          <p:nvPr/>
        </p:nvGrpSpPr>
        <p:grpSpPr>
          <a:xfrm>
            <a:off x="2894012" y="1573408"/>
            <a:ext cx="3429000" cy="1093592"/>
            <a:chOff x="2894012" y="1573408"/>
            <a:chExt cx="3429000" cy="1093592"/>
          </a:xfrm>
        </p:grpSpPr>
        <p:cxnSp>
          <p:nvCxnSpPr>
            <p:cNvPr id="48" name="Elbow Connector 47"/>
            <p:cNvCxnSpPr>
              <a:stCxn id="13" idx="3"/>
              <a:endCxn id="16" idx="0"/>
            </p:cNvCxnSpPr>
            <p:nvPr/>
          </p:nvCxnSpPr>
          <p:spPr>
            <a:xfrm>
              <a:off x="2894012" y="1877568"/>
              <a:ext cx="3429000" cy="789432"/>
            </a:xfrm>
            <a:prstGeom prst="bentConnector2">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61" name="TextBox 60"/>
            <p:cNvSpPr txBox="1"/>
            <p:nvPr/>
          </p:nvSpPr>
          <p:spPr>
            <a:xfrm>
              <a:off x="3732212" y="1650677"/>
              <a:ext cx="1068434" cy="215444"/>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Submit Order</a:t>
              </a:r>
            </a:p>
          </p:txBody>
        </p:sp>
        <p:sp>
          <p:nvSpPr>
            <p:cNvPr id="66" name="Oval 65"/>
            <p:cNvSpPr/>
            <p:nvPr/>
          </p:nvSpPr>
          <p:spPr bwMode="auto">
            <a:xfrm>
              <a:off x="3351212" y="1573408"/>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1</a:t>
              </a:r>
            </a:p>
          </p:txBody>
        </p:sp>
      </p:grpSp>
      <p:grpSp>
        <p:nvGrpSpPr>
          <p:cNvPr id="4" name="Group 3"/>
          <p:cNvGrpSpPr/>
          <p:nvPr/>
        </p:nvGrpSpPr>
        <p:grpSpPr>
          <a:xfrm>
            <a:off x="6323012" y="3683504"/>
            <a:ext cx="1828800" cy="725789"/>
            <a:chOff x="6323012" y="3683504"/>
            <a:chExt cx="1828800" cy="725789"/>
          </a:xfrm>
        </p:grpSpPr>
        <p:cxnSp>
          <p:nvCxnSpPr>
            <p:cNvPr id="59" name="Straight Arrow Connector 58"/>
            <p:cNvCxnSpPr>
              <a:stCxn id="16" idx="2"/>
            </p:cNvCxnSpPr>
            <p:nvPr/>
          </p:nvCxnSpPr>
          <p:spPr>
            <a:xfrm>
              <a:off x="6323012" y="4136136"/>
              <a:ext cx="0" cy="273157"/>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64" name="TextBox 63"/>
            <p:cNvSpPr txBox="1"/>
            <p:nvPr/>
          </p:nvSpPr>
          <p:spPr>
            <a:xfrm>
              <a:off x="7193216" y="3886200"/>
              <a:ext cx="958596" cy="430887"/>
            </a:xfrm>
            <a:prstGeom prst="rect">
              <a:avLst/>
            </a:prstGeom>
            <a:noFill/>
          </p:spPr>
          <p:txBody>
            <a:bodyPr wrap="none" lIns="0" tIns="0" rIns="0" bIns="0" rtlCol="0">
              <a:spAutoFit/>
            </a:bodyPr>
            <a:lstStyle/>
            <a:p>
              <a:pPr algn="ctr"/>
              <a:r>
                <a:rPr lang="en-US" sz="1400" dirty="0" smtClean="0">
                  <a:gradFill>
                    <a:gsLst>
                      <a:gs pos="0">
                        <a:schemeClr val="tx1"/>
                      </a:gs>
                      <a:gs pos="86000">
                        <a:schemeClr val="tx1"/>
                      </a:gs>
                    </a:gsLst>
                    <a:lin ang="5400000" scaled="0"/>
                  </a:gradFill>
                </a:rPr>
                <a:t>Workflow </a:t>
              </a:r>
            </a:p>
            <a:p>
              <a:pPr algn="ctr"/>
              <a:r>
                <a:rPr lang="en-US" sz="1400" dirty="0" smtClean="0">
                  <a:gradFill>
                    <a:gsLst>
                      <a:gs pos="0">
                        <a:schemeClr val="tx1"/>
                      </a:gs>
                      <a:gs pos="86000">
                        <a:schemeClr val="tx1"/>
                      </a:gs>
                    </a:gsLst>
                    <a:lin ang="5400000" scaled="0"/>
                  </a:gradFill>
                </a:rPr>
                <a:t>Initialization</a:t>
              </a:r>
            </a:p>
          </p:txBody>
        </p:sp>
        <p:sp>
          <p:nvSpPr>
            <p:cNvPr id="67" name="Oval 66"/>
            <p:cNvSpPr/>
            <p:nvPr/>
          </p:nvSpPr>
          <p:spPr bwMode="auto">
            <a:xfrm>
              <a:off x="7100241" y="3683504"/>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2</a:t>
              </a:r>
              <a:endParaRPr lang="en-US" sz="1200" dirty="0" smtClean="0">
                <a:solidFill>
                  <a:srgbClr val="D11242"/>
                </a:solidFill>
                <a:latin typeface="Segoe UI Semibold" pitchFamily="34" charset="0"/>
              </a:endParaRPr>
            </a:p>
          </p:txBody>
        </p:sp>
      </p:grpSp>
      <p:grpSp>
        <p:nvGrpSpPr>
          <p:cNvPr id="5" name="Group 4"/>
          <p:cNvGrpSpPr/>
          <p:nvPr/>
        </p:nvGrpSpPr>
        <p:grpSpPr>
          <a:xfrm>
            <a:off x="6323012" y="4657843"/>
            <a:ext cx="1828802" cy="523757"/>
            <a:chOff x="6323012" y="4657843"/>
            <a:chExt cx="1828802" cy="523757"/>
          </a:xfrm>
        </p:grpSpPr>
        <p:cxnSp>
          <p:nvCxnSpPr>
            <p:cNvPr id="60" name="Straight Arrow Connector 59"/>
            <p:cNvCxnSpPr/>
            <p:nvPr/>
          </p:nvCxnSpPr>
          <p:spPr>
            <a:xfrm>
              <a:off x="6323012" y="4908443"/>
              <a:ext cx="0" cy="273157"/>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65" name="TextBox 64"/>
            <p:cNvSpPr txBox="1"/>
            <p:nvPr/>
          </p:nvSpPr>
          <p:spPr>
            <a:xfrm>
              <a:off x="7193217" y="4724400"/>
              <a:ext cx="958597" cy="430887"/>
            </a:xfrm>
            <a:prstGeom prst="rect">
              <a:avLst/>
            </a:prstGeom>
            <a:noFill/>
          </p:spPr>
          <p:txBody>
            <a:bodyPr wrap="none" lIns="0" tIns="0" rIns="0" bIns="0" rtlCol="0">
              <a:spAutoFit/>
            </a:bodyPr>
            <a:lstStyle/>
            <a:p>
              <a:pPr algn="ctr"/>
              <a:r>
                <a:rPr lang="en-US" sz="1400" dirty="0" smtClean="0">
                  <a:gradFill>
                    <a:gsLst>
                      <a:gs pos="0">
                        <a:schemeClr val="tx1"/>
                      </a:gs>
                      <a:gs pos="86000">
                        <a:schemeClr val="tx1"/>
                      </a:gs>
                    </a:gsLst>
                    <a:lin ang="5400000" scaled="0"/>
                  </a:gradFill>
                </a:rPr>
                <a:t>Order</a:t>
              </a:r>
            </a:p>
            <a:p>
              <a:pPr algn="ctr"/>
              <a:r>
                <a:rPr lang="en-US" sz="1400" dirty="0" smtClean="0">
                  <a:gradFill>
                    <a:gsLst>
                      <a:gs pos="0">
                        <a:schemeClr val="tx1"/>
                      </a:gs>
                      <a:gs pos="86000">
                        <a:schemeClr val="tx1"/>
                      </a:gs>
                    </a:gsLst>
                    <a:lin ang="5400000" scaled="0"/>
                  </a:gradFill>
                </a:rPr>
                <a:t>Serialization</a:t>
              </a:r>
            </a:p>
          </p:txBody>
        </p:sp>
        <p:sp>
          <p:nvSpPr>
            <p:cNvPr id="68" name="Oval 67"/>
            <p:cNvSpPr/>
            <p:nvPr/>
          </p:nvSpPr>
          <p:spPr bwMode="auto">
            <a:xfrm>
              <a:off x="7100241" y="4657843"/>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3</a:t>
              </a:r>
              <a:endParaRPr lang="en-US" sz="1200" dirty="0" smtClean="0">
                <a:solidFill>
                  <a:srgbClr val="D11242"/>
                </a:solidFill>
                <a:latin typeface="Segoe UI Semibold" pitchFamily="34" charset="0"/>
              </a:endParaRPr>
            </a:p>
          </p:txBody>
        </p:sp>
      </p:grpSp>
      <p:grpSp>
        <p:nvGrpSpPr>
          <p:cNvPr id="7" name="Group 6"/>
          <p:cNvGrpSpPr/>
          <p:nvPr/>
        </p:nvGrpSpPr>
        <p:grpSpPr>
          <a:xfrm>
            <a:off x="2894012" y="3858768"/>
            <a:ext cx="2667000" cy="1989383"/>
            <a:chOff x="2894012" y="3858768"/>
            <a:chExt cx="2667000" cy="1989383"/>
          </a:xfrm>
        </p:grpSpPr>
        <p:cxnSp>
          <p:nvCxnSpPr>
            <p:cNvPr id="55" name="Elbow Connector 54"/>
            <p:cNvCxnSpPr>
              <a:stCxn id="18" idx="1"/>
              <a:endCxn id="14" idx="3"/>
            </p:cNvCxnSpPr>
            <p:nvPr/>
          </p:nvCxnSpPr>
          <p:spPr>
            <a:xfrm rot="10800000">
              <a:off x="2894012" y="3858768"/>
              <a:ext cx="2667000" cy="1473182"/>
            </a:xfrm>
            <a:prstGeom prst="bentConnector3">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63" name="TextBox 62"/>
            <p:cNvSpPr txBox="1"/>
            <p:nvPr/>
          </p:nvSpPr>
          <p:spPr>
            <a:xfrm>
              <a:off x="4418012" y="5334000"/>
              <a:ext cx="1000210" cy="430887"/>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Synchronize </a:t>
              </a:r>
            </a:p>
            <a:p>
              <a:pPr algn="ctr"/>
              <a:r>
                <a:rPr lang="en-US" sz="1400" dirty="0" smtClean="0">
                  <a:gradFill>
                    <a:gsLst>
                      <a:gs pos="0">
                        <a:schemeClr val="tx1"/>
                      </a:gs>
                      <a:gs pos="86000">
                        <a:schemeClr val="tx1"/>
                      </a:gs>
                    </a:gsLst>
                    <a:lin ang="5400000" scaled="0"/>
                  </a:gradFill>
                </a:rPr>
                <a:t>Order</a:t>
              </a:r>
            </a:p>
          </p:txBody>
        </p:sp>
        <p:sp>
          <p:nvSpPr>
            <p:cNvPr id="69" name="Oval 68"/>
            <p:cNvSpPr/>
            <p:nvPr/>
          </p:nvSpPr>
          <p:spPr bwMode="auto">
            <a:xfrm>
              <a:off x="5155452" y="5573831"/>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4</a:t>
              </a:r>
              <a:endParaRPr lang="en-US" sz="1200" dirty="0" smtClean="0">
                <a:solidFill>
                  <a:srgbClr val="D11242"/>
                </a:solidFill>
                <a:latin typeface="Segoe UI Semibold" pitchFamily="34" charset="0"/>
              </a:endParaRPr>
            </a:p>
          </p:txBody>
        </p:sp>
      </p:grpSp>
      <p:grpSp>
        <p:nvGrpSpPr>
          <p:cNvPr id="6" name="Group 5"/>
          <p:cNvGrpSpPr/>
          <p:nvPr/>
        </p:nvGrpSpPr>
        <p:grpSpPr>
          <a:xfrm>
            <a:off x="7085012" y="1924865"/>
            <a:ext cx="2432080" cy="3932254"/>
            <a:chOff x="7085012" y="1924865"/>
            <a:chExt cx="2432080" cy="3932254"/>
          </a:xfrm>
        </p:grpSpPr>
        <p:cxnSp>
          <p:nvCxnSpPr>
            <p:cNvPr id="50" name="Elbow Connector 49"/>
            <p:cNvCxnSpPr>
              <a:stCxn id="18" idx="3"/>
              <a:endCxn id="15" idx="1"/>
            </p:cNvCxnSpPr>
            <p:nvPr/>
          </p:nvCxnSpPr>
          <p:spPr>
            <a:xfrm flipV="1">
              <a:off x="7085012" y="1924865"/>
              <a:ext cx="2432080" cy="3407085"/>
            </a:xfrm>
            <a:prstGeom prst="bentConnector3">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62" name="TextBox 61"/>
            <p:cNvSpPr txBox="1"/>
            <p:nvPr/>
          </p:nvSpPr>
          <p:spPr>
            <a:xfrm>
              <a:off x="7156003" y="5367356"/>
              <a:ext cx="1000210" cy="430887"/>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Synchronize </a:t>
              </a:r>
            </a:p>
            <a:p>
              <a:pPr algn="ctr"/>
              <a:r>
                <a:rPr lang="en-US" sz="1400" dirty="0" smtClean="0">
                  <a:gradFill>
                    <a:gsLst>
                      <a:gs pos="0">
                        <a:schemeClr val="tx1"/>
                      </a:gs>
                      <a:gs pos="86000">
                        <a:schemeClr val="tx1"/>
                      </a:gs>
                    </a:gsLst>
                    <a:lin ang="5400000" scaled="0"/>
                  </a:gradFill>
                </a:rPr>
                <a:t>Order</a:t>
              </a:r>
            </a:p>
          </p:txBody>
        </p:sp>
        <p:sp>
          <p:nvSpPr>
            <p:cNvPr id="70" name="Oval 69"/>
            <p:cNvSpPr/>
            <p:nvPr/>
          </p:nvSpPr>
          <p:spPr bwMode="auto">
            <a:xfrm>
              <a:off x="7909208" y="5582799"/>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4</a:t>
              </a:r>
              <a:endParaRPr lang="en-US" sz="1200" dirty="0" smtClean="0">
                <a:solidFill>
                  <a:srgbClr val="D11242"/>
                </a:solidFill>
                <a:latin typeface="Segoe UI Semibold" pitchFamily="34" charset="0"/>
              </a:endParaRPr>
            </a:p>
          </p:txBody>
        </p:sp>
      </p:grpSp>
    </p:spTree>
    <p:extLst>
      <p:ext uri="{BB962C8B-B14F-4D97-AF65-F5344CB8AC3E}">
        <p14:creationId xmlns:p14="http://schemas.microsoft.com/office/powerpoint/2010/main" val="179601568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par>
                                <p:cTn id="23" presetID="2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Lifecycle Management</a:t>
            </a:r>
            <a:endParaRPr lang="en-US" dirty="0"/>
          </a:p>
        </p:txBody>
      </p:sp>
      <p:sp>
        <p:nvSpPr>
          <p:cNvPr id="13" name="Rectangle 7"/>
          <p:cNvSpPr>
            <a:spLocks noChangeArrowheads="1"/>
          </p:cNvSpPr>
          <p:nvPr/>
        </p:nvSpPr>
        <p:spPr bwMode="auto">
          <a:xfrm>
            <a:off x="1516092" y="1219200"/>
            <a:ext cx="137792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Commerce Services</a:t>
            </a:r>
            <a:endParaRPr lang="en-US" sz="1400" dirty="0">
              <a:solidFill>
                <a:srgbClr val="FFFFFF"/>
              </a:solidFill>
            </a:endParaRPr>
          </a:p>
        </p:txBody>
      </p:sp>
      <p:sp>
        <p:nvSpPr>
          <p:cNvPr id="14" name="Rectangle 7"/>
          <p:cNvSpPr>
            <a:spLocks noChangeArrowheads="1"/>
          </p:cNvSpPr>
          <p:nvPr/>
        </p:nvSpPr>
        <p:spPr bwMode="auto">
          <a:xfrm>
            <a:off x="1516092" y="2895600"/>
            <a:ext cx="1377920" cy="1316736"/>
          </a:xfrm>
          <a:prstGeom prst="rect">
            <a:avLst/>
          </a:prstGeom>
          <a:solidFill>
            <a:srgbClr val="F27B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 Shipping</a:t>
            </a:r>
          </a:p>
        </p:txBody>
      </p:sp>
      <p:sp>
        <p:nvSpPr>
          <p:cNvPr id="15" name="Rectangle 7"/>
          <p:cNvSpPr>
            <a:spLocks noChangeArrowheads="1"/>
          </p:cNvSpPr>
          <p:nvPr/>
        </p:nvSpPr>
        <p:spPr bwMode="auto">
          <a:xfrm>
            <a:off x="9517092" y="1266497"/>
            <a:ext cx="1377920"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Call Center</a:t>
            </a:r>
          </a:p>
          <a:p>
            <a:pPr algn="ctr"/>
            <a:r>
              <a:rPr lang="en-US" sz="1400" dirty="0">
                <a:solidFill>
                  <a:srgbClr val="FFFFFF"/>
                </a:solidFill>
              </a:rPr>
              <a:t>(CRM)</a:t>
            </a:r>
          </a:p>
        </p:txBody>
      </p:sp>
      <p:sp>
        <p:nvSpPr>
          <p:cNvPr id="16" name="Rectangle 7"/>
          <p:cNvSpPr>
            <a:spLocks noChangeArrowheads="1"/>
          </p:cNvSpPr>
          <p:nvPr/>
        </p:nvSpPr>
        <p:spPr bwMode="auto">
          <a:xfrm>
            <a:off x="5561012" y="2982081"/>
            <a:ext cx="1524000" cy="1469136"/>
          </a:xfrm>
          <a:prstGeom prst="rect">
            <a:avLst/>
          </a:prstGeom>
          <a:solidFill>
            <a:srgbClr val="1745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Business Services Broker</a:t>
            </a:r>
          </a:p>
        </p:txBody>
      </p:sp>
      <p:sp>
        <p:nvSpPr>
          <p:cNvPr id="17" name="Rectangle 9"/>
          <p:cNvSpPr>
            <a:spLocks noChangeArrowheads="1"/>
          </p:cNvSpPr>
          <p:nvPr/>
        </p:nvSpPr>
        <p:spPr bwMode="auto">
          <a:xfrm>
            <a:off x="5561012" y="4498515"/>
            <a:ext cx="1524000" cy="734568"/>
          </a:xfrm>
          <a:prstGeom prst="rect">
            <a:avLst/>
          </a:prstGeom>
          <a:solidFill>
            <a:srgbClr val="1DA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Workflow</a:t>
            </a:r>
          </a:p>
        </p:txBody>
      </p:sp>
      <p:sp>
        <p:nvSpPr>
          <p:cNvPr id="18" name="Rectangle 10"/>
          <p:cNvSpPr>
            <a:spLocks noChangeArrowheads="1"/>
          </p:cNvSpPr>
          <p:nvPr/>
        </p:nvSpPr>
        <p:spPr bwMode="auto">
          <a:xfrm>
            <a:off x="5561012" y="5279747"/>
            <a:ext cx="1524000" cy="734568"/>
          </a:xfrm>
          <a:prstGeom prst="rect">
            <a:avLst/>
          </a:prstGeom>
          <a:solidFill>
            <a:srgbClr val="509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EAI</a:t>
            </a:r>
          </a:p>
        </p:txBody>
      </p:sp>
      <p:sp>
        <p:nvSpPr>
          <p:cNvPr id="19" name="Rectangle 7"/>
          <p:cNvSpPr>
            <a:spLocks noChangeArrowheads="1"/>
          </p:cNvSpPr>
          <p:nvPr/>
        </p:nvSpPr>
        <p:spPr bwMode="auto">
          <a:xfrm>
            <a:off x="1516092" y="5181600"/>
            <a:ext cx="1377920" cy="1316736"/>
          </a:xfrm>
          <a:prstGeom prst="rect">
            <a:avLst/>
          </a:prstGeom>
          <a:solidFill>
            <a:srgbClr val="F8B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sz="1400" dirty="0">
                <a:latin typeface="Segoe UI" pitchFamily="34" charset="0"/>
              </a:rPr>
              <a:t>Mobile Picking</a:t>
            </a:r>
          </a:p>
        </p:txBody>
      </p:sp>
      <p:sp>
        <p:nvSpPr>
          <p:cNvPr id="20" name="Freeform 90"/>
          <p:cNvSpPr>
            <a:spLocks noEditPoints="1"/>
          </p:cNvSpPr>
          <p:nvPr/>
        </p:nvSpPr>
        <p:spPr bwMode="black">
          <a:xfrm>
            <a:off x="1935418" y="135485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1" name="Freeform 23"/>
          <p:cNvSpPr>
            <a:spLocks noEditPoints="1"/>
          </p:cNvSpPr>
          <p:nvPr/>
        </p:nvSpPr>
        <p:spPr bwMode="black">
          <a:xfrm>
            <a:off x="1935418" y="3048000"/>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22" name="Freeform 12"/>
          <p:cNvSpPr>
            <a:spLocks noChangeAspect="1"/>
          </p:cNvSpPr>
          <p:nvPr/>
        </p:nvSpPr>
        <p:spPr bwMode="black">
          <a:xfrm>
            <a:off x="9979310" y="1408678"/>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23" name="Rounded Rectangle 6"/>
          <p:cNvSpPr/>
          <p:nvPr/>
        </p:nvSpPr>
        <p:spPr bwMode="black">
          <a:xfrm rot="16200000">
            <a:off x="1915014" y="5375205"/>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nvGrpSpPr>
          <p:cNvPr id="24" name="Group 23"/>
          <p:cNvGrpSpPr/>
          <p:nvPr/>
        </p:nvGrpSpPr>
        <p:grpSpPr>
          <a:xfrm>
            <a:off x="5669191" y="5403748"/>
            <a:ext cx="501421" cy="486566"/>
            <a:chOff x="8870271" y="4646406"/>
            <a:chExt cx="501421" cy="486566"/>
          </a:xfrm>
        </p:grpSpPr>
        <p:sp>
          <p:nvSpPr>
            <p:cNvPr id="25"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6"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7"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8"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9"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31" name="Group 30"/>
          <p:cNvGrpSpPr/>
          <p:nvPr/>
        </p:nvGrpSpPr>
        <p:grpSpPr bwMode="black">
          <a:xfrm>
            <a:off x="5587274" y="4506081"/>
            <a:ext cx="529953" cy="569608"/>
            <a:chOff x="1435100" y="3879850"/>
            <a:chExt cx="739775" cy="795338"/>
          </a:xfrm>
          <a:solidFill>
            <a:schemeClr val="tx1"/>
          </a:solidFill>
        </p:grpSpPr>
        <p:sp>
          <p:nvSpPr>
            <p:cNvPr id="32"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3"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4"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5"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6"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7"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8"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9"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0"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41" name="Freeform 81"/>
          <p:cNvSpPr>
            <a:spLocks noEditPoints="1"/>
          </p:cNvSpPr>
          <p:nvPr/>
        </p:nvSpPr>
        <p:spPr bwMode="black">
          <a:xfrm>
            <a:off x="5992674" y="3255162"/>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3" name="Group 2"/>
          <p:cNvGrpSpPr/>
          <p:nvPr/>
        </p:nvGrpSpPr>
        <p:grpSpPr>
          <a:xfrm>
            <a:off x="2894012" y="1573408"/>
            <a:ext cx="3429000" cy="1408673"/>
            <a:chOff x="2894012" y="1573408"/>
            <a:chExt cx="3429000" cy="1408673"/>
          </a:xfrm>
        </p:grpSpPr>
        <p:cxnSp>
          <p:nvCxnSpPr>
            <p:cNvPr id="48" name="Elbow Connector 47"/>
            <p:cNvCxnSpPr>
              <a:stCxn id="13" idx="3"/>
              <a:endCxn id="16" idx="0"/>
            </p:cNvCxnSpPr>
            <p:nvPr/>
          </p:nvCxnSpPr>
          <p:spPr>
            <a:xfrm>
              <a:off x="2894012" y="1877568"/>
              <a:ext cx="3429000" cy="1104513"/>
            </a:xfrm>
            <a:prstGeom prst="bentConnector2">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61" name="TextBox 60"/>
            <p:cNvSpPr txBox="1"/>
            <p:nvPr/>
          </p:nvSpPr>
          <p:spPr>
            <a:xfrm>
              <a:off x="3732212" y="1650677"/>
              <a:ext cx="1081258" cy="215444"/>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Cancel  Order</a:t>
              </a:r>
            </a:p>
          </p:txBody>
        </p:sp>
        <p:sp>
          <p:nvSpPr>
            <p:cNvPr id="66" name="Oval 65"/>
            <p:cNvSpPr/>
            <p:nvPr/>
          </p:nvSpPr>
          <p:spPr bwMode="auto">
            <a:xfrm>
              <a:off x="3351212" y="1573408"/>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2</a:t>
              </a:r>
              <a:endParaRPr lang="en-US" sz="1200" dirty="0" smtClean="0">
                <a:solidFill>
                  <a:srgbClr val="D11242"/>
                </a:solidFill>
                <a:latin typeface="Segoe UI Semibold" pitchFamily="34" charset="0"/>
              </a:endParaRPr>
            </a:p>
          </p:txBody>
        </p:sp>
      </p:grpSp>
      <p:grpSp>
        <p:nvGrpSpPr>
          <p:cNvPr id="7" name="Group 6"/>
          <p:cNvGrpSpPr/>
          <p:nvPr/>
        </p:nvGrpSpPr>
        <p:grpSpPr>
          <a:xfrm>
            <a:off x="7100241" y="3846594"/>
            <a:ext cx="1280171" cy="507087"/>
            <a:chOff x="7100241" y="3846594"/>
            <a:chExt cx="1280171" cy="507087"/>
          </a:xfrm>
        </p:grpSpPr>
        <p:sp>
          <p:nvSpPr>
            <p:cNvPr id="64" name="TextBox 63"/>
            <p:cNvSpPr txBox="1"/>
            <p:nvPr/>
          </p:nvSpPr>
          <p:spPr>
            <a:xfrm>
              <a:off x="7150395" y="3922794"/>
              <a:ext cx="1230017" cy="430887"/>
            </a:xfrm>
            <a:prstGeom prst="rect">
              <a:avLst/>
            </a:prstGeom>
            <a:noFill/>
          </p:spPr>
          <p:txBody>
            <a:bodyPr wrap="none" lIns="0" tIns="0" rIns="0" bIns="0" rtlCol="0">
              <a:spAutoFit/>
            </a:bodyPr>
            <a:lstStyle/>
            <a:p>
              <a:pPr algn="ctr"/>
              <a:r>
                <a:rPr lang="en-US" sz="1400" dirty="0" smtClean="0">
                  <a:gradFill>
                    <a:gsLst>
                      <a:gs pos="0">
                        <a:schemeClr val="tx1"/>
                      </a:gs>
                      <a:gs pos="86000">
                        <a:schemeClr val="tx1"/>
                      </a:gs>
                    </a:gsLst>
                    <a:lin ang="5400000" scaled="0"/>
                  </a:gradFill>
                </a:rPr>
                <a:t>Validate</a:t>
              </a:r>
            </a:p>
            <a:p>
              <a:pPr algn="ctr"/>
              <a:r>
                <a:rPr lang="en-US" sz="1400" dirty="0" smtClean="0">
                  <a:gradFill>
                    <a:gsLst>
                      <a:gs pos="0">
                        <a:schemeClr val="tx1"/>
                      </a:gs>
                      <a:gs pos="86000">
                        <a:schemeClr val="tx1"/>
                      </a:gs>
                    </a:gsLst>
                    <a:lin ang="5400000" scaled="0"/>
                  </a:gradFill>
                </a:rPr>
                <a:t>Workflow Rules</a:t>
              </a:r>
            </a:p>
          </p:txBody>
        </p:sp>
        <p:sp>
          <p:nvSpPr>
            <p:cNvPr id="67" name="Oval 66"/>
            <p:cNvSpPr/>
            <p:nvPr/>
          </p:nvSpPr>
          <p:spPr bwMode="auto">
            <a:xfrm>
              <a:off x="7100241" y="3846594"/>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3</a:t>
              </a:r>
            </a:p>
          </p:txBody>
        </p:sp>
      </p:grpSp>
      <p:grpSp>
        <p:nvGrpSpPr>
          <p:cNvPr id="43" name="Group 42"/>
          <p:cNvGrpSpPr/>
          <p:nvPr/>
        </p:nvGrpSpPr>
        <p:grpSpPr>
          <a:xfrm>
            <a:off x="6323012" y="5141994"/>
            <a:ext cx="2286000" cy="430887"/>
            <a:chOff x="6323012" y="5141994"/>
            <a:chExt cx="2286000" cy="430887"/>
          </a:xfrm>
        </p:grpSpPr>
        <p:cxnSp>
          <p:nvCxnSpPr>
            <p:cNvPr id="60" name="Straight Arrow Connector 59"/>
            <p:cNvCxnSpPr/>
            <p:nvPr/>
          </p:nvCxnSpPr>
          <p:spPr>
            <a:xfrm>
              <a:off x="6323012" y="5223524"/>
              <a:ext cx="0" cy="273157"/>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grpSp>
          <p:nvGrpSpPr>
            <p:cNvPr id="12" name="Group 11"/>
            <p:cNvGrpSpPr/>
            <p:nvPr/>
          </p:nvGrpSpPr>
          <p:grpSpPr>
            <a:xfrm>
              <a:off x="7128585" y="5141994"/>
              <a:ext cx="1480427" cy="430887"/>
              <a:chOff x="7128585" y="5141994"/>
              <a:chExt cx="1480427" cy="430887"/>
            </a:xfrm>
          </p:grpSpPr>
          <p:sp>
            <p:nvSpPr>
              <p:cNvPr id="65" name="TextBox 64"/>
              <p:cNvSpPr txBox="1"/>
              <p:nvPr/>
            </p:nvSpPr>
            <p:spPr>
              <a:xfrm>
                <a:off x="7128585" y="5141994"/>
                <a:ext cx="1087862" cy="430887"/>
              </a:xfrm>
              <a:prstGeom prst="rect">
                <a:avLst/>
              </a:prstGeom>
              <a:noFill/>
            </p:spPr>
            <p:txBody>
              <a:bodyPr wrap="none" lIns="0" tIns="0" rIns="0" bIns="0" rtlCol="0">
                <a:spAutoFit/>
              </a:bodyPr>
              <a:lstStyle/>
              <a:p>
                <a:pPr algn="ctr"/>
                <a:r>
                  <a:rPr lang="en-US" sz="1400" dirty="0" smtClean="0">
                    <a:gradFill>
                      <a:gsLst>
                        <a:gs pos="0">
                          <a:schemeClr val="tx1"/>
                        </a:gs>
                        <a:gs pos="86000">
                          <a:schemeClr val="tx1"/>
                        </a:gs>
                      </a:gsLst>
                      <a:lin ang="5400000" scaled="0"/>
                    </a:gradFill>
                  </a:rPr>
                  <a:t>Order Update</a:t>
                </a:r>
              </a:p>
              <a:p>
                <a:pPr algn="ctr"/>
                <a:r>
                  <a:rPr lang="en-US" sz="1400" dirty="0" smtClean="0">
                    <a:gradFill>
                      <a:gsLst>
                        <a:gs pos="0">
                          <a:schemeClr val="tx1"/>
                        </a:gs>
                        <a:gs pos="86000">
                          <a:schemeClr val="tx1"/>
                        </a:gs>
                      </a:gsLst>
                      <a:lin ang="5400000" scaled="0"/>
                    </a:gradFill>
                  </a:rPr>
                  <a:t>Serialization</a:t>
                </a:r>
              </a:p>
            </p:txBody>
          </p:sp>
          <p:sp>
            <p:nvSpPr>
              <p:cNvPr id="68" name="Oval 67"/>
              <p:cNvSpPr/>
              <p:nvPr/>
            </p:nvSpPr>
            <p:spPr bwMode="auto">
              <a:xfrm>
                <a:off x="8334692" y="521208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6</a:t>
                </a:r>
              </a:p>
            </p:txBody>
          </p:sp>
        </p:grpSp>
      </p:grpSp>
      <p:grpSp>
        <p:nvGrpSpPr>
          <p:cNvPr id="30" name="Group 29"/>
          <p:cNvGrpSpPr/>
          <p:nvPr/>
        </p:nvGrpSpPr>
        <p:grpSpPr>
          <a:xfrm>
            <a:off x="7085012" y="1924865"/>
            <a:ext cx="2432080" cy="4247335"/>
            <a:chOff x="7085012" y="1924865"/>
            <a:chExt cx="2432080" cy="4247335"/>
          </a:xfrm>
        </p:grpSpPr>
        <p:sp>
          <p:nvSpPr>
            <p:cNvPr id="62" name="TextBox 61"/>
            <p:cNvSpPr txBox="1"/>
            <p:nvPr/>
          </p:nvSpPr>
          <p:spPr>
            <a:xfrm>
              <a:off x="7156003" y="5682437"/>
              <a:ext cx="1000210" cy="430887"/>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Synchronize </a:t>
              </a:r>
            </a:p>
            <a:p>
              <a:pPr algn="ctr"/>
              <a:r>
                <a:rPr lang="en-US" sz="1400" dirty="0" smtClean="0">
                  <a:gradFill>
                    <a:gsLst>
                      <a:gs pos="0">
                        <a:schemeClr val="tx1"/>
                      </a:gs>
                      <a:gs pos="86000">
                        <a:schemeClr val="tx1"/>
                      </a:gs>
                    </a:gsLst>
                    <a:lin ang="5400000" scaled="0"/>
                  </a:gradFill>
                </a:rPr>
                <a:t>Order</a:t>
              </a:r>
            </a:p>
          </p:txBody>
        </p:sp>
        <p:cxnSp>
          <p:nvCxnSpPr>
            <p:cNvPr id="50" name="Elbow Connector 49"/>
            <p:cNvCxnSpPr>
              <a:stCxn id="18" idx="3"/>
              <a:endCxn id="15" idx="1"/>
            </p:cNvCxnSpPr>
            <p:nvPr/>
          </p:nvCxnSpPr>
          <p:spPr>
            <a:xfrm flipV="1">
              <a:off x="7085012" y="1924865"/>
              <a:ext cx="2432080" cy="3722166"/>
            </a:xfrm>
            <a:prstGeom prst="bentConnector3">
              <a:avLst>
                <a:gd name="adj1" fmla="val 66854"/>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70" name="Oval 69"/>
            <p:cNvSpPr/>
            <p:nvPr/>
          </p:nvSpPr>
          <p:spPr bwMode="auto">
            <a:xfrm>
              <a:off x="7909208" y="589788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7</a:t>
              </a:r>
            </a:p>
          </p:txBody>
        </p:sp>
      </p:grpSp>
      <p:grpSp>
        <p:nvGrpSpPr>
          <p:cNvPr id="5" name="Group 4"/>
          <p:cNvGrpSpPr/>
          <p:nvPr/>
        </p:nvGrpSpPr>
        <p:grpSpPr>
          <a:xfrm>
            <a:off x="1803819" y="4212336"/>
            <a:ext cx="1090193" cy="969264"/>
            <a:chOff x="1803819" y="4212336"/>
            <a:chExt cx="1090193" cy="969264"/>
          </a:xfrm>
        </p:grpSpPr>
        <p:cxnSp>
          <p:nvCxnSpPr>
            <p:cNvPr id="57" name="Straight Arrow Connector 56"/>
            <p:cNvCxnSpPr>
              <a:stCxn id="19" idx="0"/>
              <a:endCxn id="14" idx="2"/>
            </p:cNvCxnSpPr>
            <p:nvPr/>
          </p:nvCxnSpPr>
          <p:spPr>
            <a:xfrm flipV="1">
              <a:off x="2205052" y="4212336"/>
              <a:ext cx="0" cy="969264"/>
            </a:xfrm>
            <a:prstGeom prst="straightConnector1">
              <a:avLst/>
            </a:prstGeom>
            <a:noFill/>
            <a:ln w="28575">
              <a:solidFill>
                <a:schemeClr val="tx1"/>
              </a:solidFill>
              <a:headEnd type="triangle" w="med" len="med"/>
              <a:tailEnd type="triangle" w="med" len="med"/>
            </a:ln>
          </p:spPr>
          <p:style>
            <a:lnRef idx="1">
              <a:schemeClr val="accent2"/>
            </a:lnRef>
            <a:fillRef idx="3">
              <a:schemeClr val="accent2"/>
            </a:fillRef>
            <a:effectRef idx="2">
              <a:schemeClr val="accent2"/>
            </a:effectRef>
            <a:fontRef idx="minor">
              <a:schemeClr val="lt1"/>
            </a:fontRef>
          </p:style>
        </p:cxnSp>
        <p:sp>
          <p:nvSpPr>
            <p:cNvPr id="47" name="TextBox 46"/>
            <p:cNvSpPr txBox="1"/>
            <p:nvPr/>
          </p:nvSpPr>
          <p:spPr>
            <a:xfrm>
              <a:off x="2326549" y="4495800"/>
              <a:ext cx="567463" cy="646331"/>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Get</a:t>
              </a:r>
            </a:p>
            <a:p>
              <a:r>
                <a:rPr lang="en-US" sz="1400" dirty="0" smtClean="0">
                  <a:gradFill>
                    <a:gsLst>
                      <a:gs pos="0">
                        <a:schemeClr val="tx1"/>
                      </a:gs>
                      <a:gs pos="86000">
                        <a:schemeClr val="tx1"/>
                      </a:gs>
                    </a:gsLst>
                    <a:lin ang="5400000" scaled="0"/>
                  </a:gradFill>
                </a:rPr>
                <a:t>Picking</a:t>
              </a:r>
            </a:p>
            <a:p>
              <a:r>
                <a:rPr lang="en-US" sz="1400" dirty="0" smtClean="0">
                  <a:gradFill>
                    <a:gsLst>
                      <a:gs pos="0">
                        <a:schemeClr val="tx1"/>
                      </a:gs>
                      <a:gs pos="86000">
                        <a:schemeClr val="tx1"/>
                      </a:gs>
                    </a:gsLst>
                    <a:lin ang="5400000" scaled="0"/>
                  </a:gradFill>
                </a:rPr>
                <a:t>Lists</a:t>
              </a:r>
            </a:p>
          </p:txBody>
        </p:sp>
        <p:sp>
          <p:nvSpPr>
            <p:cNvPr id="52" name="Oval 51"/>
            <p:cNvSpPr/>
            <p:nvPr/>
          </p:nvSpPr>
          <p:spPr bwMode="auto">
            <a:xfrm>
              <a:off x="1803819" y="464820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1</a:t>
              </a:r>
            </a:p>
          </p:txBody>
        </p:sp>
      </p:grpSp>
      <p:grpSp>
        <p:nvGrpSpPr>
          <p:cNvPr id="4" name="Group 3"/>
          <p:cNvGrpSpPr/>
          <p:nvPr/>
        </p:nvGrpSpPr>
        <p:grpSpPr>
          <a:xfrm>
            <a:off x="2205052" y="2420024"/>
            <a:ext cx="4117960" cy="562056"/>
            <a:chOff x="2205052" y="2420024"/>
            <a:chExt cx="4117960" cy="562056"/>
          </a:xfrm>
        </p:grpSpPr>
        <p:cxnSp>
          <p:nvCxnSpPr>
            <p:cNvPr id="55" name="Elbow Connector 54"/>
            <p:cNvCxnSpPr>
              <a:stCxn id="14" idx="0"/>
              <a:endCxn id="16" idx="0"/>
            </p:cNvCxnSpPr>
            <p:nvPr/>
          </p:nvCxnSpPr>
          <p:spPr>
            <a:xfrm rot="16200000" flipH="1">
              <a:off x="4220791" y="879860"/>
              <a:ext cx="86481" cy="4117960"/>
            </a:xfrm>
            <a:prstGeom prst="bentConnector3">
              <a:avLst>
                <a:gd name="adj1" fmla="val -264336"/>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51" name="TextBox 50"/>
            <p:cNvSpPr txBox="1"/>
            <p:nvPr/>
          </p:nvSpPr>
          <p:spPr>
            <a:xfrm>
              <a:off x="4189412" y="2420024"/>
              <a:ext cx="1990417" cy="215444"/>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Start Preparing Shipment</a:t>
              </a:r>
            </a:p>
          </p:txBody>
        </p:sp>
        <p:sp>
          <p:nvSpPr>
            <p:cNvPr id="58" name="Oval 57"/>
            <p:cNvSpPr/>
            <p:nvPr/>
          </p:nvSpPr>
          <p:spPr bwMode="auto">
            <a:xfrm>
              <a:off x="3884612" y="2448681"/>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a:solidFill>
                    <a:srgbClr val="D11242"/>
                  </a:solidFill>
                  <a:latin typeface="Segoe UI Semibold" pitchFamily="34" charset="0"/>
                </a:rPr>
                <a:t>2</a:t>
              </a:r>
              <a:endParaRPr lang="en-US" sz="1200" dirty="0" smtClean="0">
                <a:solidFill>
                  <a:srgbClr val="D11242"/>
                </a:solidFill>
                <a:latin typeface="Segoe UI Semibold" pitchFamily="34" charset="0"/>
              </a:endParaRPr>
            </a:p>
          </p:txBody>
        </p:sp>
      </p:grpSp>
      <p:grpSp>
        <p:nvGrpSpPr>
          <p:cNvPr id="8" name="Group 7"/>
          <p:cNvGrpSpPr/>
          <p:nvPr/>
        </p:nvGrpSpPr>
        <p:grpSpPr>
          <a:xfrm>
            <a:off x="6323012" y="4379994"/>
            <a:ext cx="2255520" cy="430887"/>
            <a:chOff x="6323012" y="4379994"/>
            <a:chExt cx="2255520" cy="430887"/>
          </a:xfrm>
        </p:grpSpPr>
        <p:cxnSp>
          <p:nvCxnSpPr>
            <p:cNvPr id="59" name="Straight Arrow Connector 58"/>
            <p:cNvCxnSpPr>
              <a:stCxn id="16" idx="2"/>
            </p:cNvCxnSpPr>
            <p:nvPr/>
          </p:nvCxnSpPr>
          <p:spPr>
            <a:xfrm>
              <a:off x="6323012" y="4451217"/>
              <a:ext cx="0" cy="273157"/>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71" name="TextBox 70"/>
            <p:cNvSpPr txBox="1"/>
            <p:nvPr/>
          </p:nvSpPr>
          <p:spPr>
            <a:xfrm>
              <a:off x="7085012" y="4379994"/>
              <a:ext cx="1146981" cy="430887"/>
            </a:xfrm>
            <a:prstGeom prst="rect">
              <a:avLst/>
            </a:prstGeom>
            <a:noFill/>
          </p:spPr>
          <p:txBody>
            <a:bodyPr wrap="none" lIns="0" tIns="0" rIns="0" bIns="0" rtlCol="0">
              <a:spAutoFit/>
            </a:bodyPr>
            <a:lstStyle/>
            <a:p>
              <a:pPr algn="ctr"/>
              <a:r>
                <a:rPr lang="en-US" sz="1400" dirty="0" smtClean="0">
                  <a:gradFill>
                    <a:gsLst>
                      <a:gs pos="0">
                        <a:schemeClr val="tx1"/>
                      </a:gs>
                      <a:gs pos="86000">
                        <a:schemeClr val="tx1"/>
                      </a:gs>
                    </a:gsLst>
                    <a:lin ang="5400000" scaled="0"/>
                  </a:gradFill>
                </a:rPr>
                <a:t>Change Order</a:t>
              </a:r>
            </a:p>
            <a:p>
              <a:pPr algn="ctr"/>
              <a:r>
                <a:rPr lang="en-US" sz="1400" dirty="0" smtClean="0">
                  <a:gradFill>
                    <a:gsLst>
                      <a:gs pos="0">
                        <a:schemeClr val="tx1"/>
                      </a:gs>
                      <a:gs pos="86000">
                        <a:schemeClr val="tx1"/>
                      </a:gs>
                    </a:gsLst>
                    <a:lin ang="5400000" scaled="0"/>
                  </a:gradFill>
                </a:rPr>
                <a:t>To Preparation</a:t>
              </a:r>
            </a:p>
          </p:txBody>
        </p:sp>
        <p:sp>
          <p:nvSpPr>
            <p:cNvPr id="72" name="Oval 71"/>
            <p:cNvSpPr/>
            <p:nvPr/>
          </p:nvSpPr>
          <p:spPr bwMode="auto">
            <a:xfrm>
              <a:off x="8304212" y="4429881"/>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4</a:t>
              </a:r>
            </a:p>
          </p:txBody>
        </p:sp>
      </p:grpSp>
      <p:grpSp>
        <p:nvGrpSpPr>
          <p:cNvPr id="10" name="Group 9"/>
          <p:cNvGrpSpPr/>
          <p:nvPr/>
        </p:nvGrpSpPr>
        <p:grpSpPr>
          <a:xfrm>
            <a:off x="2894012" y="3553969"/>
            <a:ext cx="2667000" cy="1018031"/>
            <a:chOff x="2894012" y="3553969"/>
            <a:chExt cx="2667000" cy="1018031"/>
          </a:xfrm>
        </p:grpSpPr>
        <p:cxnSp>
          <p:nvCxnSpPr>
            <p:cNvPr id="74" name="Elbow Connector 73"/>
            <p:cNvCxnSpPr>
              <a:stCxn id="16" idx="1"/>
              <a:endCxn id="14" idx="3"/>
            </p:cNvCxnSpPr>
            <p:nvPr/>
          </p:nvCxnSpPr>
          <p:spPr>
            <a:xfrm rot="10800000">
              <a:off x="2894012" y="3553969"/>
              <a:ext cx="2667000" cy="162681"/>
            </a:xfrm>
            <a:prstGeom prst="bentConnector3">
              <a:avLst>
                <a:gd name="adj1" fmla="val 50000"/>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75" name="TextBox 74"/>
            <p:cNvSpPr txBox="1"/>
            <p:nvPr/>
          </p:nvSpPr>
          <p:spPr>
            <a:xfrm>
              <a:off x="3146729" y="4120914"/>
              <a:ext cx="2008723" cy="430887"/>
            </a:xfrm>
            <a:prstGeom prst="rect">
              <a:avLst/>
            </a:prstGeom>
            <a:noFill/>
          </p:spPr>
          <p:txBody>
            <a:bodyPr wrap="square" lIns="0" tIns="0" rIns="0" bIns="0" rtlCol="0">
              <a:spAutoFit/>
            </a:bodyPr>
            <a:lstStyle/>
            <a:p>
              <a:pPr algn="ctr"/>
              <a:r>
                <a:rPr lang="en-US" sz="1400" dirty="0" smtClean="0">
                  <a:gradFill>
                    <a:gsLst>
                      <a:gs pos="0">
                        <a:schemeClr val="tx1"/>
                      </a:gs>
                      <a:gs pos="86000">
                        <a:schemeClr val="tx1"/>
                      </a:gs>
                    </a:gsLst>
                    <a:lin ang="5400000" scaled="0"/>
                  </a:gradFill>
                </a:rPr>
                <a:t>Change To Preparation</a:t>
              </a:r>
            </a:p>
            <a:p>
              <a:pPr algn="ctr"/>
              <a:r>
                <a:rPr lang="en-US" sz="1400" dirty="0" smtClean="0">
                  <a:gradFill>
                    <a:gsLst>
                      <a:gs pos="0">
                        <a:schemeClr val="tx1"/>
                      </a:gs>
                      <a:gs pos="86000">
                        <a:schemeClr val="tx1"/>
                      </a:gs>
                    </a:gsLst>
                    <a:lin ang="5400000" scaled="0"/>
                  </a:gradFill>
                </a:rPr>
                <a:t>Accepted</a:t>
              </a:r>
            </a:p>
          </p:txBody>
        </p:sp>
        <p:sp>
          <p:nvSpPr>
            <p:cNvPr id="76" name="Oval 75"/>
            <p:cNvSpPr/>
            <p:nvPr/>
          </p:nvSpPr>
          <p:spPr bwMode="auto">
            <a:xfrm>
              <a:off x="4570412" y="429768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5</a:t>
              </a:r>
            </a:p>
          </p:txBody>
        </p:sp>
      </p:grpSp>
      <p:grpSp>
        <p:nvGrpSpPr>
          <p:cNvPr id="9" name="Group 8"/>
          <p:cNvGrpSpPr/>
          <p:nvPr/>
        </p:nvGrpSpPr>
        <p:grpSpPr>
          <a:xfrm>
            <a:off x="2205052" y="944880"/>
            <a:ext cx="5443829" cy="2771769"/>
            <a:chOff x="2205052" y="944880"/>
            <a:chExt cx="5443829" cy="2771769"/>
          </a:xfrm>
        </p:grpSpPr>
        <p:cxnSp>
          <p:nvCxnSpPr>
            <p:cNvPr id="73" name="Elbow Connector 72"/>
            <p:cNvCxnSpPr>
              <a:stCxn id="16" idx="3"/>
              <a:endCxn id="13" idx="0"/>
            </p:cNvCxnSpPr>
            <p:nvPr/>
          </p:nvCxnSpPr>
          <p:spPr>
            <a:xfrm flipH="1" flipV="1">
              <a:off x="2205052" y="1219200"/>
              <a:ext cx="4879960" cy="2497449"/>
            </a:xfrm>
            <a:prstGeom prst="bentConnector4">
              <a:avLst>
                <a:gd name="adj1" fmla="val -4684"/>
                <a:gd name="adj2" fmla="val 109153"/>
              </a:avLst>
            </a:prstGeom>
            <a:noFill/>
            <a:ln w="28575">
              <a:solidFill>
                <a:srgbClr val="D11242"/>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77" name="Oval 76"/>
            <p:cNvSpPr/>
            <p:nvPr/>
          </p:nvSpPr>
          <p:spPr bwMode="auto">
            <a:xfrm>
              <a:off x="7374561" y="94488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5</a:t>
              </a:r>
            </a:p>
          </p:txBody>
        </p:sp>
        <p:sp>
          <p:nvSpPr>
            <p:cNvPr id="78" name="TextBox 77"/>
            <p:cNvSpPr txBox="1"/>
            <p:nvPr/>
          </p:nvSpPr>
          <p:spPr>
            <a:xfrm>
              <a:off x="5260337" y="1003756"/>
              <a:ext cx="2008723" cy="430887"/>
            </a:xfrm>
            <a:prstGeom prst="rect">
              <a:avLst/>
            </a:prstGeom>
            <a:noFill/>
          </p:spPr>
          <p:txBody>
            <a:bodyPr wrap="square" lIns="0" tIns="0" rIns="0" bIns="0" rtlCol="0">
              <a:spAutoFit/>
            </a:bodyPr>
            <a:lstStyle/>
            <a:p>
              <a:pPr algn="ctr"/>
              <a:r>
                <a:rPr lang="en-US" sz="1400" dirty="0" smtClean="0">
                  <a:gradFill>
                    <a:gsLst>
                      <a:gs pos="0">
                        <a:schemeClr val="tx1"/>
                      </a:gs>
                      <a:gs pos="86000">
                        <a:schemeClr val="tx1"/>
                      </a:gs>
                    </a:gsLst>
                    <a:lin ang="5400000" scaled="0"/>
                  </a:gradFill>
                </a:rPr>
                <a:t>Change To Cancelled</a:t>
              </a:r>
            </a:p>
            <a:p>
              <a:pPr algn="ctr"/>
              <a:r>
                <a:rPr lang="en-US" sz="1400" dirty="0" smtClean="0">
                  <a:gradFill>
                    <a:gsLst>
                      <a:gs pos="0">
                        <a:schemeClr val="tx1"/>
                      </a:gs>
                      <a:gs pos="86000">
                        <a:schemeClr val="tx1"/>
                      </a:gs>
                    </a:gsLst>
                    <a:lin ang="5400000" scaled="0"/>
                  </a:gradFill>
                </a:rPr>
                <a:t>Rejected</a:t>
              </a:r>
            </a:p>
          </p:txBody>
        </p:sp>
      </p:grpSp>
      <p:grpSp>
        <p:nvGrpSpPr>
          <p:cNvPr id="42" name="Group 41"/>
          <p:cNvGrpSpPr/>
          <p:nvPr/>
        </p:nvGrpSpPr>
        <p:grpSpPr>
          <a:xfrm>
            <a:off x="1516092" y="1877568"/>
            <a:ext cx="4806920" cy="4687886"/>
            <a:chOff x="1516092" y="1877568"/>
            <a:chExt cx="4806920" cy="4687886"/>
          </a:xfrm>
        </p:grpSpPr>
        <p:sp>
          <p:nvSpPr>
            <p:cNvPr id="69" name="Oval 68"/>
            <p:cNvSpPr/>
            <p:nvPr/>
          </p:nvSpPr>
          <p:spPr bwMode="auto">
            <a:xfrm>
              <a:off x="5155452" y="6202680"/>
              <a:ext cx="274320" cy="274320"/>
            </a:xfrm>
            <a:prstGeom prst="ellipse">
              <a:avLst/>
            </a:prstGeom>
            <a:ln w="12700">
              <a:solidFill>
                <a:srgbClr val="D1124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50000"/>
                </a:lnSpc>
                <a:spcBef>
                  <a:spcPct val="0"/>
                </a:spcBef>
                <a:spcAft>
                  <a:spcPct val="0"/>
                </a:spcAft>
              </a:pPr>
              <a:r>
                <a:rPr lang="en-US" sz="1200" dirty="0" smtClean="0">
                  <a:solidFill>
                    <a:srgbClr val="D11242"/>
                  </a:solidFill>
                  <a:latin typeface="Segoe UI Semibold" pitchFamily="34" charset="0"/>
                </a:rPr>
                <a:t>7</a:t>
              </a:r>
            </a:p>
          </p:txBody>
        </p:sp>
        <p:cxnSp>
          <p:nvCxnSpPr>
            <p:cNvPr id="53" name="Elbow Connector 52"/>
            <p:cNvCxnSpPr>
              <a:stCxn id="18" idx="2"/>
              <a:endCxn id="13" idx="1"/>
            </p:cNvCxnSpPr>
            <p:nvPr/>
          </p:nvCxnSpPr>
          <p:spPr>
            <a:xfrm rot="5400000" flipH="1">
              <a:off x="1851178" y="1542482"/>
              <a:ext cx="4136747" cy="4806920"/>
            </a:xfrm>
            <a:prstGeom prst="bentConnector4">
              <a:avLst>
                <a:gd name="adj1" fmla="val -14673"/>
                <a:gd name="adj2" fmla="val 104756"/>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
          <p:nvSpPr>
            <p:cNvPr id="86" name="TextBox 85"/>
            <p:cNvSpPr txBox="1"/>
            <p:nvPr/>
          </p:nvSpPr>
          <p:spPr>
            <a:xfrm>
              <a:off x="3919551" y="6134567"/>
              <a:ext cx="1087862" cy="430887"/>
            </a:xfrm>
            <a:prstGeom prst="rect">
              <a:avLst/>
            </a:prstGeom>
            <a:noFill/>
          </p:spPr>
          <p:txBody>
            <a:bodyPr wrap="none" lIns="0" tIns="0" rIns="0" bIns="0" rtlCol="0">
              <a:spAutoFit/>
            </a:bodyPr>
            <a:lstStyle/>
            <a:p>
              <a:pPr algn="ctr"/>
              <a:r>
                <a:rPr lang="en-US" sz="1400" dirty="0" smtClean="0">
                  <a:gradFill>
                    <a:gsLst>
                      <a:gs pos="0">
                        <a:schemeClr val="tx1"/>
                      </a:gs>
                      <a:gs pos="86000">
                        <a:schemeClr val="tx1"/>
                      </a:gs>
                    </a:gsLst>
                    <a:lin ang="5400000" scaled="0"/>
                  </a:gradFill>
                </a:rPr>
                <a:t>Order Update</a:t>
              </a:r>
            </a:p>
            <a:p>
              <a:pPr algn="ctr"/>
              <a:r>
                <a:rPr lang="en-US" sz="1400" dirty="0" smtClean="0">
                  <a:gradFill>
                    <a:gsLst>
                      <a:gs pos="0">
                        <a:schemeClr val="tx1"/>
                      </a:gs>
                      <a:gs pos="86000">
                        <a:schemeClr val="tx1"/>
                      </a:gs>
                    </a:gsLst>
                    <a:lin ang="5400000" scaled="0"/>
                  </a:gradFill>
                </a:rPr>
                <a:t>Serialization</a:t>
              </a:r>
            </a:p>
          </p:txBody>
        </p:sp>
      </p:grpSp>
    </p:spTree>
    <p:extLst>
      <p:ext uri="{BB962C8B-B14F-4D97-AF65-F5344CB8AC3E}">
        <p14:creationId xmlns:p14="http://schemas.microsoft.com/office/powerpoint/2010/main" val="150790406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right)">
                                      <p:cBhvr>
                                        <p:cTn id="30" dur="1000"/>
                                        <p:tgtEl>
                                          <p:spTgt spid="10"/>
                                        </p:tgtEl>
                                      </p:cBhvr>
                                    </p:animEffect>
                                  </p:childTnLst>
                                </p:cTn>
                              </p:par>
                              <p:par>
                                <p:cTn id="31" presetID="2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1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up)">
                                      <p:cBhvr>
                                        <p:cTn id="38" dur="10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7"/>
          <p:cNvSpPr>
            <a:spLocks noChangeArrowheads="1"/>
          </p:cNvSpPr>
          <p:nvPr/>
        </p:nvSpPr>
        <p:spPr bwMode="auto">
          <a:xfrm>
            <a:off x="1827212" y="931712"/>
            <a:ext cx="2746248"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Presentation Services</a:t>
            </a:r>
            <a:endParaRPr lang="en-US" sz="1400" dirty="0">
              <a:latin typeface="Segoe UI" pitchFamily="34" charset="0"/>
            </a:endParaRPr>
          </a:p>
        </p:txBody>
      </p:sp>
      <p:sp>
        <p:nvSpPr>
          <p:cNvPr id="25" name="Rounded Rectangle 6"/>
          <p:cNvSpPr/>
          <p:nvPr/>
        </p:nvSpPr>
        <p:spPr bwMode="black">
          <a:xfrm rot="16200000">
            <a:off x="1995625" y="850262"/>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nvGrpSpPr>
          <p:cNvPr id="84" name="Group 83"/>
          <p:cNvGrpSpPr/>
          <p:nvPr/>
        </p:nvGrpSpPr>
        <p:grpSpPr>
          <a:xfrm>
            <a:off x="1796326" y="931512"/>
            <a:ext cx="8415934" cy="5616590"/>
            <a:chOff x="1796326" y="931512"/>
            <a:chExt cx="8415934" cy="5616590"/>
          </a:xfrm>
        </p:grpSpPr>
        <p:sp>
          <p:nvSpPr>
            <p:cNvPr id="5" name="Rectangle 7"/>
            <p:cNvSpPr>
              <a:spLocks noChangeArrowheads="1"/>
            </p:cNvSpPr>
            <p:nvPr/>
          </p:nvSpPr>
          <p:spPr bwMode="auto">
            <a:xfrm>
              <a:off x="6094411" y="940526"/>
              <a:ext cx="206372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Commerce Services</a:t>
              </a:r>
              <a:endParaRPr lang="en-US" sz="1400" dirty="0">
                <a:latin typeface="Segoe UI" pitchFamily="34" charset="0"/>
              </a:endParaRPr>
            </a:p>
          </p:txBody>
        </p:sp>
        <p:grpSp>
          <p:nvGrpSpPr>
            <p:cNvPr id="6" name="Group 5"/>
            <p:cNvGrpSpPr/>
            <p:nvPr/>
          </p:nvGrpSpPr>
          <p:grpSpPr>
            <a:xfrm>
              <a:off x="6094412" y="5220016"/>
              <a:ext cx="1295400" cy="1316736"/>
              <a:chOff x="6780212" y="2449082"/>
              <a:chExt cx="1295400" cy="1316736"/>
            </a:xfrm>
          </p:grpSpPr>
          <p:sp>
            <p:nvSpPr>
              <p:cNvPr id="82"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Payment Systems</a:t>
                </a:r>
                <a:endParaRPr lang="en-US" sz="1400" dirty="0">
                  <a:latin typeface="Segoe UI" pitchFamily="34" charset="0"/>
                </a:endParaRPr>
              </a:p>
            </p:txBody>
          </p:sp>
          <p:sp>
            <p:nvSpPr>
              <p:cNvPr id="83"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7" name="Group 6"/>
            <p:cNvGrpSpPr/>
            <p:nvPr/>
          </p:nvGrpSpPr>
          <p:grpSpPr>
            <a:xfrm>
              <a:off x="8916860" y="940526"/>
              <a:ext cx="1295400" cy="1314996"/>
              <a:chOff x="6780212" y="1066800"/>
              <a:chExt cx="1295400" cy="1314996"/>
            </a:xfrm>
            <a:solidFill>
              <a:srgbClr val="D11200"/>
            </a:solidFill>
          </p:grpSpPr>
          <p:sp>
            <p:nvSpPr>
              <p:cNvPr id="80" name="Rectangle 79"/>
              <p:cNvSpPr>
                <a:spLocks noChangeArrowheads="1"/>
              </p:cNvSpPr>
              <p:nvPr/>
            </p:nvSpPr>
            <p:spPr bwMode="auto">
              <a:xfrm>
                <a:off x="6780212" y="1066800"/>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Picking And</a:t>
                </a:r>
              </a:p>
              <a:p>
                <a:pPr algn="ctr"/>
                <a:r>
                  <a:rPr lang="en-US" sz="1400" dirty="0">
                    <a:latin typeface="Segoe UI" pitchFamily="34" charset="0"/>
                  </a:rPr>
                  <a:t>Shipping </a:t>
                </a:r>
              </a:p>
            </p:txBody>
          </p:sp>
          <p:sp>
            <p:nvSpPr>
              <p:cNvPr id="81" name="Freeform 23"/>
              <p:cNvSpPr>
                <a:spLocks noEditPoints="1"/>
              </p:cNvSpPr>
              <p:nvPr/>
            </p:nvSpPr>
            <p:spPr bwMode="black">
              <a:xfrm>
                <a:off x="7149668" y="129040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latin typeface="Segoe UI" pitchFamily="34" charset="0"/>
                </a:endParaRPr>
              </a:p>
            </p:txBody>
          </p:sp>
        </p:grpSp>
        <p:grpSp>
          <p:nvGrpSpPr>
            <p:cNvPr id="8" name="Group 7"/>
            <p:cNvGrpSpPr/>
            <p:nvPr/>
          </p:nvGrpSpPr>
          <p:grpSpPr>
            <a:xfrm>
              <a:off x="4672738" y="5220016"/>
              <a:ext cx="1295400" cy="1316736"/>
              <a:chOff x="6780212" y="3849420"/>
              <a:chExt cx="1295400" cy="1316736"/>
            </a:xfrm>
          </p:grpSpPr>
          <p:sp>
            <p:nvSpPr>
              <p:cNvPr id="78"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ERP System</a:t>
                </a:r>
              </a:p>
            </p:txBody>
          </p:sp>
          <p:pic>
            <p:nvPicPr>
              <p:cNvPr id="79"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275012" y="5231366"/>
              <a:ext cx="1298448" cy="1316736"/>
              <a:chOff x="5405834" y="5231366"/>
              <a:chExt cx="1298448" cy="1316736"/>
            </a:xfrm>
          </p:grpSpPr>
          <p:sp>
            <p:nvSpPr>
              <p:cNvPr id="74"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Routes and Delivery </a:t>
                </a:r>
              </a:p>
            </p:txBody>
          </p:sp>
          <p:grpSp>
            <p:nvGrpSpPr>
              <p:cNvPr id="75" name="Group 74"/>
              <p:cNvGrpSpPr/>
              <p:nvPr/>
            </p:nvGrpSpPr>
            <p:grpSpPr bwMode="black">
              <a:xfrm>
                <a:off x="5737354" y="5382981"/>
                <a:ext cx="609282" cy="609124"/>
                <a:chOff x="446088" y="2665413"/>
                <a:chExt cx="920750" cy="920750"/>
              </a:xfrm>
              <a:solidFill>
                <a:srgbClr val="FFFFFF"/>
              </a:solidFill>
            </p:grpSpPr>
            <p:sp>
              <p:nvSpPr>
                <p:cNvPr id="76"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77"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grpSp>
          <p:nvGrpSpPr>
            <p:cNvPr id="10" name="Group 9"/>
            <p:cNvGrpSpPr/>
            <p:nvPr/>
          </p:nvGrpSpPr>
          <p:grpSpPr>
            <a:xfrm>
              <a:off x="1827212" y="5220016"/>
              <a:ext cx="1298448" cy="1316736"/>
              <a:chOff x="4037012" y="5220016"/>
              <a:chExt cx="1298448" cy="1316736"/>
            </a:xfrm>
          </p:grpSpPr>
          <p:sp>
            <p:nvSpPr>
              <p:cNvPr id="72"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Email / SMS Gateway</a:t>
                </a:r>
                <a:endParaRPr lang="en-US" sz="1400" dirty="0">
                  <a:latin typeface="Segoe UI" pitchFamily="34" charset="0"/>
                </a:endParaRPr>
              </a:p>
            </p:txBody>
          </p:sp>
          <p:sp>
            <p:nvSpPr>
              <p:cNvPr id="73"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11" name="Freeform 90"/>
            <p:cNvSpPr>
              <a:spLocks noEditPoints="1"/>
            </p:cNvSpPr>
            <p:nvPr/>
          </p:nvSpPr>
          <p:spPr bwMode="black">
            <a:xfrm>
              <a:off x="6784372" y="116413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12" name="Group 11"/>
            <p:cNvGrpSpPr/>
            <p:nvPr/>
          </p:nvGrpSpPr>
          <p:grpSpPr>
            <a:xfrm>
              <a:off x="8913812" y="2362200"/>
              <a:ext cx="1298448" cy="1316736"/>
              <a:chOff x="836612" y="1467395"/>
              <a:chExt cx="1298448" cy="1316736"/>
            </a:xfrm>
          </p:grpSpPr>
          <p:sp>
            <p:nvSpPr>
              <p:cNvPr id="70" name="Rectangle 6"/>
              <p:cNvSpPr>
                <a:spLocks noChangeArrowheads="1"/>
              </p:cNvSpPr>
              <p:nvPr/>
            </p:nvSpPr>
            <p:spPr bwMode="auto">
              <a:xfrm>
                <a:off x="836612" y="1467395"/>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Call Center</a:t>
                </a:r>
              </a:p>
            </p:txBody>
          </p:sp>
          <p:sp>
            <p:nvSpPr>
              <p:cNvPr id="71" name="Freeform 12"/>
              <p:cNvSpPr>
                <a:spLocks noChangeAspect="1"/>
              </p:cNvSpPr>
              <p:nvPr/>
            </p:nvSpPr>
            <p:spPr bwMode="black">
              <a:xfrm>
                <a:off x="1259094" y="1720146"/>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latin typeface="Segoe UI" pitchFamily="34" charset="0"/>
                </a:endParaRPr>
              </a:p>
            </p:txBody>
          </p:sp>
        </p:grpSp>
        <p:sp>
          <p:nvSpPr>
            <p:cNvPr id="13" name="Freeform 23"/>
            <p:cNvSpPr>
              <a:spLocks noEditPoints="1"/>
            </p:cNvSpPr>
            <p:nvPr/>
          </p:nvSpPr>
          <p:spPr bwMode="black">
            <a:xfrm>
              <a:off x="9258604" y="1151253"/>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14" name="Rectangle 13"/>
            <p:cNvSpPr>
              <a:spLocks noChangeArrowheads="1"/>
            </p:cNvSpPr>
            <p:nvPr/>
          </p:nvSpPr>
          <p:spPr bwMode="auto">
            <a:xfrm>
              <a:off x="8253917" y="933587"/>
              <a:ext cx="595678" cy="417181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5" name="Rectangle 14"/>
            <p:cNvSpPr>
              <a:spLocks noChangeArrowheads="1"/>
            </p:cNvSpPr>
            <p:nvPr/>
          </p:nvSpPr>
          <p:spPr bwMode="auto">
            <a:xfrm rot="5400000">
              <a:off x="4740098" y="1591579"/>
              <a:ext cx="570048" cy="645759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Integration Layer</a:t>
              </a:r>
              <a:endParaRPr lang="en-US" sz="1400" dirty="0">
                <a:latin typeface="Segoe UI" pitchFamily="34" charset="0"/>
              </a:endParaRPr>
            </a:p>
          </p:txBody>
        </p:sp>
        <p:sp>
          <p:nvSpPr>
            <p:cNvPr id="16" name="Freeform 12"/>
            <p:cNvSpPr>
              <a:spLocks noChangeAspect="1"/>
            </p:cNvSpPr>
            <p:nvPr/>
          </p:nvSpPr>
          <p:spPr bwMode="black">
            <a:xfrm>
              <a:off x="9305403" y="2614951"/>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chemeClr val="tx1"/>
                </a:solidFill>
                <a:latin typeface="Segoe UI" pitchFamily="34" charset="0"/>
              </a:endParaRPr>
            </a:p>
          </p:txBody>
        </p:sp>
        <p:grpSp>
          <p:nvGrpSpPr>
            <p:cNvPr id="17" name="Group 16"/>
            <p:cNvGrpSpPr/>
            <p:nvPr/>
          </p:nvGrpSpPr>
          <p:grpSpPr>
            <a:xfrm>
              <a:off x="8913812" y="3777141"/>
              <a:ext cx="1295400" cy="1316736"/>
              <a:chOff x="4037012" y="2438400"/>
              <a:chExt cx="1295400" cy="1316736"/>
            </a:xfrm>
          </p:grpSpPr>
          <p:sp>
            <p:nvSpPr>
              <p:cNvPr id="68"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Web SSO</a:t>
                </a:r>
              </a:p>
              <a:p>
                <a:pPr algn="ctr"/>
                <a:r>
                  <a:rPr lang="en-US" sz="1400" dirty="0">
                    <a:latin typeface="Segoe UI" pitchFamily="34" charset="0"/>
                  </a:rPr>
                  <a:t>System</a:t>
                </a:r>
              </a:p>
            </p:txBody>
          </p:sp>
          <p:sp>
            <p:nvSpPr>
              <p:cNvPr id="69" name="Freeform 164"/>
              <p:cNvSpPr>
                <a:spLocks noEditPoints="1"/>
              </p:cNvSpPr>
              <p:nvPr/>
            </p:nvSpPr>
            <p:spPr bwMode="black">
              <a:xfrm>
                <a:off x="4413588" y="2570817"/>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18" name="Rectangle 7"/>
            <p:cNvSpPr>
              <a:spLocks noChangeArrowheads="1"/>
            </p:cNvSpPr>
            <p:nvPr/>
          </p:nvSpPr>
          <p:spPr bwMode="auto">
            <a:xfrm>
              <a:off x="4672738" y="931512"/>
              <a:ext cx="1295400" cy="2043425"/>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Cross Cutting Services</a:t>
              </a:r>
              <a:endParaRPr lang="en-US" sz="1400" dirty="0">
                <a:latin typeface="Segoe UI" pitchFamily="34" charset="0"/>
              </a:endParaRPr>
            </a:p>
          </p:txBody>
        </p:sp>
        <p:sp>
          <p:nvSpPr>
            <p:cNvPr id="19" name="Rectangle 7"/>
            <p:cNvSpPr>
              <a:spLocks noChangeArrowheads="1"/>
            </p:cNvSpPr>
            <p:nvPr/>
          </p:nvSpPr>
          <p:spPr bwMode="auto">
            <a:xfrm>
              <a:off x="6094410" y="30697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Media Services</a:t>
              </a:r>
              <a:endParaRPr lang="en-US" sz="1400" dirty="0">
                <a:latin typeface="Segoe UI" pitchFamily="34" charset="0"/>
              </a:endParaRPr>
            </a:p>
          </p:txBody>
        </p:sp>
        <p:sp>
          <p:nvSpPr>
            <p:cNvPr id="21" name="Rectangle 7"/>
            <p:cNvSpPr>
              <a:spLocks noChangeArrowheads="1"/>
            </p:cNvSpPr>
            <p:nvPr/>
          </p:nvSpPr>
          <p:spPr bwMode="auto">
            <a:xfrm>
              <a:off x="1796326" y="306970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Analytical Databases</a:t>
              </a:r>
              <a:endParaRPr lang="en-US" sz="1400" dirty="0">
                <a:latin typeface="Segoe UI" pitchFamily="34" charset="0"/>
              </a:endParaRPr>
            </a:p>
          </p:txBody>
        </p:sp>
        <p:sp>
          <p:nvSpPr>
            <p:cNvPr id="22" name="Rectangle 7"/>
            <p:cNvSpPr>
              <a:spLocks noChangeArrowheads="1"/>
            </p:cNvSpPr>
            <p:nvPr/>
          </p:nvSpPr>
          <p:spPr bwMode="auto">
            <a:xfrm>
              <a:off x="1816762" y="1642784"/>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Business Services</a:t>
              </a:r>
              <a:endParaRPr lang="en-US" sz="1400" dirty="0">
                <a:latin typeface="Segoe UI" pitchFamily="34" charset="0"/>
              </a:endParaRPr>
            </a:p>
          </p:txBody>
        </p:sp>
        <p:sp>
          <p:nvSpPr>
            <p:cNvPr id="23" name="Rectangle 7"/>
            <p:cNvSpPr>
              <a:spLocks noChangeArrowheads="1"/>
            </p:cNvSpPr>
            <p:nvPr/>
          </p:nvSpPr>
          <p:spPr bwMode="auto">
            <a:xfrm>
              <a:off x="1796326" y="2362200"/>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latin typeface="Segoe UI" pitchFamily="34" charset="0"/>
                </a:rPr>
                <a:t>Data Access Services</a:t>
              </a:r>
              <a:endParaRPr lang="en-US" sz="1400" dirty="0">
                <a:latin typeface="Segoe UI" pitchFamily="34" charset="0"/>
              </a:endParaRPr>
            </a:p>
          </p:txBody>
        </p:sp>
        <p:sp>
          <p:nvSpPr>
            <p:cNvPr id="24" name="Rectangle 7"/>
            <p:cNvSpPr>
              <a:spLocks noChangeArrowheads="1"/>
            </p:cNvSpPr>
            <p:nvPr/>
          </p:nvSpPr>
          <p:spPr bwMode="auto">
            <a:xfrm>
              <a:off x="1801086" y="381144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Relational Databases</a:t>
              </a:r>
              <a:endParaRPr lang="en-US" sz="1400" dirty="0">
                <a:latin typeface="Segoe UI" pitchFamily="34" charset="0"/>
              </a:endParaRPr>
            </a:p>
          </p:txBody>
        </p:sp>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597" y="1656123"/>
              <a:ext cx="459839" cy="60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Freeform 83"/>
            <p:cNvSpPr>
              <a:spLocks noEditPoints="1"/>
            </p:cNvSpPr>
            <p:nvPr/>
          </p:nvSpPr>
          <p:spPr bwMode="black">
            <a:xfrm>
              <a:off x="1984814" y="240305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8" name="Freeform 81"/>
            <p:cNvSpPr>
              <a:spLocks/>
            </p:cNvSpPr>
            <p:nvPr/>
          </p:nvSpPr>
          <p:spPr bwMode="black">
            <a:xfrm>
              <a:off x="5092458" y="1429836"/>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9" name="Freeform 79"/>
            <p:cNvSpPr>
              <a:spLocks noEditPoints="1"/>
            </p:cNvSpPr>
            <p:nvPr/>
          </p:nvSpPr>
          <p:spPr bwMode="black">
            <a:xfrm>
              <a:off x="2036261" y="3845041"/>
              <a:ext cx="400154" cy="54095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30" name="Group 29"/>
            <p:cNvGrpSpPr/>
            <p:nvPr/>
          </p:nvGrpSpPr>
          <p:grpSpPr bwMode="black">
            <a:xfrm>
              <a:off x="2038564" y="3088976"/>
              <a:ext cx="529953" cy="569608"/>
              <a:chOff x="1435100" y="3879850"/>
              <a:chExt cx="739775" cy="795338"/>
            </a:xfrm>
            <a:solidFill>
              <a:schemeClr val="tx1"/>
            </a:solidFill>
          </p:grpSpPr>
          <p:sp>
            <p:nvSpPr>
              <p:cNvPr id="5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3"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5"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67"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1" name="Group 30"/>
            <p:cNvGrpSpPr/>
            <p:nvPr/>
          </p:nvGrpSpPr>
          <p:grpSpPr>
            <a:xfrm>
              <a:off x="1986441" y="4572000"/>
              <a:ext cx="501421" cy="486566"/>
              <a:chOff x="8870271" y="4646406"/>
              <a:chExt cx="501421" cy="486566"/>
            </a:xfrm>
          </p:grpSpPr>
          <p:sp>
            <p:nvSpPr>
              <p:cNvPr id="54"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5"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6"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7"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8"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sp>
          <p:nvSpPr>
            <p:cNvPr id="32" name="Freeform 7"/>
            <p:cNvSpPr>
              <a:spLocks noEditPoints="1"/>
            </p:cNvSpPr>
            <p:nvPr/>
          </p:nvSpPr>
          <p:spPr bwMode="black">
            <a:xfrm>
              <a:off x="6137527" y="3117770"/>
              <a:ext cx="490285" cy="5267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33" name="Rectangle 7"/>
            <p:cNvSpPr>
              <a:spLocks noChangeArrowheads="1"/>
            </p:cNvSpPr>
            <p:nvPr/>
          </p:nvSpPr>
          <p:spPr bwMode="auto">
            <a:xfrm>
              <a:off x="6068873" y="3811440"/>
              <a:ext cx="2089258"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latin typeface="Segoe UI" pitchFamily="34" charset="0"/>
                </a:rPr>
                <a:t>Reporting</a:t>
              </a:r>
            </a:p>
            <a:p>
              <a:pPr algn="ctr"/>
              <a:r>
                <a:rPr lang="en-US" sz="1400" dirty="0" smtClean="0">
                  <a:latin typeface="Segoe UI" pitchFamily="34" charset="0"/>
                </a:rPr>
                <a:t>Services</a:t>
              </a:r>
              <a:endParaRPr lang="en-US" sz="1400" dirty="0">
                <a:latin typeface="Segoe UI" pitchFamily="34" charset="0"/>
              </a:endParaRPr>
            </a:p>
          </p:txBody>
        </p:sp>
        <p:sp>
          <p:nvSpPr>
            <p:cNvPr id="34" name="Freeform 18"/>
            <p:cNvSpPr>
              <a:spLocks noEditPoints="1"/>
            </p:cNvSpPr>
            <p:nvPr/>
          </p:nvSpPr>
          <p:spPr bwMode="black">
            <a:xfrm>
              <a:off x="6129194" y="3824141"/>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5" name="Rectangle 6"/>
            <p:cNvSpPr>
              <a:spLocks noChangeArrowheads="1"/>
            </p:cNvSpPr>
            <p:nvPr/>
          </p:nvSpPr>
          <p:spPr bwMode="auto">
            <a:xfrm>
              <a:off x="7539164" y="5223401"/>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latin typeface="Segoe UI" pitchFamily="34" charset="0"/>
                </a:rPr>
                <a:t>Loyalty System</a:t>
              </a:r>
            </a:p>
          </p:txBody>
        </p:sp>
        <p:grpSp>
          <p:nvGrpSpPr>
            <p:cNvPr id="36" name="Group 35"/>
            <p:cNvGrpSpPr/>
            <p:nvPr/>
          </p:nvGrpSpPr>
          <p:grpSpPr bwMode="black">
            <a:xfrm>
              <a:off x="7834354" y="5473065"/>
              <a:ext cx="647554" cy="394335"/>
              <a:chOff x="10387012" y="4179358"/>
              <a:chExt cx="974726" cy="593725"/>
            </a:xfrm>
            <a:solidFill>
              <a:srgbClr val="FFFFFF"/>
            </a:solidFill>
          </p:grpSpPr>
          <p:sp>
            <p:nvSpPr>
              <p:cNvPr id="4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5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7" name="Group 36"/>
            <p:cNvGrpSpPr/>
            <p:nvPr/>
          </p:nvGrpSpPr>
          <p:grpSpPr>
            <a:xfrm>
              <a:off x="8908009" y="5220016"/>
              <a:ext cx="1295400" cy="1316736"/>
              <a:chOff x="5394295" y="3823063"/>
              <a:chExt cx="1295400" cy="1316736"/>
            </a:xfrm>
          </p:grpSpPr>
          <p:sp>
            <p:nvSpPr>
              <p:cNvPr id="38"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latin typeface="Segoe UI" pitchFamily="34" charset="0"/>
                  </a:rPr>
                  <a:t>DWarehouse</a:t>
                </a:r>
                <a:r>
                  <a:rPr lang="en-US" sz="1400" dirty="0">
                    <a:latin typeface="Segoe UI" pitchFamily="34" charset="0"/>
                  </a:rPr>
                  <a:t> System</a:t>
                </a:r>
              </a:p>
            </p:txBody>
          </p:sp>
          <p:grpSp>
            <p:nvGrpSpPr>
              <p:cNvPr id="39" name="Group 38"/>
              <p:cNvGrpSpPr/>
              <p:nvPr/>
            </p:nvGrpSpPr>
            <p:grpSpPr bwMode="black">
              <a:xfrm>
                <a:off x="5772563" y="4046404"/>
                <a:ext cx="529953" cy="569608"/>
                <a:chOff x="1435100" y="3879850"/>
                <a:chExt cx="739775" cy="795338"/>
              </a:xfrm>
              <a:solidFill>
                <a:schemeClr val="tx1"/>
              </a:solidFill>
            </p:grpSpPr>
            <p:sp>
              <p:nvSpPr>
                <p:cNvPr id="40"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1"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2"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3"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4"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5"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6"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7"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sp>
          <p:nvSpPr>
            <p:cNvPr id="86" name="Rectangle 7"/>
            <p:cNvSpPr>
              <a:spLocks noChangeArrowheads="1"/>
            </p:cNvSpPr>
            <p:nvPr/>
          </p:nvSpPr>
          <p:spPr bwMode="auto">
            <a:xfrm>
              <a:off x="6094412" y="23622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latin typeface="Segoe UI" pitchFamily="34" charset="0"/>
                </a:rPr>
                <a:t>Search Services</a:t>
              </a:r>
              <a:endParaRPr lang="en-US" sz="1400" dirty="0">
                <a:latin typeface="Segoe UI" pitchFamily="34" charset="0"/>
              </a:endParaRPr>
            </a:p>
          </p:txBody>
        </p:sp>
        <p:sp>
          <p:nvSpPr>
            <p:cNvPr id="89" name="Freeform 247"/>
            <p:cNvSpPr>
              <a:spLocks/>
            </p:cNvSpPr>
            <p:nvPr/>
          </p:nvSpPr>
          <p:spPr bwMode="black">
            <a:xfrm>
              <a:off x="6603056" y="2461881"/>
              <a:ext cx="85342" cy="132626"/>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0" name="Freeform 248"/>
            <p:cNvSpPr>
              <a:spLocks/>
            </p:cNvSpPr>
            <p:nvPr/>
          </p:nvSpPr>
          <p:spPr bwMode="black">
            <a:xfrm>
              <a:off x="6425612" y="2461881"/>
              <a:ext cx="54078" cy="54909"/>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1" name="Freeform 249"/>
            <p:cNvSpPr>
              <a:spLocks/>
            </p:cNvSpPr>
            <p:nvPr/>
          </p:nvSpPr>
          <p:spPr bwMode="black">
            <a:xfrm>
              <a:off x="6456876" y="2467794"/>
              <a:ext cx="168994" cy="120800"/>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2" name="Oval 250"/>
            <p:cNvSpPr>
              <a:spLocks noChangeArrowheads="1"/>
            </p:cNvSpPr>
            <p:nvPr/>
          </p:nvSpPr>
          <p:spPr bwMode="black">
            <a:xfrm>
              <a:off x="6485605" y="2362200"/>
              <a:ext cx="111536" cy="1140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3" name="Freeform 251"/>
            <p:cNvSpPr>
              <a:spLocks/>
            </p:cNvSpPr>
            <p:nvPr/>
          </p:nvSpPr>
          <p:spPr bwMode="black">
            <a:xfrm>
              <a:off x="6390969" y="2514255"/>
              <a:ext cx="82807" cy="105594"/>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4" name="Freeform 252"/>
            <p:cNvSpPr>
              <a:spLocks/>
            </p:cNvSpPr>
            <p:nvPr/>
          </p:nvSpPr>
          <p:spPr bwMode="black">
            <a:xfrm>
              <a:off x="6124802" y="2514255"/>
              <a:ext cx="109002" cy="16895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5" name="Freeform 253"/>
            <p:cNvSpPr>
              <a:spLocks/>
            </p:cNvSpPr>
            <p:nvPr/>
          </p:nvSpPr>
          <p:spPr bwMode="black">
            <a:xfrm>
              <a:off x="6201695" y="2522703"/>
              <a:ext cx="218003" cy="237376"/>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6" name="Oval 254"/>
            <p:cNvSpPr>
              <a:spLocks noChangeArrowheads="1"/>
            </p:cNvSpPr>
            <p:nvPr/>
          </p:nvSpPr>
          <p:spPr bwMode="black">
            <a:xfrm>
              <a:off x="6238874" y="2387543"/>
              <a:ext cx="146180" cy="14360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7" name="Freeform 255"/>
            <p:cNvSpPr>
              <a:spLocks/>
            </p:cNvSpPr>
            <p:nvPr/>
          </p:nvSpPr>
          <p:spPr bwMode="black">
            <a:xfrm>
              <a:off x="6688399" y="2771905"/>
              <a:ext cx="183359" cy="166416"/>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8" name="Freeform 256"/>
            <p:cNvSpPr>
              <a:spLocks noEditPoints="1"/>
            </p:cNvSpPr>
            <p:nvPr/>
          </p:nvSpPr>
          <p:spPr bwMode="black">
            <a:xfrm>
              <a:off x="6382519" y="2580146"/>
              <a:ext cx="357424" cy="358175"/>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99" name="Freeform 257"/>
            <p:cNvSpPr>
              <a:spLocks/>
            </p:cNvSpPr>
            <p:nvPr/>
          </p:nvSpPr>
          <p:spPr bwMode="black">
            <a:xfrm>
              <a:off x="6485605" y="2665466"/>
              <a:ext cx="119986" cy="80252"/>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2" name="Title 1"/>
          <p:cNvSpPr>
            <a:spLocks noGrp="1"/>
          </p:cNvSpPr>
          <p:nvPr>
            <p:ph type="title"/>
          </p:nvPr>
        </p:nvSpPr>
        <p:spPr/>
        <p:txBody>
          <a:bodyPr/>
          <a:lstStyle/>
          <a:p>
            <a:r>
              <a:rPr lang="en-US" dirty="0" smtClean="0"/>
              <a:t>Presentation Services</a:t>
            </a:r>
            <a:endParaRPr lang="en-US" dirty="0"/>
          </a:p>
        </p:txBody>
      </p:sp>
    </p:spTree>
    <p:extLst>
      <p:ext uri="{BB962C8B-B14F-4D97-AF65-F5344CB8AC3E}">
        <p14:creationId xmlns:p14="http://schemas.microsoft.com/office/powerpoint/2010/main" val="198407508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84"/>
                                        </p:tgtEl>
                                        <p:attrNameLst>
                                          <p:attrName>style.opacity</p:attrName>
                                        </p:attrNameLst>
                                      </p:cBhvr>
                                      <p:to>
                                        <p:strVal val="0.5"/>
                                      </p:to>
                                    </p:set>
                                    <p:animEffect filter="image" prLst="opacity: 0.5">
                                      <p:cBhvr rctx="IE">
                                        <p:cTn id="7" dur="indefinite"/>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6703951" y="1699979"/>
            <a:ext cx="1879579" cy="1879580"/>
          </a:xfrm>
          <a:prstGeom prst="rect">
            <a:avLst/>
          </a:prstGeom>
          <a:solidFill>
            <a:srgbClr val="00B050"/>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Extensible</a:t>
            </a:r>
            <a:endParaRPr lang="en-US" sz="2800" dirty="0">
              <a:latin typeface="Segoe UI" pitchFamily="34" charset="0"/>
            </a:endParaRPr>
          </a:p>
        </p:txBody>
      </p:sp>
      <p:sp>
        <p:nvSpPr>
          <p:cNvPr id="23" name="Rectangle 22"/>
          <p:cNvSpPr/>
          <p:nvPr/>
        </p:nvSpPr>
        <p:spPr bwMode="auto">
          <a:xfrm>
            <a:off x="8614249" y="3625451"/>
            <a:ext cx="1879579" cy="1879580"/>
          </a:xfrm>
          <a:prstGeom prst="rect">
            <a:avLst/>
          </a:prstGeom>
          <a:solidFill>
            <a:srgbClr val="00B050"/>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Template based</a:t>
            </a:r>
            <a:endParaRPr lang="en-US" sz="2800" dirty="0">
              <a:latin typeface="Segoe UI" pitchFamily="34" charset="0"/>
            </a:endParaRPr>
          </a:p>
        </p:txBody>
      </p:sp>
      <p:sp>
        <p:nvSpPr>
          <p:cNvPr id="25" name="Rectangle 24"/>
          <p:cNvSpPr/>
          <p:nvPr/>
        </p:nvSpPr>
        <p:spPr bwMode="auto">
          <a:xfrm>
            <a:off x="8615455" y="1701246"/>
            <a:ext cx="1879579" cy="1879580"/>
          </a:xfrm>
          <a:prstGeom prst="rect">
            <a:avLst/>
          </a:prstGeom>
          <a:solidFill>
            <a:srgbClr val="00B050"/>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Light</a:t>
            </a:r>
            <a:endParaRPr lang="en-US" sz="2800" dirty="0">
              <a:latin typeface="Segoe UI" pitchFamily="34" charset="0"/>
            </a:endParaRPr>
          </a:p>
        </p:txBody>
      </p:sp>
      <p:sp>
        <p:nvSpPr>
          <p:cNvPr id="3" name="Title 2"/>
          <p:cNvSpPr>
            <a:spLocks noGrp="1"/>
          </p:cNvSpPr>
          <p:nvPr>
            <p:ph type="title"/>
          </p:nvPr>
        </p:nvSpPr>
        <p:spPr/>
        <p:txBody>
          <a:bodyPr/>
          <a:lstStyle/>
          <a:p>
            <a:r>
              <a:rPr lang="en-US" dirty="0" smtClean="0"/>
              <a:t>Presentation Services</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12" y="1699979"/>
            <a:ext cx="5385891" cy="3803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6705683" y="3616854"/>
            <a:ext cx="1879579" cy="1879580"/>
          </a:xfrm>
          <a:prstGeom prst="rect">
            <a:avLst/>
          </a:prstGeom>
          <a:solidFill>
            <a:srgbClr val="00B050"/>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Adaptive</a:t>
            </a:r>
          </a:p>
          <a:p>
            <a:pPr algn="ctr"/>
            <a:r>
              <a:rPr lang="en-US" sz="2800" dirty="0" smtClean="0">
                <a:latin typeface="Segoe UI" pitchFamily="34" charset="0"/>
              </a:rPr>
              <a:t>UX</a:t>
            </a:r>
            <a:endParaRPr lang="en-US" sz="2800" dirty="0">
              <a:latin typeface="Segoe UI" pitchFamily="34" charset="0"/>
            </a:endParaRPr>
          </a:p>
        </p:txBody>
      </p:sp>
    </p:spTree>
    <p:extLst>
      <p:ext uri="{BB962C8B-B14F-4D97-AF65-F5344CB8AC3E}">
        <p14:creationId xmlns:p14="http://schemas.microsoft.com/office/powerpoint/2010/main" val="1676675945"/>
      </p:ext>
    </p:extLst>
  </p:cSld>
  <p:clrMapOvr>
    <a:masterClrMapping/>
  </p:clrMapOvr>
  <p:transition spd="slow" advClick="0">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Lightweight User Interface</a:t>
            </a:r>
            <a:endParaRPr lang="en-US" dirty="0"/>
          </a:p>
        </p:txBody>
      </p:sp>
      <p:sp>
        <p:nvSpPr>
          <p:cNvPr id="4" name="Rectangle 10"/>
          <p:cNvSpPr>
            <a:spLocks noChangeArrowheads="1"/>
          </p:cNvSpPr>
          <p:nvPr/>
        </p:nvSpPr>
        <p:spPr bwMode="auto">
          <a:xfrm>
            <a:off x="684212" y="1295401"/>
            <a:ext cx="3810000" cy="321260"/>
          </a:xfrm>
          <a:prstGeom prst="rect">
            <a:avLst/>
          </a:prstGeom>
          <a:solidFill>
            <a:srgbClr val="509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latin typeface="Segoe UI" pitchFamily="34" charset="0"/>
              </a:rPr>
              <a:t>Browser</a:t>
            </a:r>
            <a:endParaRPr lang="en-US" dirty="0">
              <a:latin typeface="Segoe UI" pitchFamily="34" charset="0"/>
            </a:endParaRPr>
          </a:p>
        </p:txBody>
      </p:sp>
      <p:sp>
        <p:nvSpPr>
          <p:cNvPr id="5" name="Rectangle 14"/>
          <p:cNvSpPr>
            <a:spLocks noChangeArrowheads="1"/>
          </p:cNvSpPr>
          <p:nvPr/>
        </p:nvSpPr>
        <p:spPr bwMode="auto">
          <a:xfrm>
            <a:off x="684212" y="1635033"/>
            <a:ext cx="3810000" cy="1717767"/>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6" name="Rectangle 26"/>
          <p:cNvSpPr>
            <a:spLocks noChangeArrowheads="1"/>
          </p:cNvSpPr>
          <p:nvPr/>
        </p:nvSpPr>
        <p:spPr bwMode="auto">
          <a:xfrm>
            <a:off x="1206726" y="2971800"/>
            <a:ext cx="2830285" cy="320553"/>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latin typeface="Segoe UI" pitchFamily="34" charset="0"/>
              </a:rPr>
              <a:t>HTML Template</a:t>
            </a:r>
            <a:endParaRPr lang="en-US" dirty="0">
              <a:latin typeface="Segoe UI" pitchFamily="34" charset="0"/>
            </a:endParaRPr>
          </a:p>
        </p:txBody>
      </p:sp>
      <p:sp>
        <p:nvSpPr>
          <p:cNvPr id="7" name="Rectangle 26"/>
          <p:cNvSpPr>
            <a:spLocks noChangeArrowheads="1"/>
          </p:cNvSpPr>
          <p:nvPr/>
        </p:nvSpPr>
        <p:spPr bwMode="auto">
          <a:xfrm>
            <a:off x="1217612" y="1828800"/>
            <a:ext cx="1981200" cy="1082553"/>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latin typeface="Segoe UI" pitchFamily="34" charset="0"/>
              </a:rPr>
              <a:t>Placeholder</a:t>
            </a:r>
            <a:endParaRPr lang="en-US" dirty="0">
              <a:latin typeface="Segoe UI" pitchFamily="34" charset="0"/>
            </a:endParaRPr>
          </a:p>
        </p:txBody>
      </p:sp>
      <p:sp>
        <p:nvSpPr>
          <p:cNvPr id="8" name="Rectangle 12"/>
          <p:cNvSpPr>
            <a:spLocks noChangeArrowheads="1"/>
          </p:cNvSpPr>
          <p:nvPr/>
        </p:nvSpPr>
        <p:spPr bwMode="auto">
          <a:xfrm>
            <a:off x="3307406" y="1828800"/>
            <a:ext cx="729606" cy="320553"/>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smtClean="0">
                <a:latin typeface="Segoe UI" pitchFamily="34" charset="0"/>
              </a:rPr>
              <a:t>Refresh</a:t>
            </a:r>
            <a:endParaRPr lang="en-US" dirty="0">
              <a:latin typeface="Segoe UI" pitchFamily="34" charset="0"/>
            </a:endParaRPr>
          </a:p>
        </p:txBody>
      </p:sp>
      <p:grpSp>
        <p:nvGrpSpPr>
          <p:cNvPr id="11" name="Group 2"/>
          <p:cNvGrpSpPr/>
          <p:nvPr/>
        </p:nvGrpSpPr>
        <p:grpSpPr>
          <a:xfrm>
            <a:off x="684212" y="3962401"/>
            <a:ext cx="3810000" cy="2057399"/>
            <a:chOff x="684212" y="3962401"/>
            <a:chExt cx="3810000" cy="2057399"/>
          </a:xfrm>
        </p:grpSpPr>
        <p:sp>
          <p:nvSpPr>
            <p:cNvPr id="9" name="Rectangle 10"/>
            <p:cNvSpPr>
              <a:spLocks noChangeArrowheads="1"/>
            </p:cNvSpPr>
            <p:nvPr/>
          </p:nvSpPr>
          <p:spPr bwMode="auto">
            <a:xfrm>
              <a:off x="684212" y="3962401"/>
              <a:ext cx="3810000" cy="321260"/>
            </a:xfrm>
            <a:prstGeom prst="rect">
              <a:avLst/>
            </a:prstGeom>
            <a:solidFill>
              <a:srgbClr val="509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smtClean="0">
                  <a:latin typeface="Segoe UI" pitchFamily="34" charset="0"/>
                </a:rPr>
                <a:t>Browser</a:t>
              </a:r>
              <a:endParaRPr lang="en-US" dirty="0">
                <a:latin typeface="Segoe UI" pitchFamily="34" charset="0"/>
              </a:endParaRPr>
            </a:p>
          </p:txBody>
        </p:sp>
        <p:sp>
          <p:nvSpPr>
            <p:cNvPr id="10" name="Rectangle 14"/>
            <p:cNvSpPr>
              <a:spLocks noChangeArrowheads="1"/>
            </p:cNvSpPr>
            <p:nvPr/>
          </p:nvSpPr>
          <p:spPr bwMode="auto">
            <a:xfrm>
              <a:off x="684212" y="4302033"/>
              <a:ext cx="3810000" cy="1717767"/>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14" name="Rectangle 26"/>
            <p:cNvSpPr>
              <a:spLocks noChangeArrowheads="1"/>
            </p:cNvSpPr>
            <p:nvPr/>
          </p:nvSpPr>
          <p:spPr bwMode="auto">
            <a:xfrm>
              <a:off x="1206726" y="5562600"/>
              <a:ext cx="2830285" cy="320553"/>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latin typeface="Segoe UI" pitchFamily="34" charset="0"/>
                </a:rPr>
                <a:t>HTML Template</a:t>
              </a:r>
              <a:endParaRPr lang="en-US" dirty="0">
                <a:latin typeface="Segoe UI" pitchFamily="34" charset="0"/>
              </a:endParaRPr>
            </a:p>
          </p:txBody>
        </p:sp>
        <p:sp>
          <p:nvSpPr>
            <p:cNvPr id="15" name="Rectangle 26"/>
            <p:cNvSpPr>
              <a:spLocks noChangeArrowheads="1"/>
            </p:cNvSpPr>
            <p:nvPr/>
          </p:nvSpPr>
          <p:spPr bwMode="auto">
            <a:xfrm>
              <a:off x="1217612" y="4419600"/>
              <a:ext cx="1981200" cy="1082553"/>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endParaRPr lang="en-US" dirty="0">
                <a:latin typeface="Segoe UI" pitchFamily="34" charset="0"/>
              </a:endParaRPr>
            </a:p>
          </p:txBody>
        </p:sp>
        <p:sp>
          <p:nvSpPr>
            <p:cNvPr id="16" name="Rectangle 12"/>
            <p:cNvSpPr>
              <a:spLocks noChangeArrowheads="1"/>
            </p:cNvSpPr>
            <p:nvPr/>
          </p:nvSpPr>
          <p:spPr bwMode="auto">
            <a:xfrm>
              <a:off x="3307406" y="4419600"/>
              <a:ext cx="729606" cy="320553"/>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smtClean="0">
                  <a:latin typeface="Segoe UI" pitchFamily="34" charset="0"/>
                </a:rPr>
                <a:t>Refresh</a:t>
              </a:r>
              <a:endParaRPr lang="en-US" dirty="0">
                <a:latin typeface="Segoe UI" pitchFamily="34" charset="0"/>
              </a:endParaRPr>
            </a:p>
          </p:txBody>
        </p:sp>
        <p:pic>
          <p:nvPicPr>
            <p:cNvPr id="17" name="Picture 47" descr="C:\Users\sakuu\Documents\Ballmer MGX 2011\Tile Icons\Calend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1674812" y="4495800"/>
              <a:ext cx="990600" cy="90654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Freeform 80"/>
          <p:cNvSpPr>
            <a:spLocks noEditPoints="1"/>
          </p:cNvSpPr>
          <p:nvPr/>
        </p:nvSpPr>
        <p:spPr bwMode="black">
          <a:xfrm>
            <a:off x="10056812" y="1551347"/>
            <a:ext cx="990600" cy="1391503"/>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21" name="Rectangle 11"/>
          <p:cNvSpPr>
            <a:spLocks noChangeArrowheads="1"/>
          </p:cNvSpPr>
          <p:nvPr/>
        </p:nvSpPr>
        <p:spPr bwMode="auto">
          <a:xfrm>
            <a:off x="5713412" y="1524000"/>
            <a:ext cx="3276600" cy="61747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smtClean="0">
                <a:latin typeface="Segoe UI" pitchFamily="34" charset="0"/>
              </a:rPr>
              <a:t>Invoke Web Service To Get Data From Server</a:t>
            </a:r>
            <a:endParaRPr lang="en-US" sz="1600" dirty="0">
              <a:latin typeface="Segoe UI" pitchFamily="34" charset="0"/>
            </a:endParaRPr>
          </a:p>
        </p:txBody>
      </p:sp>
      <p:sp>
        <p:nvSpPr>
          <p:cNvPr id="22" name="Rectangle 11"/>
          <p:cNvSpPr>
            <a:spLocks noChangeArrowheads="1"/>
          </p:cNvSpPr>
          <p:nvPr/>
        </p:nvSpPr>
        <p:spPr bwMode="auto">
          <a:xfrm>
            <a:off x="5713412" y="2235926"/>
            <a:ext cx="3276600" cy="61747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a:latin typeface="Segoe UI" pitchFamily="34" charset="0"/>
              </a:rPr>
              <a:t>Callback Function To Process Data</a:t>
            </a:r>
          </a:p>
        </p:txBody>
      </p:sp>
      <p:sp>
        <p:nvSpPr>
          <p:cNvPr id="23" name="Rectangle 11"/>
          <p:cNvSpPr>
            <a:spLocks noChangeArrowheads="1"/>
          </p:cNvSpPr>
          <p:nvPr/>
        </p:nvSpPr>
        <p:spPr bwMode="auto">
          <a:xfrm>
            <a:off x="5713412" y="2963924"/>
            <a:ext cx="3276600" cy="61747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smtClean="0">
                <a:latin typeface="Segoe UI" pitchFamily="34" charset="0"/>
              </a:rPr>
              <a:t>Build HTML based on template</a:t>
            </a:r>
            <a:endParaRPr lang="en-US" sz="1600" dirty="0">
              <a:latin typeface="Segoe UI" pitchFamily="34" charset="0"/>
            </a:endParaRPr>
          </a:p>
        </p:txBody>
      </p:sp>
      <p:cxnSp>
        <p:nvCxnSpPr>
          <p:cNvPr id="24" name="Straight Arrow Connector 23"/>
          <p:cNvCxnSpPr/>
          <p:nvPr/>
        </p:nvCxnSpPr>
        <p:spPr>
          <a:xfrm flipH="1">
            <a:off x="4076201" y="1977058"/>
            <a:ext cx="1600197" cy="0"/>
          </a:xfrm>
          <a:prstGeom prst="straightConnector1">
            <a:avLst/>
          </a:prstGeom>
          <a:noFill/>
          <a:ln w="28575">
            <a:solidFill>
              <a:schemeClr val="tx1"/>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26" name="Straight Arrow Connector 25"/>
          <p:cNvCxnSpPr/>
          <p:nvPr/>
        </p:nvCxnSpPr>
        <p:spPr>
          <a:xfrm flipH="1">
            <a:off x="8990012" y="1981200"/>
            <a:ext cx="1219201" cy="1867"/>
          </a:xfrm>
          <a:prstGeom prst="straightConnector1">
            <a:avLst/>
          </a:prstGeom>
          <a:noFill/>
          <a:ln w="28575">
            <a:solidFill>
              <a:schemeClr val="tx1"/>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p:nvPr/>
        </p:nvCxnSpPr>
        <p:spPr>
          <a:xfrm>
            <a:off x="8990012" y="2516467"/>
            <a:ext cx="1066800" cy="0"/>
          </a:xfrm>
          <a:prstGeom prst="straightConnector1">
            <a:avLst/>
          </a:prstGeom>
          <a:noFill/>
          <a:ln w="28575">
            <a:solidFill>
              <a:schemeClr val="tx1"/>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sp>
        <p:nvSpPr>
          <p:cNvPr id="35" name="Rectangle 34"/>
          <p:cNvSpPr/>
          <p:nvPr/>
        </p:nvSpPr>
        <p:spPr>
          <a:xfrm>
            <a:off x="9292476" y="2227218"/>
            <a:ext cx="614271" cy="307777"/>
          </a:xfrm>
          <a:prstGeom prst="rect">
            <a:avLst/>
          </a:prstGeom>
        </p:spPr>
        <p:txBody>
          <a:bodyPr wrap="none">
            <a:spAutoFit/>
          </a:bodyPr>
          <a:lstStyle/>
          <a:p>
            <a:pPr algn="ctr"/>
            <a:r>
              <a:rPr lang="en-US" sz="1400" dirty="0" smtClean="0"/>
              <a:t>JSON</a:t>
            </a:r>
            <a:endParaRPr lang="en-US" dirty="0"/>
          </a:p>
        </p:txBody>
      </p:sp>
      <p:cxnSp>
        <p:nvCxnSpPr>
          <p:cNvPr id="36" name="Straight Arrow Connector 35"/>
          <p:cNvCxnSpPr/>
          <p:nvPr/>
        </p:nvCxnSpPr>
        <p:spPr>
          <a:xfrm flipH="1" flipV="1">
            <a:off x="7384958" y="2665336"/>
            <a:ext cx="1" cy="492033"/>
          </a:xfrm>
          <a:prstGeom prst="straightConnector1">
            <a:avLst/>
          </a:prstGeom>
          <a:noFill/>
          <a:ln w="28575">
            <a:solidFill>
              <a:schemeClr val="tx1"/>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38" name="Straight Arrow Connector 37"/>
          <p:cNvCxnSpPr/>
          <p:nvPr/>
        </p:nvCxnSpPr>
        <p:spPr>
          <a:xfrm flipH="1">
            <a:off x="4037013" y="3112182"/>
            <a:ext cx="1676398" cy="0"/>
          </a:xfrm>
          <a:prstGeom prst="straightConnector1">
            <a:avLst/>
          </a:prstGeom>
          <a:noFill/>
          <a:ln w="28575">
            <a:solidFill>
              <a:schemeClr val="tx1"/>
            </a:solidFill>
            <a:headEnd type="arrow" w="med" len="med"/>
            <a:tailEnd type="none" w="med" len="med"/>
          </a:ln>
        </p:spPr>
        <p:style>
          <a:lnRef idx="1">
            <a:schemeClr val="accent2"/>
          </a:lnRef>
          <a:fillRef idx="3">
            <a:schemeClr val="accent2"/>
          </a:fillRef>
          <a:effectRef idx="2">
            <a:schemeClr val="accent2"/>
          </a:effectRef>
          <a:fontRef idx="minor">
            <a:schemeClr val="lt1"/>
          </a:fontRef>
        </p:style>
      </p:cxnSp>
      <p:cxnSp>
        <p:nvCxnSpPr>
          <p:cNvPr id="41" name="Elbow Connector 40"/>
          <p:cNvCxnSpPr>
            <a:stCxn id="23" idx="2"/>
          </p:cNvCxnSpPr>
          <p:nvPr/>
        </p:nvCxnSpPr>
        <p:spPr>
          <a:xfrm rot="5400000">
            <a:off x="4585524" y="2194688"/>
            <a:ext cx="1379476" cy="4152900"/>
          </a:xfrm>
          <a:prstGeom prst="bentConnector2">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spTree>
    <p:custDataLst>
      <p:tags r:id="rId1"/>
    </p:custDataLst>
    <p:extLst>
      <p:ext uri="{BB962C8B-B14F-4D97-AF65-F5344CB8AC3E}">
        <p14:creationId xmlns:p14="http://schemas.microsoft.com/office/powerpoint/2010/main" val="54690034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right)">
                                      <p:cBhvr>
                                        <p:cTn id="49" dur="500"/>
                                        <p:tgtEl>
                                          <p:spTgt spid="41"/>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3" grpId="0" animBg="1"/>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Concerns: Caching</a:t>
            </a:r>
            <a:endParaRPr lang="en-US" dirty="0"/>
          </a:p>
        </p:txBody>
      </p:sp>
      <p:sp>
        <p:nvSpPr>
          <p:cNvPr id="6" name="Rectangle 5"/>
          <p:cNvSpPr/>
          <p:nvPr/>
        </p:nvSpPr>
        <p:spPr>
          <a:xfrm>
            <a:off x="150812" y="3276600"/>
            <a:ext cx="3352800" cy="461665"/>
          </a:xfrm>
          <a:prstGeom prst="rect">
            <a:avLst/>
          </a:prstGeom>
        </p:spPr>
        <p:txBody>
          <a:bodyPr wrap="square">
            <a:spAutoFit/>
          </a:bodyPr>
          <a:lstStyle/>
          <a:p>
            <a:r>
              <a:rPr lang="en-US" sz="2400" dirty="0" smtClean="0">
                <a:gradFill>
                  <a:gsLst>
                    <a:gs pos="0">
                      <a:srgbClr val="FFFFFF"/>
                    </a:gs>
                    <a:gs pos="100000">
                      <a:srgbClr val="FFFFFF"/>
                    </a:gs>
                  </a:gsLst>
                  <a:lin ang="5400000" scaled="0"/>
                </a:gradFill>
              </a:rPr>
              <a:t>Page Output Cache</a:t>
            </a:r>
            <a:endParaRPr lang="en-US" sz="24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412" y="838201"/>
            <a:ext cx="6210903" cy="601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3046412" y="838201"/>
            <a:ext cx="6210903" cy="6019799"/>
          </a:xfrm>
          <a:prstGeom prst="rect">
            <a:avLst/>
          </a:prstGeom>
          <a:solidFill>
            <a:schemeClr val="accent5">
              <a:alpha val="5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1" name="Group 20"/>
          <p:cNvGrpSpPr/>
          <p:nvPr/>
        </p:nvGrpSpPr>
        <p:grpSpPr>
          <a:xfrm>
            <a:off x="3046412" y="1676400"/>
            <a:ext cx="5410200" cy="3429000"/>
            <a:chOff x="3046412" y="1676400"/>
            <a:chExt cx="5410200" cy="3429000"/>
          </a:xfrm>
        </p:grpSpPr>
        <p:sp>
          <p:nvSpPr>
            <p:cNvPr id="8" name="Rectangle 7"/>
            <p:cNvSpPr/>
            <p:nvPr/>
          </p:nvSpPr>
          <p:spPr bwMode="auto">
            <a:xfrm>
              <a:off x="5332412" y="1676400"/>
              <a:ext cx="1905000" cy="457200"/>
            </a:xfrm>
            <a:prstGeom prst="rect">
              <a:avLst/>
            </a:prstGeom>
            <a:solidFill>
              <a:schemeClr val="accent4">
                <a:alpha val="5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3046412" y="2133600"/>
              <a:ext cx="1219200" cy="2971800"/>
            </a:xfrm>
            <a:prstGeom prst="rect">
              <a:avLst/>
            </a:prstGeom>
            <a:solidFill>
              <a:schemeClr val="accent4">
                <a:alpha val="5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p:nvSpPr>
          <p:spPr>
            <a:xfrm>
              <a:off x="5103812" y="3276600"/>
              <a:ext cx="3352800" cy="369332"/>
            </a:xfrm>
            <a:prstGeom prst="rect">
              <a:avLst/>
            </a:prstGeom>
          </p:spPr>
          <p:txBody>
            <a:bodyPr wrap="square">
              <a:spAutoFit/>
            </a:bodyPr>
            <a:lstStyle/>
            <a:p>
              <a:r>
                <a:rPr lang="en-US" dirty="0" err="1" smtClean="0">
                  <a:gradFill>
                    <a:gsLst>
                      <a:gs pos="0">
                        <a:srgbClr val="FFFFFF"/>
                      </a:gs>
                      <a:gs pos="100000">
                        <a:srgbClr val="FFFFFF"/>
                      </a:gs>
                    </a:gsLst>
                    <a:lin ang="5400000" scaled="0"/>
                  </a:gradFill>
                </a:rPr>
                <a:t>VaryByParam</a:t>
              </a:r>
              <a:r>
                <a:rPr lang="en-US" dirty="0" smtClean="0">
                  <a:gradFill>
                    <a:gsLst>
                      <a:gs pos="0">
                        <a:srgbClr val="FFFFFF"/>
                      </a:gs>
                      <a:gs pos="100000">
                        <a:srgbClr val="FFFFFF"/>
                      </a:gs>
                    </a:gsLst>
                    <a:lin ang="5400000" scaled="0"/>
                  </a:gradFill>
                </a:rPr>
                <a:t> ( Store )</a:t>
              </a:r>
              <a:endParaRPr lang="en-US" dirty="0"/>
            </a:p>
          </p:txBody>
        </p:sp>
        <p:cxnSp>
          <p:nvCxnSpPr>
            <p:cNvPr id="17" name="Straight Arrow Connector 16"/>
            <p:cNvCxnSpPr/>
            <p:nvPr/>
          </p:nvCxnSpPr>
          <p:spPr>
            <a:xfrm flipV="1">
              <a:off x="6246812" y="2209800"/>
              <a:ext cx="0" cy="1066800"/>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p:nvPr/>
          </p:nvCxnSpPr>
          <p:spPr>
            <a:xfrm flipH="1">
              <a:off x="3960812" y="3507432"/>
              <a:ext cx="1143000" cy="0"/>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grpSp>
      <p:grpSp>
        <p:nvGrpSpPr>
          <p:cNvPr id="50" name="Group 49"/>
          <p:cNvGrpSpPr/>
          <p:nvPr/>
        </p:nvGrpSpPr>
        <p:grpSpPr>
          <a:xfrm>
            <a:off x="9851261" y="893064"/>
            <a:ext cx="1524000" cy="5888736"/>
            <a:chOff x="9851261" y="893064"/>
            <a:chExt cx="1524000" cy="5888736"/>
          </a:xfrm>
        </p:grpSpPr>
        <p:grpSp>
          <p:nvGrpSpPr>
            <p:cNvPr id="49" name="Group 48"/>
            <p:cNvGrpSpPr/>
            <p:nvPr/>
          </p:nvGrpSpPr>
          <p:grpSpPr>
            <a:xfrm>
              <a:off x="9851261" y="893064"/>
              <a:ext cx="1524000" cy="5888736"/>
              <a:chOff x="9851261" y="893064"/>
              <a:chExt cx="1524000" cy="5888736"/>
            </a:xfrm>
          </p:grpSpPr>
          <p:sp>
            <p:nvSpPr>
              <p:cNvPr id="39" name="Rectangle 7"/>
              <p:cNvSpPr>
                <a:spLocks noChangeArrowheads="1"/>
              </p:cNvSpPr>
              <p:nvPr/>
            </p:nvSpPr>
            <p:spPr bwMode="auto">
              <a:xfrm>
                <a:off x="9851261" y="893064"/>
                <a:ext cx="1524000" cy="1469136"/>
              </a:xfrm>
              <a:prstGeom prst="rect">
                <a:avLst/>
              </a:prstGeom>
              <a:solidFill>
                <a:srgbClr val="1745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Browsing</a:t>
                </a:r>
                <a:endParaRPr lang="en-US" sz="1400" dirty="0">
                  <a:latin typeface="Segoe UI" pitchFamily="34" charset="0"/>
                </a:endParaRPr>
              </a:p>
            </p:txBody>
          </p:sp>
          <p:sp>
            <p:nvSpPr>
              <p:cNvPr id="40" name="Rectangle 7"/>
              <p:cNvSpPr>
                <a:spLocks noChangeArrowheads="1"/>
              </p:cNvSpPr>
              <p:nvPr/>
            </p:nvSpPr>
            <p:spPr bwMode="auto">
              <a:xfrm>
                <a:off x="9851261" y="5312664"/>
                <a:ext cx="1524000" cy="1469136"/>
              </a:xfrm>
              <a:prstGeom prst="rect">
                <a:avLst/>
              </a:prstGeom>
              <a:solidFill>
                <a:schemeClr val="accent2">
                  <a:lumMod val="60000"/>
                  <a:lumOff val="40000"/>
                </a:schemeClr>
              </a:solidFill>
              <a:ln>
                <a:noFill/>
              </a:ln>
              <a:extLst/>
            </p:spPr>
            <p:txBody>
              <a:bodyPr vert="horz" wrap="square" lIns="91440" tIns="45720" rIns="91440" bIns="45720" numCol="1" anchor="b" anchorCtr="0" compatLnSpc="1">
                <a:prstTxWarp prst="textNoShape">
                  <a:avLst/>
                </a:prstTxWarp>
              </a:bodyPr>
              <a:lstStyle/>
              <a:p>
                <a:pPr algn="ctr"/>
                <a:r>
                  <a:rPr lang="en-US" sz="1400" dirty="0" smtClean="0">
                    <a:latin typeface="Segoe UI" pitchFamily="34" charset="0"/>
                  </a:rPr>
                  <a:t>Editing</a:t>
                </a:r>
                <a:endParaRPr lang="en-US" sz="1400" dirty="0">
                  <a:latin typeface="Segoe UI" pitchFamily="34" charset="0"/>
                </a:endParaRPr>
              </a:p>
            </p:txBody>
          </p:sp>
          <p:sp>
            <p:nvSpPr>
              <p:cNvPr id="46" name="Rectangle 45"/>
              <p:cNvSpPr/>
              <p:nvPr/>
            </p:nvSpPr>
            <p:spPr>
              <a:xfrm>
                <a:off x="10133012" y="3581400"/>
                <a:ext cx="1219200" cy="646331"/>
              </a:xfrm>
              <a:prstGeom prst="rect">
                <a:avLst/>
              </a:prstGeom>
            </p:spPr>
            <p:txBody>
              <a:bodyPr wrap="square">
                <a:spAutoFit/>
              </a:bodyPr>
              <a:lstStyle/>
              <a:p>
                <a:r>
                  <a:rPr lang="en-US" dirty="0" smtClean="0">
                    <a:gradFill>
                      <a:gsLst>
                        <a:gs pos="0">
                          <a:srgbClr val="FFFFFF"/>
                        </a:gs>
                        <a:gs pos="100000">
                          <a:srgbClr val="FFFFFF"/>
                        </a:gs>
                      </a:gsLst>
                      <a:lin ang="5400000" scaled="0"/>
                    </a:gradFill>
                  </a:rPr>
                  <a:t>Caching </a:t>
                </a:r>
              </a:p>
              <a:p>
                <a:r>
                  <a:rPr lang="en-US" dirty="0" smtClean="0">
                    <a:gradFill>
                      <a:gsLst>
                        <a:gs pos="0">
                          <a:srgbClr val="FFFFFF"/>
                        </a:gs>
                        <a:gs pos="100000">
                          <a:srgbClr val="FFFFFF"/>
                        </a:gs>
                      </a:gsLst>
                      <a:lin ang="5400000" scaled="0"/>
                    </a:gradFill>
                  </a:rPr>
                  <a:t>Profiles</a:t>
                </a:r>
                <a:endParaRPr lang="en-US" dirty="0"/>
              </a:p>
            </p:txBody>
          </p:sp>
          <p:cxnSp>
            <p:nvCxnSpPr>
              <p:cNvPr id="47" name="Straight Arrow Connector 46"/>
              <p:cNvCxnSpPr/>
              <p:nvPr/>
            </p:nvCxnSpPr>
            <p:spPr>
              <a:xfrm flipV="1">
                <a:off x="10611673" y="2440632"/>
                <a:ext cx="0" cy="1066800"/>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cxnSp>
            <p:nvCxnSpPr>
              <p:cNvPr id="48" name="Straight Arrow Connector 47"/>
              <p:cNvCxnSpPr/>
              <p:nvPr/>
            </p:nvCxnSpPr>
            <p:spPr>
              <a:xfrm flipH="1">
                <a:off x="10592982" y="4191000"/>
                <a:ext cx="18496" cy="990600"/>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grpSp>
        <p:grpSp>
          <p:nvGrpSpPr>
            <p:cNvPr id="22" name="Group 21"/>
            <p:cNvGrpSpPr/>
            <p:nvPr/>
          </p:nvGrpSpPr>
          <p:grpSpPr bwMode="black">
            <a:xfrm>
              <a:off x="10285412" y="1264156"/>
              <a:ext cx="746956" cy="576121"/>
              <a:chOff x="6673850" y="4338638"/>
              <a:chExt cx="1403351" cy="1082675"/>
            </a:xfrm>
            <a:solidFill>
              <a:srgbClr val="FFFFFF"/>
            </a:solidFill>
          </p:grpSpPr>
          <p:sp>
            <p:nvSpPr>
              <p:cNvPr id="23"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4"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5"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6"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7"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8"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29"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0"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1"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2"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3"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nvGrpSpPr>
            <p:cNvPr id="34" name="Group 33"/>
            <p:cNvGrpSpPr/>
            <p:nvPr/>
          </p:nvGrpSpPr>
          <p:grpSpPr bwMode="black">
            <a:xfrm>
              <a:off x="10296396" y="5816535"/>
              <a:ext cx="604157" cy="416791"/>
              <a:chOff x="5687773" y="4282519"/>
              <a:chExt cx="610739" cy="421442"/>
            </a:xfrm>
          </p:grpSpPr>
          <p:sp>
            <p:nvSpPr>
              <p:cNvPr id="35" name="Freeform 119"/>
              <p:cNvSpPr>
                <a:spLocks/>
              </p:cNvSpPr>
              <p:nvPr/>
            </p:nvSpPr>
            <p:spPr bwMode="black">
              <a:xfrm>
                <a:off x="6110772" y="4282519"/>
                <a:ext cx="187740" cy="253956"/>
              </a:xfrm>
              <a:custGeom>
                <a:avLst/>
                <a:gdLst>
                  <a:gd name="T0" fmla="*/ 102 w 102"/>
                  <a:gd name="T1" fmla="*/ 138 h 138"/>
                  <a:gd name="T2" fmla="*/ 102 w 102"/>
                  <a:gd name="T3" fmla="*/ 123 h 138"/>
                  <a:gd name="T4" fmla="*/ 102 w 102"/>
                  <a:gd name="T5" fmla="*/ 123 h 138"/>
                  <a:gd name="T6" fmla="*/ 102 w 102"/>
                  <a:gd name="T7" fmla="*/ 115 h 138"/>
                  <a:gd name="T8" fmla="*/ 84 w 102"/>
                  <a:gd name="T9" fmla="*/ 94 h 138"/>
                  <a:gd name="T10" fmla="*/ 68 w 102"/>
                  <a:gd name="T11" fmla="*/ 58 h 138"/>
                  <a:gd name="T12" fmla="*/ 68 w 102"/>
                  <a:gd name="T13" fmla="*/ 58 h 138"/>
                  <a:gd name="T14" fmla="*/ 68 w 102"/>
                  <a:gd name="T15" fmla="*/ 22 h 138"/>
                  <a:gd name="T16" fmla="*/ 68 w 102"/>
                  <a:gd name="T17" fmla="*/ 7 h 138"/>
                  <a:gd name="T18" fmla="*/ 50 w 102"/>
                  <a:gd name="T19" fmla="*/ 0 h 138"/>
                  <a:gd name="T20" fmla="*/ 32 w 102"/>
                  <a:gd name="T21" fmla="*/ 7 h 138"/>
                  <a:gd name="T22" fmla="*/ 32 w 102"/>
                  <a:gd name="T23" fmla="*/ 22 h 138"/>
                  <a:gd name="T24" fmla="*/ 32 w 102"/>
                  <a:gd name="T25" fmla="*/ 58 h 138"/>
                  <a:gd name="T26" fmla="*/ 32 w 102"/>
                  <a:gd name="T27" fmla="*/ 58 h 138"/>
                  <a:gd name="T28" fmla="*/ 15 w 102"/>
                  <a:gd name="T29" fmla="*/ 94 h 138"/>
                  <a:gd name="T30" fmla="*/ 0 w 102"/>
                  <a:gd name="T31" fmla="*/ 112 h 138"/>
                  <a:gd name="T32" fmla="*/ 0 w 102"/>
                  <a:gd name="T33" fmla="*/ 138 h 138"/>
                  <a:gd name="T34" fmla="*/ 102 w 102"/>
                  <a:gd name="T3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38">
                    <a:moveTo>
                      <a:pt x="102" y="138"/>
                    </a:moveTo>
                    <a:cubicBezTo>
                      <a:pt x="102" y="123"/>
                      <a:pt x="102" y="123"/>
                      <a:pt x="102" y="123"/>
                    </a:cubicBezTo>
                    <a:cubicBezTo>
                      <a:pt x="102" y="123"/>
                      <a:pt x="102" y="123"/>
                      <a:pt x="102" y="123"/>
                    </a:cubicBezTo>
                    <a:cubicBezTo>
                      <a:pt x="102" y="115"/>
                      <a:pt x="102" y="115"/>
                      <a:pt x="102" y="115"/>
                    </a:cubicBezTo>
                    <a:cubicBezTo>
                      <a:pt x="102" y="103"/>
                      <a:pt x="97" y="94"/>
                      <a:pt x="84" y="94"/>
                    </a:cubicBezTo>
                    <a:cubicBezTo>
                      <a:pt x="68" y="94"/>
                      <a:pt x="68" y="79"/>
                      <a:pt x="68" y="58"/>
                    </a:cubicBezTo>
                    <a:cubicBezTo>
                      <a:pt x="68" y="58"/>
                      <a:pt x="68" y="58"/>
                      <a:pt x="68" y="58"/>
                    </a:cubicBezTo>
                    <a:cubicBezTo>
                      <a:pt x="68" y="22"/>
                      <a:pt x="68" y="22"/>
                      <a:pt x="68" y="22"/>
                    </a:cubicBezTo>
                    <a:cubicBezTo>
                      <a:pt x="68" y="7"/>
                      <a:pt x="68" y="7"/>
                      <a:pt x="68" y="7"/>
                    </a:cubicBezTo>
                    <a:cubicBezTo>
                      <a:pt x="68" y="3"/>
                      <a:pt x="60" y="0"/>
                      <a:pt x="50" y="0"/>
                    </a:cubicBezTo>
                    <a:cubicBezTo>
                      <a:pt x="40" y="0"/>
                      <a:pt x="32" y="3"/>
                      <a:pt x="32" y="7"/>
                    </a:cubicBezTo>
                    <a:cubicBezTo>
                      <a:pt x="32" y="22"/>
                      <a:pt x="32" y="22"/>
                      <a:pt x="32" y="22"/>
                    </a:cubicBezTo>
                    <a:cubicBezTo>
                      <a:pt x="32" y="58"/>
                      <a:pt x="32" y="58"/>
                      <a:pt x="32" y="58"/>
                    </a:cubicBezTo>
                    <a:cubicBezTo>
                      <a:pt x="32" y="58"/>
                      <a:pt x="32" y="58"/>
                      <a:pt x="32" y="58"/>
                    </a:cubicBezTo>
                    <a:cubicBezTo>
                      <a:pt x="32" y="83"/>
                      <a:pt x="34" y="94"/>
                      <a:pt x="15" y="94"/>
                    </a:cubicBezTo>
                    <a:cubicBezTo>
                      <a:pt x="5" y="94"/>
                      <a:pt x="0" y="102"/>
                      <a:pt x="0" y="112"/>
                    </a:cubicBezTo>
                    <a:cubicBezTo>
                      <a:pt x="0" y="113"/>
                      <a:pt x="0" y="138"/>
                      <a:pt x="0" y="138"/>
                    </a:cubicBezTo>
                    <a:lnTo>
                      <a:pt x="102" y="13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6" name="Freeform 120"/>
              <p:cNvSpPr>
                <a:spLocks/>
              </p:cNvSpPr>
              <p:nvPr/>
            </p:nvSpPr>
            <p:spPr bwMode="black">
              <a:xfrm>
                <a:off x="6110772" y="4553613"/>
                <a:ext cx="187740" cy="147232"/>
              </a:xfrm>
              <a:custGeom>
                <a:avLst/>
                <a:gdLst>
                  <a:gd name="T0" fmla="*/ 102 w 102"/>
                  <a:gd name="T1" fmla="*/ 0 h 80"/>
                  <a:gd name="T2" fmla="*/ 0 w 102"/>
                  <a:gd name="T3" fmla="*/ 0 h 80"/>
                  <a:gd name="T4" fmla="*/ 0 w 102"/>
                  <a:gd name="T5" fmla="*/ 77 h 80"/>
                  <a:gd name="T6" fmla="*/ 4 w 102"/>
                  <a:gd name="T7" fmla="*/ 80 h 80"/>
                  <a:gd name="T8" fmla="*/ 7 w 102"/>
                  <a:gd name="T9" fmla="*/ 78 h 80"/>
                  <a:gd name="T10" fmla="*/ 10 w 102"/>
                  <a:gd name="T11" fmla="*/ 80 h 80"/>
                  <a:gd name="T12" fmla="*/ 13 w 102"/>
                  <a:gd name="T13" fmla="*/ 77 h 80"/>
                  <a:gd name="T14" fmla="*/ 17 w 102"/>
                  <a:gd name="T15" fmla="*/ 80 h 80"/>
                  <a:gd name="T16" fmla="*/ 20 w 102"/>
                  <a:gd name="T17" fmla="*/ 78 h 80"/>
                  <a:gd name="T18" fmla="*/ 23 w 102"/>
                  <a:gd name="T19" fmla="*/ 80 h 80"/>
                  <a:gd name="T20" fmla="*/ 26 w 102"/>
                  <a:gd name="T21" fmla="*/ 78 h 80"/>
                  <a:gd name="T22" fmla="*/ 29 w 102"/>
                  <a:gd name="T23" fmla="*/ 80 h 80"/>
                  <a:gd name="T24" fmla="*/ 32 w 102"/>
                  <a:gd name="T25" fmla="*/ 78 h 80"/>
                  <a:gd name="T26" fmla="*/ 35 w 102"/>
                  <a:gd name="T27" fmla="*/ 80 h 80"/>
                  <a:gd name="T28" fmla="*/ 38 w 102"/>
                  <a:gd name="T29" fmla="*/ 77 h 80"/>
                  <a:gd name="T30" fmla="*/ 42 w 102"/>
                  <a:gd name="T31" fmla="*/ 80 h 80"/>
                  <a:gd name="T32" fmla="*/ 45 w 102"/>
                  <a:gd name="T33" fmla="*/ 78 h 80"/>
                  <a:gd name="T34" fmla="*/ 48 w 102"/>
                  <a:gd name="T35" fmla="*/ 80 h 80"/>
                  <a:gd name="T36" fmla="*/ 51 w 102"/>
                  <a:gd name="T37" fmla="*/ 78 h 80"/>
                  <a:gd name="T38" fmla="*/ 54 w 102"/>
                  <a:gd name="T39" fmla="*/ 80 h 80"/>
                  <a:gd name="T40" fmla="*/ 57 w 102"/>
                  <a:gd name="T41" fmla="*/ 78 h 80"/>
                  <a:gd name="T42" fmla="*/ 60 w 102"/>
                  <a:gd name="T43" fmla="*/ 80 h 80"/>
                  <a:gd name="T44" fmla="*/ 64 w 102"/>
                  <a:gd name="T45" fmla="*/ 77 h 80"/>
                  <a:gd name="T46" fmla="*/ 67 w 102"/>
                  <a:gd name="T47" fmla="*/ 80 h 80"/>
                  <a:gd name="T48" fmla="*/ 70 w 102"/>
                  <a:gd name="T49" fmla="*/ 78 h 80"/>
                  <a:gd name="T50" fmla="*/ 73 w 102"/>
                  <a:gd name="T51" fmla="*/ 80 h 80"/>
                  <a:gd name="T52" fmla="*/ 76 w 102"/>
                  <a:gd name="T53" fmla="*/ 78 h 80"/>
                  <a:gd name="T54" fmla="*/ 79 w 102"/>
                  <a:gd name="T55" fmla="*/ 80 h 80"/>
                  <a:gd name="T56" fmla="*/ 82 w 102"/>
                  <a:gd name="T57" fmla="*/ 78 h 80"/>
                  <a:gd name="T58" fmla="*/ 85 w 102"/>
                  <a:gd name="T59" fmla="*/ 80 h 80"/>
                  <a:gd name="T60" fmla="*/ 89 w 102"/>
                  <a:gd name="T61" fmla="*/ 77 h 80"/>
                  <a:gd name="T62" fmla="*/ 92 w 102"/>
                  <a:gd name="T63" fmla="*/ 80 h 80"/>
                  <a:gd name="T64" fmla="*/ 95 w 102"/>
                  <a:gd name="T65" fmla="*/ 78 h 80"/>
                  <a:gd name="T66" fmla="*/ 98 w 102"/>
                  <a:gd name="T67" fmla="*/ 80 h 80"/>
                  <a:gd name="T68" fmla="*/ 102 w 102"/>
                  <a:gd name="T69" fmla="*/ 77 h 80"/>
                  <a:gd name="T70" fmla="*/ 102 w 102"/>
                  <a:gd name="T7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0">
                    <a:moveTo>
                      <a:pt x="102" y="0"/>
                    </a:moveTo>
                    <a:cubicBezTo>
                      <a:pt x="0" y="0"/>
                      <a:pt x="0" y="0"/>
                      <a:pt x="0" y="0"/>
                    </a:cubicBezTo>
                    <a:cubicBezTo>
                      <a:pt x="0" y="77"/>
                      <a:pt x="0" y="77"/>
                      <a:pt x="0" y="77"/>
                    </a:cubicBezTo>
                    <a:cubicBezTo>
                      <a:pt x="0" y="79"/>
                      <a:pt x="2" y="80"/>
                      <a:pt x="4" y="80"/>
                    </a:cubicBezTo>
                    <a:cubicBezTo>
                      <a:pt x="5" y="80"/>
                      <a:pt x="6" y="79"/>
                      <a:pt x="7" y="78"/>
                    </a:cubicBezTo>
                    <a:cubicBezTo>
                      <a:pt x="7" y="79"/>
                      <a:pt x="8" y="80"/>
                      <a:pt x="10" y="80"/>
                    </a:cubicBezTo>
                    <a:cubicBezTo>
                      <a:pt x="12" y="80"/>
                      <a:pt x="13" y="79"/>
                      <a:pt x="13" y="77"/>
                    </a:cubicBezTo>
                    <a:cubicBezTo>
                      <a:pt x="13" y="79"/>
                      <a:pt x="15" y="80"/>
                      <a:pt x="17" y="80"/>
                    </a:cubicBezTo>
                    <a:cubicBezTo>
                      <a:pt x="18" y="80"/>
                      <a:pt x="19" y="79"/>
                      <a:pt x="20" y="78"/>
                    </a:cubicBezTo>
                    <a:cubicBezTo>
                      <a:pt x="20" y="79"/>
                      <a:pt x="21" y="80"/>
                      <a:pt x="23" y="80"/>
                    </a:cubicBezTo>
                    <a:cubicBezTo>
                      <a:pt x="24" y="80"/>
                      <a:pt x="25" y="79"/>
                      <a:pt x="26" y="78"/>
                    </a:cubicBezTo>
                    <a:cubicBezTo>
                      <a:pt x="26" y="79"/>
                      <a:pt x="27" y="80"/>
                      <a:pt x="29" y="80"/>
                    </a:cubicBezTo>
                    <a:cubicBezTo>
                      <a:pt x="30" y="80"/>
                      <a:pt x="31" y="79"/>
                      <a:pt x="32" y="78"/>
                    </a:cubicBezTo>
                    <a:cubicBezTo>
                      <a:pt x="32" y="79"/>
                      <a:pt x="33" y="80"/>
                      <a:pt x="35" y="80"/>
                    </a:cubicBezTo>
                    <a:cubicBezTo>
                      <a:pt x="37" y="80"/>
                      <a:pt x="38" y="79"/>
                      <a:pt x="38" y="77"/>
                    </a:cubicBezTo>
                    <a:cubicBezTo>
                      <a:pt x="38" y="79"/>
                      <a:pt x="40" y="80"/>
                      <a:pt x="42" y="80"/>
                    </a:cubicBezTo>
                    <a:cubicBezTo>
                      <a:pt x="43" y="80"/>
                      <a:pt x="44" y="79"/>
                      <a:pt x="45" y="78"/>
                    </a:cubicBezTo>
                    <a:cubicBezTo>
                      <a:pt x="45" y="79"/>
                      <a:pt x="46" y="80"/>
                      <a:pt x="48" y="80"/>
                    </a:cubicBezTo>
                    <a:cubicBezTo>
                      <a:pt x="49" y="80"/>
                      <a:pt x="51" y="79"/>
                      <a:pt x="51" y="78"/>
                    </a:cubicBezTo>
                    <a:cubicBezTo>
                      <a:pt x="51" y="79"/>
                      <a:pt x="53" y="80"/>
                      <a:pt x="54" y="80"/>
                    </a:cubicBezTo>
                    <a:cubicBezTo>
                      <a:pt x="56" y="80"/>
                      <a:pt x="57" y="79"/>
                      <a:pt x="57" y="78"/>
                    </a:cubicBezTo>
                    <a:cubicBezTo>
                      <a:pt x="58" y="79"/>
                      <a:pt x="59" y="80"/>
                      <a:pt x="60" y="80"/>
                    </a:cubicBezTo>
                    <a:cubicBezTo>
                      <a:pt x="62" y="80"/>
                      <a:pt x="64" y="79"/>
                      <a:pt x="64" y="77"/>
                    </a:cubicBezTo>
                    <a:cubicBezTo>
                      <a:pt x="64" y="79"/>
                      <a:pt x="65" y="80"/>
                      <a:pt x="67" y="80"/>
                    </a:cubicBezTo>
                    <a:cubicBezTo>
                      <a:pt x="69" y="80"/>
                      <a:pt x="70" y="79"/>
                      <a:pt x="70" y="78"/>
                    </a:cubicBezTo>
                    <a:cubicBezTo>
                      <a:pt x="71" y="79"/>
                      <a:pt x="72" y="80"/>
                      <a:pt x="73" y="80"/>
                    </a:cubicBezTo>
                    <a:cubicBezTo>
                      <a:pt x="75" y="80"/>
                      <a:pt x="76" y="79"/>
                      <a:pt x="76" y="78"/>
                    </a:cubicBezTo>
                    <a:cubicBezTo>
                      <a:pt x="77" y="79"/>
                      <a:pt x="78" y="80"/>
                      <a:pt x="79" y="80"/>
                    </a:cubicBezTo>
                    <a:cubicBezTo>
                      <a:pt x="81" y="80"/>
                      <a:pt x="82" y="79"/>
                      <a:pt x="82" y="78"/>
                    </a:cubicBezTo>
                    <a:cubicBezTo>
                      <a:pt x="83" y="79"/>
                      <a:pt x="84" y="80"/>
                      <a:pt x="85" y="80"/>
                    </a:cubicBezTo>
                    <a:cubicBezTo>
                      <a:pt x="87" y="80"/>
                      <a:pt x="89" y="79"/>
                      <a:pt x="89" y="77"/>
                    </a:cubicBezTo>
                    <a:cubicBezTo>
                      <a:pt x="89" y="79"/>
                      <a:pt x="90" y="80"/>
                      <a:pt x="92" y="80"/>
                    </a:cubicBezTo>
                    <a:cubicBezTo>
                      <a:pt x="94" y="80"/>
                      <a:pt x="95" y="79"/>
                      <a:pt x="95" y="78"/>
                    </a:cubicBezTo>
                    <a:cubicBezTo>
                      <a:pt x="96" y="79"/>
                      <a:pt x="97" y="80"/>
                      <a:pt x="98" y="80"/>
                    </a:cubicBezTo>
                    <a:cubicBezTo>
                      <a:pt x="100" y="80"/>
                      <a:pt x="102" y="79"/>
                      <a:pt x="102" y="77"/>
                    </a:cubicBezTo>
                    <a:lnTo>
                      <a:pt x="102"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7" name="Freeform 121"/>
              <p:cNvSpPr>
                <a:spLocks noEditPoints="1"/>
              </p:cNvSpPr>
              <p:nvPr/>
            </p:nvSpPr>
            <p:spPr bwMode="black">
              <a:xfrm>
                <a:off x="5687773" y="4437541"/>
                <a:ext cx="406640" cy="266420"/>
              </a:xfrm>
              <a:custGeom>
                <a:avLst/>
                <a:gdLst>
                  <a:gd name="T0" fmla="*/ 200 w 221"/>
                  <a:gd name="T1" fmla="*/ 0 h 145"/>
                  <a:gd name="T2" fmla="*/ 79 w 221"/>
                  <a:gd name="T3" fmla="*/ 0 h 145"/>
                  <a:gd name="T4" fmla="*/ 57 w 221"/>
                  <a:gd name="T5" fmla="*/ 10 h 145"/>
                  <a:gd name="T6" fmla="*/ 57 w 221"/>
                  <a:gd name="T7" fmla="*/ 29 h 145"/>
                  <a:gd name="T8" fmla="*/ 4 w 221"/>
                  <a:gd name="T9" fmla="*/ 76 h 145"/>
                  <a:gd name="T10" fmla="*/ 57 w 221"/>
                  <a:gd name="T11" fmla="*/ 67 h 145"/>
                  <a:gd name="T12" fmla="*/ 57 w 221"/>
                  <a:gd name="T13" fmla="*/ 127 h 145"/>
                  <a:gd name="T14" fmla="*/ 79 w 221"/>
                  <a:gd name="T15" fmla="*/ 145 h 145"/>
                  <a:gd name="T16" fmla="*/ 200 w 221"/>
                  <a:gd name="T17" fmla="*/ 145 h 145"/>
                  <a:gd name="T18" fmla="*/ 221 w 221"/>
                  <a:gd name="T19" fmla="*/ 127 h 145"/>
                  <a:gd name="T20" fmla="*/ 221 w 221"/>
                  <a:gd name="T21" fmla="*/ 10 h 145"/>
                  <a:gd name="T22" fmla="*/ 200 w 221"/>
                  <a:gd name="T23" fmla="*/ 0 h 145"/>
                  <a:gd name="T24" fmla="*/ 18 w 221"/>
                  <a:gd name="T25" fmla="*/ 67 h 145"/>
                  <a:gd name="T26" fmla="*/ 57 w 221"/>
                  <a:gd name="T27" fmla="*/ 34 h 145"/>
                  <a:gd name="T28" fmla="*/ 57 w 221"/>
                  <a:gd name="T29" fmla="*/ 57 h 145"/>
                  <a:gd name="T30" fmla="*/ 18 w 221"/>
                  <a:gd name="T31"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145">
                    <a:moveTo>
                      <a:pt x="200" y="0"/>
                    </a:moveTo>
                    <a:cubicBezTo>
                      <a:pt x="79" y="0"/>
                      <a:pt x="79" y="0"/>
                      <a:pt x="79" y="0"/>
                    </a:cubicBezTo>
                    <a:cubicBezTo>
                      <a:pt x="67" y="0"/>
                      <a:pt x="57" y="0"/>
                      <a:pt x="57" y="10"/>
                    </a:cubicBezTo>
                    <a:cubicBezTo>
                      <a:pt x="57" y="29"/>
                      <a:pt x="57" y="29"/>
                      <a:pt x="57" y="29"/>
                    </a:cubicBezTo>
                    <a:cubicBezTo>
                      <a:pt x="22" y="49"/>
                      <a:pt x="0" y="68"/>
                      <a:pt x="4" y="76"/>
                    </a:cubicBezTo>
                    <a:cubicBezTo>
                      <a:pt x="8" y="83"/>
                      <a:pt x="24" y="81"/>
                      <a:pt x="57" y="67"/>
                    </a:cubicBezTo>
                    <a:cubicBezTo>
                      <a:pt x="57" y="127"/>
                      <a:pt x="57" y="127"/>
                      <a:pt x="57" y="127"/>
                    </a:cubicBezTo>
                    <a:cubicBezTo>
                      <a:pt x="57" y="137"/>
                      <a:pt x="67" y="145"/>
                      <a:pt x="79" y="145"/>
                    </a:cubicBezTo>
                    <a:cubicBezTo>
                      <a:pt x="200" y="145"/>
                      <a:pt x="200" y="145"/>
                      <a:pt x="200" y="145"/>
                    </a:cubicBezTo>
                    <a:cubicBezTo>
                      <a:pt x="212" y="145"/>
                      <a:pt x="221" y="137"/>
                      <a:pt x="221" y="127"/>
                    </a:cubicBezTo>
                    <a:cubicBezTo>
                      <a:pt x="221" y="10"/>
                      <a:pt x="221" y="10"/>
                      <a:pt x="221" y="10"/>
                    </a:cubicBezTo>
                    <a:cubicBezTo>
                      <a:pt x="221" y="0"/>
                      <a:pt x="212" y="0"/>
                      <a:pt x="200" y="0"/>
                    </a:cubicBezTo>
                    <a:close/>
                    <a:moveTo>
                      <a:pt x="18" y="67"/>
                    </a:moveTo>
                    <a:cubicBezTo>
                      <a:pt x="15" y="62"/>
                      <a:pt x="31" y="49"/>
                      <a:pt x="57" y="34"/>
                    </a:cubicBezTo>
                    <a:cubicBezTo>
                      <a:pt x="57" y="57"/>
                      <a:pt x="57" y="57"/>
                      <a:pt x="57" y="57"/>
                    </a:cubicBezTo>
                    <a:cubicBezTo>
                      <a:pt x="32" y="68"/>
                      <a:pt x="20" y="71"/>
                      <a:pt x="18" y="6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8" name="Freeform 122"/>
              <p:cNvSpPr>
                <a:spLocks/>
              </p:cNvSpPr>
              <p:nvPr/>
            </p:nvSpPr>
            <p:spPr bwMode="black">
              <a:xfrm>
                <a:off x="5792938" y="4389243"/>
                <a:ext cx="301475" cy="33497"/>
              </a:xfrm>
              <a:custGeom>
                <a:avLst/>
                <a:gdLst>
                  <a:gd name="T0" fmla="*/ 143 w 164"/>
                  <a:gd name="T1" fmla="*/ 0 h 18"/>
                  <a:gd name="T2" fmla="*/ 22 w 164"/>
                  <a:gd name="T3" fmla="*/ 0 h 18"/>
                  <a:gd name="T4" fmla="*/ 0 w 164"/>
                  <a:gd name="T5" fmla="*/ 1 h 18"/>
                  <a:gd name="T6" fmla="*/ 0 w 164"/>
                  <a:gd name="T7" fmla="*/ 16 h 18"/>
                  <a:gd name="T8" fmla="*/ 22 w 164"/>
                  <a:gd name="T9" fmla="*/ 18 h 18"/>
                  <a:gd name="T10" fmla="*/ 143 w 164"/>
                  <a:gd name="T11" fmla="*/ 18 h 18"/>
                  <a:gd name="T12" fmla="*/ 164 w 164"/>
                  <a:gd name="T13" fmla="*/ 16 h 18"/>
                  <a:gd name="T14" fmla="*/ 164 w 164"/>
                  <a:gd name="T15" fmla="*/ 1 h 18"/>
                  <a:gd name="T16" fmla="*/ 143 w 164"/>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8">
                    <a:moveTo>
                      <a:pt x="143" y="0"/>
                    </a:moveTo>
                    <a:cubicBezTo>
                      <a:pt x="22" y="0"/>
                      <a:pt x="22" y="0"/>
                      <a:pt x="22" y="0"/>
                    </a:cubicBezTo>
                    <a:cubicBezTo>
                      <a:pt x="10" y="0"/>
                      <a:pt x="0" y="0"/>
                      <a:pt x="0" y="1"/>
                    </a:cubicBezTo>
                    <a:cubicBezTo>
                      <a:pt x="0" y="16"/>
                      <a:pt x="0" y="16"/>
                      <a:pt x="0" y="16"/>
                    </a:cubicBezTo>
                    <a:cubicBezTo>
                      <a:pt x="0" y="17"/>
                      <a:pt x="10" y="18"/>
                      <a:pt x="22" y="18"/>
                    </a:cubicBezTo>
                    <a:cubicBezTo>
                      <a:pt x="143" y="18"/>
                      <a:pt x="143" y="18"/>
                      <a:pt x="143" y="18"/>
                    </a:cubicBezTo>
                    <a:cubicBezTo>
                      <a:pt x="155" y="18"/>
                      <a:pt x="164" y="17"/>
                      <a:pt x="164" y="16"/>
                    </a:cubicBezTo>
                    <a:cubicBezTo>
                      <a:pt x="164" y="1"/>
                      <a:pt x="164" y="1"/>
                      <a:pt x="164" y="1"/>
                    </a:cubicBezTo>
                    <a:cubicBezTo>
                      <a:pt x="164" y="0"/>
                      <a:pt x="155" y="0"/>
                      <a:pt x="143"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grpSp>
    </p:spTree>
    <p:custDataLst>
      <p:tags r:id="rId1"/>
    </p:custDataLst>
    <p:extLst>
      <p:ext uri="{BB962C8B-B14F-4D97-AF65-F5344CB8AC3E}">
        <p14:creationId xmlns:p14="http://schemas.microsoft.com/office/powerpoint/2010/main" val="298421589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Concerns: Caching</a:t>
            </a:r>
            <a:endParaRPr lang="en-US" dirty="0"/>
          </a:p>
        </p:txBody>
      </p:sp>
      <p:sp>
        <p:nvSpPr>
          <p:cNvPr id="6" name="Rectangle 5"/>
          <p:cNvSpPr/>
          <p:nvPr/>
        </p:nvSpPr>
        <p:spPr>
          <a:xfrm>
            <a:off x="150812" y="3276600"/>
            <a:ext cx="3352800" cy="1200329"/>
          </a:xfrm>
          <a:prstGeom prst="rect">
            <a:avLst/>
          </a:prstGeom>
        </p:spPr>
        <p:txBody>
          <a:bodyPr wrap="square">
            <a:spAutoFit/>
          </a:bodyPr>
          <a:lstStyle/>
          <a:p>
            <a:r>
              <a:rPr lang="en-US" sz="2400" dirty="0" smtClean="0">
                <a:gradFill>
                  <a:gsLst>
                    <a:gs pos="0">
                      <a:srgbClr val="FFFFFF"/>
                    </a:gs>
                    <a:gs pos="100000">
                      <a:srgbClr val="FFFFFF"/>
                    </a:gs>
                  </a:gsLst>
                  <a:lin ang="5400000" scaled="0"/>
                </a:gradFill>
              </a:rPr>
              <a:t>Page Output Cache</a:t>
            </a:r>
          </a:p>
          <a:p>
            <a:r>
              <a:rPr lang="en-US" sz="2400" dirty="0" smtClean="0">
                <a:gradFill>
                  <a:gsLst>
                    <a:gs pos="0">
                      <a:srgbClr val="FFFFFF"/>
                    </a:gs>
                    <a:gs pos="100000">
                      <a:srgbClr val="FFFFFF"/>
                    </a:gs>
                  </a:gsLst>
                  <a:lin ang="5400000" scaled="0"/>
                </a:gradFill>
              </a:rPr>
              <a:t>with Post-Cache</a:t>
            </a:r>
          </a:p>
          <a:p>
            <a:r>
              <a:rPr lang="en-US" sz="2400" dirty="0" smtClean="0">
                <a:gradFill>
                  <a:gsLst>
                    <a:gs pos="0">
                      <a:srgbClr val="FFFFFF"/>
                    </a:gs>
                    <a:gs pos="100000">
                      <a:srgbClr val="FFFFFF"/>
                    </a:gs>
                  </a:gsLst>
                  <a:lin ang="5400000" scaled="0"/>
                </a:gradFill>
              </a:rPr>
              <a:t>Substitution</a:t>
            </a:r>
            <a:endParaRPr lang="en-US"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2" y="762000"/>
            <a:ext cx="6553536"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bwMode="auto">
          <a:xfrm>
            <a:off x="2894012" y="772633"/>
            <a:ext cx="6553536" cy="6085367"/>
          </a:xfrm>
          <a:prstGeom prst="rect">
            <a:avLst/>
          </a:prstGeom>
          <a:solidFill>
            <a:schemeClr val="accent5">
              <a:alpha val="5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894012" y="1676400"/>
            <a:ext cx="5638800" cy="3657600"/>
            <a:chOff x="2894012" y="1676400"/>
            <a:chExt cx="5638800" cy="3657600"/>
          </a:xfrm>
        </p:grpSpPr>
        <p:sp>
          <p:nvSpPr>
            <p:cNvPr id="42" name="Rectangle 41"/>
            <p:cNvSpPr/>
            <p:nvPr/>
          </p:nvSpPr>
          <p:spPr bwMode="auto">
            <a:xfrm>
              <a:off x="5332412" y="1676400"/>
              <a:ext cx="1905000" cy="457200"/>
            </a:xfrm>
            <a:prstGeom prst="rect">
              <a:avLst/>
            </a:prstGeom>
            <a:solidFill>
              <a:schemeClr val="accent4">
                <a:alpha val="5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3" name="Group 2"/>
            <p:cNvGrpSpPr/>
            <p:nvPr/>
          </p:nvGrpSpPr>
          <p:grpSpPr>
            <a:xfrm>
              <a:off x="2894012" y="2133600"/>
              <a:ext cx="5638800" cy="3200400"/>
              <a:chOff x="2894012" y="2133600"/>
              <a:chExt cx="5638800" cy="3200400"/>
            </a:xfrm>
          </p:grpSpPr>
          <p:sp>
            <p:nvSpPr>
              <p:cNvPr id="43" name="Rectangle 42"/>
              <p:cNvSpPr/>
              <p:nvPr/>
            </p:nvSpPr>
            <p:spPr bwMode="auto">
              <a:xfrm>
                <a:off x="2894012" y="2133600"/>
                <a:ext cx="1219200" cy="3200400"/>
              </a:xfrm>
              <a:prstGeom prst="rect">
                <a:avLst/>
              </a:prstGeom>
              <a:solidFill>
                <a:schemeClr val="accent4">
                  <a:alpha val="5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a:xfrm>
                <a:off x="5180012" y="3276600"/>
                <a:ext cx="3352800" cy="369332"/>
              </a:xfrm>
              <a:prstGeom prst="rect">
                <a:avLst/>
              </a:prstGeom>
            </p:spPr>
            <p:txBody>
              <a:bodyPr wrap="square">
                <a:spAutoFit/>
              </a:bodyPr>
              <a:lstStyle/>
              <a:p>
                <a:r>
                  <a:rPr lang="en-US" dirty="0" err="1" smtClean="0">
                    <a:gradFill>
                      <a:gsLst>
                        <a:gs pos="0">
                          <a:srgbClr val="FFFFFF"/>
                        </a:gs>
                        <a:gs pos="100000">
                          <a:srgbClr val="FFFFFF"/>
                        </a:gs>
                      </a:gsLst>
                      <a:lin ang="5400000" scaled="0"/>
                    </a:gradFill>
                  </a:rPr>
                  <a:t>VaryByParam</a:t>
                </a:r>
                <a:r>
                  <a:rPr lang="en-US" dirty="0" smtClean="0">
                    <a:gradFill>
                      <a:gsLst>
                        <a:gs pos="0">
                          <a:srgbClr val="FFFFFF"/>
                        </a:gs>
                        <a:gs pos="100000">
                          <a:srgbClr val="FFFFFF"/>
                        </a:gs>
                      </a:gsLst>
                      <a:lin ang="5400000" scaled="0"/>
                    </a:gradFill>
                  </a:rPr>
                  <a:t> ( Store )</a:t>
                </a:r>
                <a:endParaRPr lang="en-US" dirty="0"/>
              </a:p>
            </p:txBody>
          </p:sp>
          <p:cxnSp>
            <p:nvCxnSpPr>
              <p:cNvPr id="51" name="Straight Arrow Connector 50"/>
              <p:cNvCxnSpPr/>
              <p:nvPr/>
            </p:nvCxnSpPr>
            <p:spPr>
              <a:xfrm flipV="1">
                <a:off x="6323012" y="2209800"/>
                <a:ext cx="0" cy="1066800"/>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cxnSp>
            <p:nvCxnSpPr>
              <p:cNvPr id="52" name="Straight Arrow Connector 51"/>
              <p:cNvCxnSpPr/>
              <p:nvPr/>
            </p:nvCxnSpPr>
            <p:spPr>
              <a:xfrm flipH="1">
                <a:off x="4037012" y="3507432"/>
                <a:ext cx="1143000" cy="0"/>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grpSp>
      </p:grpSp>
      <p:grpSp>
        <p:nvGrpSpPr>
          <p:cNvPr id="4" name="Group 3"/>
          <p:cNvGrpSpPr/>
          <p:nvPr/>
        </p:nvGrpSpPr>
        <p:grpSpPr>
          <a:xfrm>
            <a:off x="8151812" y="2167270"/>
            <a:ext cx="4038600" cy="4690730"/>
            <a:chOff x="8151812" y="2167270"/>
            <a:chExt cx="4038600" cy="4690730"/>
          </a:xfrm>
        </p:grpSpPr>
        <p:sp>
          <p:nvSpPr>
            <p:cNvPr id="44" name="Rectangle 43"/>
            <p:cNvSpPr/>
            <p:nvPr/>
          </p:nvSpPr>
          <p:spPr bwMode="auto">
            <a:xfrm>
              <a:off x="8151812" y="2167270"/>
              <a:ext cx="1295736" cy="4690730"/>
            </a:xfrm>
            <a:prstGeom prst="rect">
              <a:avLst/>
            </a:prstGeom>
            <a:solidFill>
              <a:schemeClr val="accent3">
                <a:alpha val="50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3" name="Rectangle 52"/>
            <p:cNvSpPr/>
            <p:nvPr/>
          </p:nvSpPr>
          <p:spPr>
            <a:xfrm>
              <a:off x="9828212" y="4114800"/>
              <a:ext cx="2362200" cy="646331"/>
            </a:xfrm>
            <a:prstGeom prst="rect">
              <a:avLst/>
            </a:prstGeom>
          </p:spPr>
          <p:txBody>
            <a:bodyPr wrap="square">
              <a:spAutoFit/>
            </a:bodyPr>
            <a:lstStyle/>
            <a:p>
              <a:r>
                <a:rPr lang="en-US" dirty="0" smtClean="0">
                  <a:gradFill>
                    <a:gsLst>
                      <a:gs pos="0">
                        <a:srgbClr val="FFFFFF"/>
                      </a:gs>
                      <a:gs pos="100000">
                        <a:srgbClr val="FFFFFF"/>
                      </a:gs>
                    </a:gsLst>
                    <a:lin ang="5400000" scaled="0"/>
                  </a:gradFill>
                </a:rPr>
                <a:t>Dynamic </a:t>
              </a:r>
            </a:p>
            <a:p>
              <a:r>
                <a:rPr lang="en-US" dirty="0" smtClean="0">
                  <a:gradFill>
                    <a:gsLst>
                      <a:gs pos="0">
                        <a:srgbClr val="FFFFFF"/>
                      </a:gs>
                      <a:gs pos="100000">
                        <a:srgbClr val="FFFFFF"/>
                      </a:gs>
                    </a:gsLst>
                    <a:lin ang="5400000" scaled="0"/>
                  </a:gradFill>
                </a:rPr>
                <a:t>Content Replacement</a:t>
              </a:r>
              <a:endParaRPr lang="en-US" dirty="0"/>
            </a:p>
          </p:txBody>
        </p:sp>
        <p:cxnSp>
          <p:nvCxnSpPr>
            <p:cNvPr id="54" name="Straight Arrow Connector 53"/>
            <p:cNvCxnSpPr/>
            <p:nvPr/>
          </p:nvCxnSpPr>
          <p:spPr>
            <a:xfrm flipH="1">
              <a:off x="8799680" y="4457896"/>
              <a:ext cx="1143000" cy="0"/>
            </a:xfrm>
            <a:prstGeom prst="straightConnector1">
              <a:avLst/>
            </a:prstGeom>
            <a:noFill/>
            <a:ln w="28575">
              <a:solidFill>
                <a:schemeClr val="tx1"/>
              </a:solidFill>
              <a:headEnd type="none" w="med" len="med"/>
              <a:tailEnd type="arrow" w="med" len="med"/>
            </a:ln>
          </p:spPr>
          <p:style>
            <a:lnRef idx="1">
              <a:schemeClr val="accent2"/>
            </a:lnRef>
            <a:fillRef idx="3">
              <a:schemeClr val="accent2"/>
            </a:fillRef>
            <a:effectRef idx="2">
              <a:schemeClr val="accent2"/>
            </a:effectRef>
            <a:fontRef idx="minor">
              <a:schemeClr val="lt1"/>
            </a:fontRef>
          </p:style>
        </p:cxnSp>
      </p:grpSp>
    </p:spTree>
    <p:custDataLst>
      <p:tags r:id="rId1"/>
    </p:custDataLst>
    <p:extLst>
      <p:ext uri="{BB962C8B-B14F-4D97-AF65-F5344CB8AC3E}">
        <p14:creationId xmlns:p14="http://schemas.microsoft.com/office/powerpoint/2010/main" val="285661156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Concerns: Caching</a:t>
            </a:r>
            <a:endParaRPr lang="en-US" dirty="0"/>
          </a:p>
        </p:txBody>
      </p:sp>
      <p:sp>
        <p:nvSpPr>
          <p:cNvPr id="11" name="Rectangle 9"/>
          <p:cNvSpPr>
            <a:spLocks noChangeArrowheads="1"/>
          </p:cNvSpPr>
          <p:nvPr/>
        </p:nvSpPr>
        <p:spPr bwMode="auto">
          <a:xfrm rot="16200000">
            <a:off x="-500631" y="3635752"/>
            <a:ext cx="3926609" cy="642521"/>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b="1" dirty="0" smtClean="0">
                <a:latin typeface="Segoe UI" pitchFamily="34" charset="0"/>
              </a:rPr>
              <a:t>App Fabric Server</a:t>
            </a:r>
            <a:endParaRPr lang="en-US" b="1" dirty="0">
              <a:latin typeface="Segoe UI" pitchFamily="34" charset="0"/>
            </a:endParaRPr>
          </a:p>
        </p:txBody>
      </p:sp>
      <p:sp>
        <p:nvSpPr>
          <p:cNvPr id="12" name="Rectangle 19"/>
          <p:cNvSpPr>
            <a:spLocks noChangeArrowheads="1"/>
          </p:cNvSpPr>
          <p:nvPr/>
        </p:nvSpPr>
        <p:spPr bwMode="auto">
          <a:xfrm rot="16200000">
            <a:off x="686355" y="3619486"/>
            <a:ext cx="3926609" cy="641106"/>
          </a:xfrm>
          <a:prstGeom prst="rect">
            <a:avLst/>
          </a:prstGeom>
          <a:solidFill>
            <a:srgbClr val="8828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b="1" dirty="0" smtClean="0">
                <a:latin typeface="Segoe UI" pitchFamily="34" charset="0"/>
              </a:rPr>
              <a:t>App Fabric Client</a:t>
            </a:r>
            <a:endParaRPr lang="en-US" b="1" dirty="0">
              <a:latin typeface="Segoe UI" pitchFamily="34" charset="0"/>
            </a:endParaRPr>
          </a:p>
        </p:txBody>
      </p:sp>
      <p:sp>
        <p:nvSpPr>
          <p:cNvPr id="17" name="Rectangle 13"/>
          <p:cNvSpPr>
            <a:spLocks noChangeArrowheads="1"/>
          </p:cNvSpPr>
          <p:nvPr/>
        </p:nvSpPr>
        <p:spPr bwMode="auto">
          <a:xfrm rot="5400000">
            <a:off x="4635343" y="2684175"/>
            <a:ext cx="762000" cy="3004721"/>
          </a:xfrm>
          <a:prstGeom prst="rect">
            <a:avLst/>
          </a:prstGeom>
          <a:solidFill>
            <a:srgbClr val="EC09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dirty="0" smtClean="0">
                <a:latin typeface="Segoe UI" pitchFamily="34" charset="0"/>
              </a:rPr>
              <a:t>Business Layer</a:t>
            </a:r>
            <a:endParaRPr lang="en-US" dirty="0">
              <a:latin typeface="Segoe UI" pitchFamily="34" charset="0"/>
            </a:endParaRPr>
          </a:p>
        </p:txBody>
      </p:sp>
      <p:sp>
        <p:nvSpPr>
          <p:cNvPr id="18" name="Rectangle 12"/>
          <p:cNvSpPr>
            <a:spLocks noChangeArrowheads="1"/>
          </p:cNvSpPr>
          <p:nvPr/>
        </p:nvSpPr>
        <p:spPr bwMode="auto">
          <a:xfrm rot="5400000">
            <a:off x="4627562" y="1309986"/>
            <a:ext cx="756821" cy="3004721"/>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dirty="0" smtClean="0">
                <a:latin typeface="Segoe UI" pitchFamily="34" charset="0"/>
              </a:rPr>
              <a:t>Services Layer</a:t>
            </a:r>
            <a:endParaRPr lang="en-US" dirty="0">
              <a:latin typeface="Segoe UI" pitchFamily="34" charset="0"/>
            </a:endParaRPr>
          </a:p>
        </p:txBody>
      </p:sp>
      <p:sp>
        <p:nvSpPr>
          <p:cNvPr id="19" name="Rectangle 11"/>
          <p:cNvSpPr>
            <a:spLocks noChangeArrowheads="1"/>
          </p:cNvSpPr>
          <p:nvPr/>
        </p:nvSpPr>
        <p:spPr bwMode="auto">
          <a:xfrm rot="5400000">
            <a:off x="4624972" y="4036956"/>
            <a:ext cx="762000" cy="300472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dirty="0" smtClean="0">
                <a:latin typeface="Segoe UI" pitchFamily="34" charset="0"/>
              </a:rPr>
              <a:t>Data Layer</a:t>
            </a:r>
            <a:endParaRPr lang="en-US" dirty="0">
              <a:latin typeface="Segoe UI" pitchFamily="34" charset="0"/>
            </a:endParaRPr>
          </a:p>
        </p:txBody>
      </p:sp>
      <p:sp>
        <p:nvSpPr>
          <p:cNvPr id="20" name="Rectangle 25"/>
          <p:cNvSpPr>
            <a:spLocks noChangeArrowheads="1"/>
          </p:cNvSpPr>
          <p:nvPr/>
        </p:nvSpPr>
        <p:spPr bwMode="auto">
          <a:xfrm rot="5400000">
            <a:off x="4840155" y="3366196"/>
            <a:ext cx="321261" cy="2994348"/>
          </a:xfrm>
          <a:prstGeom prst="rect">
            <a:avLst/>
          </a:prstGeom>
          <a:solidFill>
            <a:srgbClr val="ACAD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Interception</a:t>
            </a:r>
            <a:endParaRPr lang="en-US" sz="1400" dirty="0">
              <a:latin typeface="Segoe UI" pitchFamily="34" charset="0"/>
            </a:endParaRPr>
          </a:p>
        </p:txBody>
      </p:sp>
      <p:sp>
        <p:nvSpPr>
          <p:cNvPr id="21" name="Rectangle 25"/>
          <p:cNvSpPr>
            <a:spLocks noChangeArrowheads="1"/>
          </p:cNvSpPr>
          <p:nvPr/>
        </p:nvSpPr>
        <p:spPr bwMode="auto">
          <a:xfrm rot="16200000">
            <a:off x="4850527" y="1987844"/>
            <a:ext cx="321261" cy="2994348"/>
          </a:xfrm>
          <a:prstGeom prst="rect">
            <a:avLst/>
          </a:prstGeom>
          <a:solidFill>
            <a:srgbClr val="ACAD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 wrap="square" lIns="91440" tIns="45720" rIns="91440" bIns="45720" numCol="1" anchor="ctr" anchorCtr="0" compatLnSpc="1">
            <a:prstTxWarp prst="textNoShape">
              <a:avLst/>
            </a:prstTxWarp>
          </a:bodyPr>
          <a:lstStyle/>
          <a:p>
            <a:pPr algn="ctr"/>
            <a:r>
              <a:rPr lang="en-US" sz="1400" dirty="0" smtClean="0">
                <a:latin typeface="Segoe UI" pitchFamily="34" charset="0"/>
              </a:rPr>
              <a:t>Interception</a:t>
            </a:r>
            <a:endParaRPr lang="en-US" sz="1400" dirty="0">
              <a:latin typeface="Segoe UI" pitchFamily="34" charset="0"/>
            </a:endParaRPr>
          </a:p>
        </p:txBody>
      </p:sp>
      <p:sp>
        <p:nvSpPr>
          <p:cNvPr id="22" name="Rectangle 25"/>
          <p:cNvSpPr>
            <a:spLocks noChangeArrowheads="1"/>
          </p:cNvSpPr>
          <p:nvPr/>
        </p:nvSpPr>
        <p:spPr bwMode="auto">
          <a:xfrm rot="5400000">
            <a:off x="4840156" y="657165"/>
            <a:ext cx="321261" cy="2994348"/>
          </a:xfrm>
          <a:prstGeom prst="rect">
            <a:avLst/>
          </a:prstGeom>
          <a:solidFill>
            <a:srgbClr val="ACAD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latin typeface="Segoe UI" pitchFamily="34" charset="0"/>
              </a:rPr>
              <a:t>Interception</a:t>
            </a:r>
            <a:endParaRPr lang="en-US" sz="1400" dirty="0">
              <a:latin typeface="Segoe UI" pitchFamily="34" charset="0"/>
            </a:endParaRPr>
          </a:p>
        </p:txBody>
      </p:sp>
      <p:sp>
        <p:nvSpPr>
          <p:cNvPr id="24" name="Rectangle 8"/>
          <p:cNvSpPr>
            <a:spLocks noChangeArrowheads="1"/>
          </p:cNvSpPr>
          <p:nvPr/>
        </p:nvSpPr>
        <p:spPr bwMode="auto">
          <a:xfrm>
            <a:off x="8619502" y="3213463"/>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err="1">
                <a:latin typeface="Segoe UI" pitchFamily="34" charset="0"/>
              </a:rPr>
              <a:t>CatalogServices</a:t>
            </a:r>
            <a:endParaRPr lang="en-US" sz="1200" dirty="0">
              <a:latin typeface="Segoe UI" pitchFamily="34" charset="0"/>
            </a:endParaRPr>
          </a:p>
        </p:txBody>
      </p:sp>
      <p:sp>
        <p:nvSpPr>
          <p:cNvPr id="35" name="Rectangle 21"/>
          <p:cNvSpPr>
            <a:spLocks noChangeArrowheads="1"/>
          </p:cNvSpPr>
          <p:nvPr/>
        </p:nvSpPr>
        <p:spPr bwMode="auto">
          <a:xfrm>
            <a:off x="11633054" y="3205976"/>
            <a:ext cx="503118" cy="320553"/>
          </a:xfrm>
          <a:prstGeom prst="rect">
            <a:avLst/>
          </a:prstGeom>
          <a:solidFill>
            <a:srgbClr val="0062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38" name="Rectangle 8"/>
          <p:cNvSpPr>
            <a:spLocks noChangeArrowheads="1"/>
          </p:cNvSpPr>
          <p:nvPr/>
        </p:nvSpPr>
        <p:spPr bwMode="auto">
          <a:xfrm>
            <a:off x="8622074" y="3604128"/>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err="1" smtClean="0">
                <a:latin typeface="Segoe UI" pitchFamily="34" charset="0"/>
              </a:rPr>
              <a:t>MarketingServices</a:t>
            </a:r>
            <a:endParaRPr lang="en-US" sz="1200" dirty="0">
              <a:latin typeface="Segoe UI" pitchFamily="34" charset="0"/>
            </a:endParaRPr>
          </a:p>
        </p:txBody>
      </p:sp>
      <p:sp>
        <p:nvSpPr>
          <p:cNvPr id="39" name="Rectangle 8"/>
          <p:cNvSpPr>
            <a:spLocks noChangeArrowheads="1"/>
          </p:cNvSpPr>
          <p:nvPr/>
        </p:nvSpPr>
        <p:spPr bwMode="auto">
          <a:xfrm>
            <a:off x="8622074" y="3985128"/>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err="1" smtClean="0">
                <a:latin typeface="Segoe UI" pitchFamily="34" charset="0"/>
              </a:rPr>
              <a:t>AccountServices</a:t>
            </a:r>
            <a:endParaRPr lang="en-US" sz="1200" dirty="0">
              <a:latin typeface="Segoe UI" pitchFamily="34" charset="0"/>
            </a:endParaRPr>
          </a:p>
        </p:txBody>
      </p:sp>
      <p:sp>
        <p:nvSpPr>
          <p:cNvPr id="40" name="Rectangle 8"/>
          <p:cNvSpPr>
            <a:spLocks noChangeArrowheads="1"/>
          </p:cNvSpPr>
          <p:nvPr/>
        </p:nvSpPr>
        <p:spPr bwMode="auto">
          <a:xfrm>
            <a:off x="8622074" y="4369526"/>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err="1" smtClean="0">
                <a:latin typeface="Segoe UI" pitchFamily="34" charset="0"/>
              </a:rPr>
              <a:t>BasketManager</a:t>
            </a:r>
            <a:endParaRPr lang="en-US" sz="1200" dirty="0">
              <a:latin typeface="Segoe UI" pitchFamily="34" charset="0"/>
            </a:endParaRPr>
          </a:p>
        </p:txBody>
      </p:sp>
      <p:sp>
        <p:nvSpPr>
          <p:cNvPr id="41" name="Rectangle 8"/>
          <p:cNvSpPr>
            <a:spLocks noChangeArrowheads="1"/>
          </p:cNvSpPr>
          <p:nvPr/>
        </p:nvSpPr>
        <p:spPr bwMode="auto">
          <a:xfrm>
            <a:off x="7108564" y="3210065"/>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smtClean="0">
                <a:latin typeface="Segoe UI" pitchFamily="34" charset="0"/>
              </a:rPr>
              <a:t>Services</a:t>
            </a:r>
            <a:endParaRPr lang="en-US" sz="1200" dirty="0">
              <a:latin typeface="Segoe UI" pitchFamily="34" charset="0"/>
            </a:endParaRPr>
          </a:p>
        </p:txBody>
      </p:sp>
      <p:sp>
        <p:nvSpPr>
          <p:cNvPr id="42" name="Rectangle 8"/>
          <p:cNvSpPr>
            <a:spLocks noChangeArrowheads="1"/>
          </p:cNvSpPr>
          <p:nvPr/>
        </p:nvSpPr>
        <p:spPr bwMode="auto">
          <a:xfrm>
            <a:off x="7098073" y="3600730"/>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smtClean="0">
                <a:latin typeface="Segoe UI" pitchFamily="34" charset="0"/>
              </a:rPr>
              <a:t>Services</a:t>
            </a:r>
            <a:endParaRPr lang="en-US" sz="1200" dirty="0">
              <a:latin typeface="Segoe UI" pitchFamily="34" charset="0"/>
            </a:endParaRPr>
          </a:p>
        </p:txBody>
      </p:sp>
      <p:sp>
        <p:nvSpPr>
          <p:cNvPr id="43" name="Rectangle 8"/>
          <p:cNvSpPr>
            <a:spLocks noChangeArrowheads="1"/>
          </p:cNvSpPr>
          <p:nvPr/>
        </p:nvSpPr>
        <p:spPr bwMode="auto">
          <a:xfrm>
            <a:off x="7098073" y="3981730"/>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smtClean="0">
                <a:latin typeface="Segoe UI" pitchFamily="34" charset="0"/>
              </a:rPr>
              <a:t>Services</a:t>
            </a:r>
            <a:endParaRPr lang="en-US" sz="1200" dirty="0">
              <a:latin typeface="Segoe UI" pitchFamily="34" charset="0"/>
            </a:endParaRPr>
          </a:p>
        </p:txBody>
      </p:sp>
      <p:sp>
        <p:nvSpPr>
          <p:cNvPr id="44" name="Rectangle 8"/>
          <p:cNvSpPr>
            <a:spLocks noChangeArrowheads="1"/>
          </p:cNvSpPr>
          <p:nvPr/>
        </p:nvSpPr>
        <p:spPr bwMode="auto">
          <a:xfrm>
            <a:off x="7098073" y="4366128"/>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smtClean="0">
                <a:latin typeface="Segoe UI" pitchFamily="34" charset="0"/>
              </a:rPr>
              <a:t>Business</a:t>
            </a:r>
            <a:endParaRPr lang="en-US" sz="1200" dirty="0">
              <a:latin typeface="Segoe UI" pitchFamily="34" charset="0"/>
            </a:endParaRPr>
          </a:p>
        </p:txBody>
      </p:sp>
      <p:sp>
        <p:nvSpPr>
          <p:cNvPr id="45" name="Rectangle 8"/>
          <p:cNvSpPr>
            <a:spLocks noChangeArrowheads="1"/>
          </p:cNvSpPr>
          <p:nvPr/>
        </p:nvSpPr>
        <p:spPr bwMode="auto">
          <a:xfrm>
            <a:off x="10130439" y="3210065"/>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err="1" smtClean="0">
                <a:latin typeface="Segoe UI" pitchFamily="34" charset="0"/>
              </a:rPr>
              <a:t>GetCategories</a:t>
            </a:r>
            <a:endParaRPr lang="en-US" sz="1200" dirty="0">
              <a:latin typeface="Segoe UI" pitchFamily="34" charset="0"/>
            </a:endParaRPr>
          </a:p>
        </p:txBody>
      </p:sp>
      <p:sp>
        <p:nvSpPr>
          <p:cNvPr id="46" name="Rectangle 8"/>
          <p:cNvSpPr>
            <a:spLocks noChangeArrowheads="1"/>
          </p:cNvSpPr>
          <p:nvPr/>
        </p:nvSpPr>
        <p:spPr bwMode="auto">
          <a:xfrm>
            <a:off x="10133011" y="3600730"/>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err="1" smtClean="0">
                <a:latin typeface="Segoe UI" pitchFamily="34" charset="0"/>
              </a:rPr>
              <a:t>GetDiscounts</a:t>
            </a:r>
            <a:endParaRPr lang="en-US" sz="1200" dirty="0">
              <a:latin typeface="Segoe UI" pitchFamily="34" charset="0"/>
            </a:endParaRPr>
          </a:p>
        </p:txBody>
      </p:sp>
      <p:sp>
        <p:nvSpPr>
          <p:cNvPr id="47" name="Rectangle 8"/>
          <p:cNvSpPr>
            <a:spLocks noChangeArrowheads="1"/>
          </p:cNvSpPr>
          <p:nvPr/>
        </p:nvSpPr>
        <p:spPr bwMode="auto">
          <a:xfrm>
            <a:off x="10133011" y="3981730"/>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err="1" smtClean="0">
                <a:latin typeface="Segoe UI" pitchFamily="34" charset="0"/>
              </a:rPr>
              <a:t>GetUserData</a:t>
            </a:r>
            <a:endParaRPr lang="en-US" sz="1200" dirty="0">
              <a:latin typeface="Segoe UI" pitchFamily="34" charset="0"/>
            </a:endParaRPr>
          </a:p>
        </p:txBody>
      </p:sp>
      <p:sp>
        <p:nvSpPr>
          <p:cNvPr id="48" name="Rectangle 8"/>
          <p:cNvSpPr>
            <a:spLocks noChangeArrowheads="1"/>
          </p:cNvSpPr>
          <p:nvPr/>
        </p:nvSpPr>
        <p:spPr bwMode="auto">
          <a:xfrm>
            <a:off x="10133011" y="4366128"/>
            <a:ext cx="1447801" cy="321261"/>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err="1" smtClean="0">
                <a:latin typeface="Segoe UI" pitchFamily="34" charset="0"/>
              </a:rPr>
              <a:t>GetData</a:t>
            </a:r>
            <a:endParaRPr lang="en-US" sz="1200" dirty="0">
              <a:latin typeface="Segoe UI" pitchFamily="34" charset="0"/>
            </a:endParaRPr>
          </a:p>
        </p:txBody>
      </p:sp>
      <p:sp>
        <p:nvSpPr>
          <p:cNvPr id="49" name="Rectangle 8"/>
          <p:cNvSpPr>
            <a:spLocks noChangeArrowheads="1"/>
          </p:cNvSpPr>
          <p:nvPr/>
        </p:nvSpPr>
        <p:spPr bwMode="auto">
          <a:xfrm>
            <a:off x="7124201" y="2819400"/>
            <a:ext cx="1447801" cy="321261"/>
          </a:xfrm>
          <a:prstGeom prst="rect">
            <a:avLst/>
          </a:prstGeom>
          <a:solidFill>
            <a:srgbClr val="0062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a:latin typeface="Segoe UI" pitchFamily="34" charset="0"/>
              </a:rPr>
              <a:t>Services</a:t>
            </a:r>
          </a:p>
        </p:txBody>
      </p:sp>
      <p:sp>
        <p:nvSpPr>
          <p:cNvPr id="50" name="Rectangle 8"/>
          <p:cNvSpPr>
            <a:spLocks noChangeArrowheads="1"/>
          </p:cNvSpPr>
          <p:nvPr/>
        </p:nvSpPr>
        <p:spPr bwMode="auto">
          <a:xfrm>
            <a:off x="8624252" y="2822798"/>
            <a:ext cx="1447801" cy="321261"/>
          </a:xfrm>
          <a:prstGeom prst="rect">
            <a:avLst/>
          </a:prstGeom>
          <a:solidFill>
            <a:srgbClr val="0062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smtClean="0">
                <a:latin typeface="Segoe UI" pitchFamily="34" charset="0"/>
              </a:rPr>
              <a:t>Component</a:t>
            </a:r>
            <a:endParaRPr lang="en-US" sz="1200" dirty="0">
              <a:latin typeface="Segoe UI" pitchFamily="34" charset="0"/>
            </a:endParaRPr>
          </a:p>
        </p:txBody>
      </p:sp>
      <p:sp>
        <p:nvSpPr>
          <p:cNvPr id="51" name="Rectangle 8"/>
          <p:cNvSpPr>
            <a:spLocks noChangeArrowheads="1"/>
          </p:cNvSpPr>
          <p:nvPr/>
        </p:nvSpPr>
        <p:spPr bwMode="auto">
          <a:xfrm>
            <a:off x="10122126" y="2832463"/>
            <a:ext cx="1447801" cy="321261"/>
          </a:xfrm>
          <a:prstGeom prst="rect">
            <a:avLst/>
          </a:prstGeom>
          <a:solidFill>
            <a:srgbClr val="0062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200" dirty="0" smtClean="0">
                <a:latin typeface="Segoe UI" pitchFamily="34" charset="0"/>
              </a:rPr>
              <a:t>Method</a:t>
            </a:r>
            <a:endParaRPr lang="en-US" sz="1200" dirty="0">
              <a:latin typeface="Segoe UI" pitchFamily="34" charset="0"/>
            </a:endParaRPr>
          </a:p>
        </p:txBody>
      </p:sp>
      <p:sp>
        <p:nvSpPr>
          <p:cNvPr id="52" name="Rectangle 21"/>
          <p:cNvSpPr>
            <a:spLocks noChangeArrowheads="1"/>
          </p:cNvSpPr>
          <p:nvPr/>
        </p:nvSpPr>
        <p:spPr bwMode="auto">
          <a:xfrm>
            <a:off x="11633054" y="3586976"/>
            <a:ext cx="503118" cy="320553"/>
          </a:xfrm>
          <a:prstGeom prst="rect">
            <a:avLst/>
          </a:prstGeom>
          <a:solidFill>
            <a:srgbClr val="0062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53" name="Rectangle 21"/>
          <p:cNvSpPr>
            <a:spLocks noChangeArrowheads="1"/>
          </p:cNvSpPr>
          <p:nvPr/>
        </p:nvSpPr>
        <p:spPr bwMode="auto">
          <a:xfrm>
            <a:off x="11633054" y="3981039"/>
            <a:ext cx="503118" cy="320553"/>
          </a:xfrm>
          <a:prstGeom prst="rect">
            <a:avLst/>
          </a:prstGeom>
          <a:solidFill>
            <a:srgbClr val="0062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54" name="Rectangle 21"/>
          <p:cNvSpPr>
            <a:spLocks noChangeArrowheads="1"/>
          </p:cNvSpPr>
          <p:nvPr/>
        </p:nvSpPr>
        <p:spPr bwMode="auto">
          <a:xfrm>
            <a:off x="11633054" y="4333223"/>
            <a:ext cx="503118" cy="320553"/>
          </a:xfrm>
          <a:prstGeom prst="rect">
            <a:avLst/>
          </a:prstGeom>
          <a:solidFill>
            <a:srgbClr val="0062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55" name="Freeform 139"/>
          <p:cNvSpPr>
            <a:spLocks/>
          </p:cNvSpPr>
          <p:nvPr/>
        </p:nvSpPr>
        <p:spPr bwMode="black">
          <a:xfrm>
            <a:off x="11746883" y="3243136"/>
            <a:ext cx="275460" cy="275460"/>
          </a:xfrm>
          <a:custGeom>
            <a:avLst/>
            <a:gdLst>
              <a:gd name="T0" fmla="*/ 63 w 75"/>
              <a:gd name="T1" fmla="*/ 29 h 75"/>
              <a:gd name="T2" fmla="*/ 44 w 75"/>
              <a:gd name="T3" fmla="*/ 48 h 75"/>
              <a:gd name="T4" fmla="*/ 40 w 75"/>
              <a:gd name="T5" fmla="*/ 68 h 75"/>
              <a:gd name="T6" fmla="*/ 26 w 75"/>
              <a:gd name="T7" fmla="*/ 54 h 75"/>
              <a:gd name="T8" fmla="*/ 0 w 75"/>
              <a:gd name="T9" fmla="*/ 74 h 75"/>
              <a:gd name="T10" fmla="*/ 0 w 75"/>
              <a:gd name="T11" fmla="*/ 74 h 75"/>
              <a:gd name="T12" fmla="*/ 0 w 75"/>
              <a:gd name="T13" fmla="*/ 74 h 75"/>
              <a:gd name="T14" fmla="*/ 0 w 75"/>
              <a:gd name="T15" fmla="*/ 74 h 75"/>
              <a:gd name="T16" fmla="*/ 0 w 75"/>
              <a:gd name="T17" fmla="*/ 74 h 75"/>
              <a:gd name="T18" fmla="*/ 20 w 75"/>
              <a:gd name="T19" fmla="*/ 49 h 75"/>
              <a:gd name="T20" fmla="*/ 6 w 75"/>
              <a:gd name="T21" fmla="*/ 35 h 75"/>
              <a:gd name="T22" fmla="*/ 27 w 75"/>
              <a:gd name="T23" fmla="*/ 31 h 75"/>
              <a:gd name="T24" fmla="*/ 46 w 75"/>
              <a:gd name="T25" fmla="*/ 11 h 75"/>
              <a:gd name="T26" fmla="*/ 50 w 75"/>
              <a:gd name="T27" fmla="*/ 0 h 75"/>
              <a:gd name="T28" fmla="*/ 75 w 75"/>
              <a:gd name="T29" fmla="*/ 25 h 75"/>
              <a:gd name="T30" fmla="*/ 63 w 75"/>
              <a:gd name="T31"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5">
                <a:moveTo>
                  <a:pt x="63" y="29"/>
                </a:moveTo>
                <a:cubicBezTo>
                  <a:pt x="44" y="48"/>
                  <a:pt x="44" y="48"/>
                  <a:pt x="44" y="48"/>
                </a:cubicBezTo>
                <a:cubicBezTo>
                  <a:pt x="47" y="55"/>
                  <a:pt x="46" y="63"/>
                  <a:pt x="40" y="68"/>
                </a:cubicBezTo>
                <a:cubicBezTo>
                  <a:pt x="26" y="54"/>
                  <a:pt x="26" y="54"/>
                  <a:pt x="26" y="54"/>
                </a:cubicBezTo>
                <a:cubicBezTo>
                  <a:pt x="11" y="67"/>
                  <a:pt x="2" y="75"/>
                  <a:pt x="0" y="74"/>
                </a:cubicBezTo>
                <a:cubicBezTo>
                  <a:pt x="0" y="74"/>
                  <a:pt x="0" y="74"/>
                  <a:pt x="0" y="74"/>
                </a:cubicBezTo>
                <a:cubicBezTo>
                  <a:pt x="0" y="74"/>
                  <a:pt x="0" y="74"/>
                  <a:pt x="0" y="74"/>
                </a:cubicBezTo>
                <a:cubicBezTo>
                  <a:pt x="0" y="74"/>
                  <a:pt x="0" y="74"/>
                  <a:pt x="0" y="74"/>
                </a:cubicBezTo>
                <a:cubicBezTo>
                  <a:pt x="0" y="74"/>
                  <a:pt x="0" y="74"/>
                  <a:pt x="0" y="74"/>
                </a:cubicBezTo>
                <a:cubicBezTo>
                  <a:pt x="0" y="73"/>
                  <a:pt x="7" y="63"/>
                  <a:pt x="20" y="49"/>
                </a:cubicBezTo>
                <a:cubicBezTo>
                  <a:pt x="6" y="35"/>
                  <a:pt x="6" y="35"/>
                  <a:pt x="6" y="35"/>
                </a:cubicBezTo>
                <a:cubicBezTo>
                  <a:pt x="12" y="29"/>
                  <a:pt x="20" y="28"/>
                  <a:pt x="27" y="31"/>
                </a:cubicBezTo>
                <a:cubicBezTo>
                  <a:pt x="46" y="11"/>
                  <a:pt x="46" y="11"/>
                  <a:pt x="46" y="11"/>
                </a:cubicBezTo>
                <a:cubicBezTo>
                  <a:pt x="45" y="7"/>
                  <a:pt x="46" y="3"/>
                  <a:pt x="50" y="0"/>
                </a:cubicBezTo>
                <a:cubicBezTo>
                  <a:pt x="75" y="25"/>
                  <a:pt x="75" y="25"/>
                  <a:pt x="75" y="25"/>
                </a:cubicBezTo>
                <a:cubicBezTo>
                  <a:pt x="72" y="28"/>
                  <a:pt x="67" y="30"/>
                  <a:pt x="63" y="29"/>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56" name="Freeform 139"/>
          <p:cNvSpPr>
            <a:spLocks/>
          </p:cNvSpPr>
          <p:nvPr/>
        </p:nvSpPr>
        <p:spPr bwMode="black">
          <a:xfrm>
            <a:off x="11733212" y="4385987"/>
            <a:ext cx="275460" cy="275460"/>
          </a:xfrm>
          <a:custGeom>
            <a:avLst/>
            <a:gdLst>
              <a:gd name="T0" fmla="*/ 63 w 75"/>
              <a:gd name="T1" fmla="*/ 29 h 75"/>
              <a:gd name="T2" fmla="*/ 44 w 75"/>
              <a:gd name="T3" fmla="*/ 48 h 75"/>
              <a:gd name="T4" fmla="*/ 40 w 75"/>
              <a:gd name="T5" fmla="*/ 68 h 75"/>
              <a:gd name="T6" fmla="*/ 26 w 75"/>
              <a:gd name="T7" fmla="*/ 54 h 75"/>
              <a:gd name="T8" fmla="*/ 0 w 75"/>
              <a:gd name="T9" fmla="*/ 74 h 75"/>
              <a:gd name="T10" fmla="*/ 0 w 75"/>
              <a:gd name="T11" fmla="*/ 74 h 75"/>
              <a:gd name="T12" fmla="*/ 0 w 75"/>
              <a:gd name="T13" fmla="*/ 74 h 75"/>
              <a:gd name="T14" fmla="*/ 0 w 75"/>
              <a:gd name="T15" fmla="*/ 74 h 75"/>
              <a:gd name="T16" fmla="*/ 0 w 75"/>
              <a:gd name="T17" fmla="*/ 74 h 75"/>
              <a:gd name="T18" fmla="*/ 20 w 75"/>
              <a:gd name="T19" fmla="*/ 49 h 75"/>
              <a:gd name="T20" fmla="*/ 6 w 75"/>
              <a:gd name="T21" fmla="*/ 35 h 75"/>
              <a:gd name="T22" fmla="*/ 27 w 75"/>
              <a:gd name="T23" fmla="*/ 31 h 75"/>
              <a:gd name="T24" fmla="*/ 46 w 75"/>
              <a:gd name="T25" fmla="*/ 11 h 75"/>
              <a:gd name="T26" fmla="*/ 50 w 75"/>
              <a:gd name="T27" fmla="*/ 0 h 75"/>
              <a:gd name="T28" fmla="*/ 75 w 75"/>
              <a:gd name="T29" fmla="*/ 25 h 75"/>
              <a:gd name="T30" fmla="*/ 63 w 75"/>
              <a:gd name="T31"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5">
                <a:moveTo>
                  <a:pt x="63" y="29"/>
                </a:moveTo>
                <a:cubicBezTo>
                  <a:pt x="44" y="48"/>
                  <a:pt x="44" y="48"/>
                  <a:pt x="44" y="48"/>
                </a:cubicBezTo>
                <a:cubicBezTo>
                  <a:pt x="47" y="55"/>
                  <a:pt x="46" y="63"/>
                  <a:pt x="40" y="68"/>
                </a:cubicBezTo>
                <a:cubicBezTo>
                  <a:pt x="26" y="54"/>
                  <a:pt x="26" y="54"/>
                  <a:pt x="26" y="54"/>
                </a:cubicBezTo>
                <a:cubicBezTo>
                  <a:pt x="11" y="67"/>
                  <a:pt x="2" y="75"/>
                  <a:pt x="0" y="74"/>
                </a:cubicBezTo>
                <a:cubicBezTo>
                  <a:pt x="0" y="74"/>
                  <a:pt x="0" y="74"/>
                  <a:pt x="0" y="74"/>
                </a:cubicBezTo>
                <a:cubicBezTo>
                  <a:pt x="0" y="74"/>
                  <a:pt x="0" y="74"/>
                  <a:pt x="0" y="74"/>
                </a:cubicBezTo>
                <a:cubicBezTo>
                  <a:pt x="0" y="74"/>
                  <a:pt x="0" y="74"/>
                  <a:pt x="0" y="74"/>
                </a:cubicBezTo>
                <a:cubicBezTo>
                  <a:pt x="0" y="74"/>
                  <a:pt x="0" y="74"/>
                  <a:pt x="0" y="74"/>
                </a:cubicBezTo>
                <a:cubicBezTo>
                  <a:pt x="0" y="73"/>
                  <a:pt x="7" y="63"/>
                  <a:pt x="20" y="49"/>
                </a:cubicBezTo>
                <a:cubicBezTo>
                  <a:pt x="6" y="35"/>
                  <a:pt x="6" y="35"/>
                  <a:pt x="6" y="35"/>
                </a:cubicBezTo>
                <a:cubicBezTo>
                  <a:pt x="12" y="29"/>
                  <a:pt x="20" y="28"/>
                  <a:pt x="27" y="31"/>
                </a:cubicBezTo>
                <a:cubicBezTo>
                  <a:pt x="46" y="11"/>
                  <a:pt x="46" y="11"/>
                  <a:pt x="46" y="11"/>
                </a:cubicBezTo>
                <a:cubicBezTo>
                  <a:pt x="45" y="7"/>
                  <a:pt x="46" y="3"/>
                  <a:pt x="50" y="0"/>
                </a:cubicBezTo>
                <a:cubicBezTo>
                  <a:pt x="75" y="25"/>
                  <a:pt x="75" y="25"/>
                  <a:pt x="75" y="25"/>
                </a:cubicBezTo>
                <a:cubicBezTo>
                  <a:pt x="72" y="28"/>
                  <a:pt x="67" y="30"/>
                  <a:pt x="63" y="29"/>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59" name="Freeform 88"/>
          <p:cNvSpPr>
            <a:spLocks/>
          </p:cNvSpPr>
          <p:nvPr/>
        </p:nvSpPr>
        <p:spPr bwMode="black">
          <a:xfrm>
            <a:off x="11760804" y="3637050"/>
            <a:ext cx="226588" cy="233252"/>
          </a:xfrm>
          <a:custGeom>
            <a:avLst/>
            <a:gdLst>
              <a:gd name="T0" fmla="*/ 13 w 102"/>
              <a:gd name="T1" fmla="*/ 105 h 105"/>
              <a:gd name="T2" fmla="*/ 102 w 102"/>
              <a:gd name="T3" fmla="*/ 15 h 105"/>
              <a:gd name="T4" fmla="*/ 89 w 102"/>
              <a:gd name="T5" fmla="*/ 0 h 105"/>
              <a:gd name="T6" fmla="*/ 0 w 102"/>
              <a:gd name="T7" fmla="*/ 91 h 105"/>
              <a:gd name="T8" fmla="*/ 13 w 102"/>
              <a:gd name="T9" fmla="*/ 105 h 105"/>
            </a:gdLst>
            <a:ahLst/>
            <a:cxnLst>
              <a:cxn ang="0">
                <a:pos x="T0" y="T1"/>
              </a:cxn>
              <a:cxn ang="0">
                <a:pos x="T2" y="T3"/>
              </a:cxn>
              <a:cxn ang="0">
                <a:pos x="T4" y="T5"/>
              </a:cxn>
              <a:cxn ang="0">
                <a:pos x="T6" y="T7"/>
              </a:cxn>
              <a:cxn ang="0">
                <a:pos x="T8" y="T9"/>
              </a:cxn>
            </a:cxnLst>
            <a:rect l="0" t="0" r="r" b="b"/>
            <a:pathLst>
              <a:path w="102" h="105">
                <a:moveTo>
                  <a:pt x="13" y="105"/>
                </a:moveTo>
                <a:lnTo>
                  <a:pt x="102" y="15"/>
                </a:lnTo>
                <a:lnTo>
                  <a:pt x="89" y="0"/>
                </a:lnTo>
                <a:lnTo>
                  <a:pt x="0" y="91"/>
                </a:lnTo>
                <a:lnTo>
                  <a:pt x="13" y="105"/>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60" name="Freeform 89"/>
          <p:cNvSpPr>
            <a:spLocks/>
          </p:cNvSpPr>
          <p:nvPr/>
        </p:nvSpPr>
        <p:spPr bwMode="black">
          <a:xfrm>
            <a:off x="11756359" y="3637050"/>
            <a:ext cx="235475" cy="233252"/>
          </a:xfrm>
          <a:custGeom>
            <a:avLst/>
            <a:gdLst>
              <a:gd name="T0" fmla="*/ 106 w 106"/>
              <a:gd name="T1" fmla="*/ 91 h 105"/>
              <a:gd name="T2" fmla="*/ 15 w 106"/>
              <a:gd name="T3" fmla="*/ 0 h 105"/>
              <a:gd name="T4" fmla="*/ 0 w 106"/>
              <a:gd name="T5" fmla="*/ 14 h 105"/>
              <a:gd name="T6" fmla="*/ 91 w 106"/>
              <a:gd name="T7" fmla="*/ 105 h 105"/>
              <a:gd name="T8" fmla="*/ 106 w 106"/>
              <a:gd name="T9" fmla="*/ 91 h 105"/>
            </a:gdLst>
            <a:ahLst/>
            <a:cxnLst>
              <a:cxn ang="0">
                <a:pos x="T0" y="T1"/>
              </a:cxn>
              <a:cxn ang="0">
                <a:pos x="T2" y="T3"/>
              </a:cxn>
              <a:cxn ang="0">
                <a:pos x="T4" y="T5"/>
              </a:cxn>
              <a:cxn ang="0">
                <a:pos x="T6" y="T7"/>
              </a:cxn>
              <a:cxn ang="0">
                <a:pos x="T8" y="T9"/>
              </a:cxn>
            </a:cxnLst>
            <a:rect l="0" t="0" r="r" b="b"/>
            <a:pathLst>
              <a:path w="106" h="105">
                <a:moveTo>
                  <a:pt x="106" y="91"/>
                </a:moveTo>
                <a:lnTo>
                  <a:pt x="15" y="0"/>
                </a:lnTo>
                <a:lnTo>
                  <a:pt x="0" y="14"/>
                </a:lnTo>
                <a:lnTo>
                  <a:pt x="91" y="105"/>
                </a:lnTo>
                <a:lnTo>
                  <a:pt x="106" y="91"/>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61" name="Freeform 88"/>
          <p:cNvSpPr>
            <a:spLocks/>
          </p:cNvSpPr>
          <p:nvPr/>
        </p:nvSpPr>
        <p:spPr bwMode="black">
          <a:xfrm>
            <a:off x="11761605" y="4004987"/>
            <a:ext cx="226588" cy="233252"/>
          </a:xfrm>
          <a:custGeom>
            <a:avLst/>
            <a:gdLst>
              <a:gd name="T0" fmla="*/ 13 w 102"/>
              <a:gd name="T1" fmla="*/ 105 h 105"/>
              <a:gd name="T2" fmla="*/ 102 w 102"/>
              <a:gd name="T3" fmla="*/ 15 h 105"/>
              <a:gd name="T4" fmla="*/ 89 w 102"/>
              <a:gd name="T5" fmla="*/ 0 h 105"/>
              <a:gd name="T6" fmla="*/ 0 w 102"/>
              <a:gd name="T7" fmla="*/ 91 h 105"/>
              <a:gd name="T8" fmla="*/ 13 w 102"/>
              <a:gd name="T9" fmla="*/ 105 h 105"/>
            </a:gdLst>
            <a:ahLst/>
            <a:cxnLst>
              <a:cxn ang="0">
                <a:pos x="T0" y="T1"/>
              </a:cxn>
              <a:cxn ang="0">
                <a:pos x="T2" y="T3"/>
              </a:cxn>
              <a:cxn ang="0">
                <a:pos x="T4" y="T5"/>
              </a:cxn>
              <a:cxn ang="0">
                <a:pos x="T6" y="T7"/>
              </a:cxn>
              <a:cxn ang="0">
                <a:pos x="T8" y="T9"/>
              </a:cxn>
            </a:cxnLst>
            <a:rect l="0" t="0" r="r" b="b"/>
            <a:pathLst>
              <a:path w="102" h="105">
                <a:moveTo>
                  <a:pt x="13" y="105"/>
                </a:moveTo>
                <a:lnTo>
                  <a:pt x="102" y="15"/>
                </a:lnTo>
                <a:lnTo>
                  <a:pt x="89" y="0"/>
                </a:lnTo>
                <a:lnTo>
                  <a:pt x="0" y="91"/>
                </a:lnTo>
                <a:lnTo>
                  <a:pt x="13" y="105"/>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62" name="Freeform 89"/>
          <p:cNvSpPr>
            <a:spLocks/>
          </p:cNvSpPr>
          <p:nvPr/>
        </p:nvSpPr>
        <p:spPr bwMode="black">
          <a:xfrm>
            <a:off x="11757160" y="4004987"/>
            <a:ext cx="235475" cy="233252"/>
          </a:xfrm>
          <a:custGeom>
            <a:avLst/>
            <a:gdLst>
              <a:gd name="T0" fmla="*/ 106 w 106"/>
              <a:gd name="T1" fmla="*/ 91 h 105"/>
              <a:gd name="T2" fmla="*/ 15 w 106"/>
              <a:gd name="T3" fmla="*/ 0 h 105"/>
              <a:gd name="T4" fmla="*/ 0 w 106"/>
              <a:gd name="T5" fmla="*/ 14 h 105"/>
              <a:gd name="T6" fmla="*/ 91 w 106"/>
              <a:gd name="T7" fmla="*/ 105 h 105"/>
              <a:gd name="T8" fmla="*/ 106 w 106"/>
              <a:gd name="T9" fmla="*/ 91 h 105"/>
            </a:gdLst>
            <a:ahLst/>
            <a:cxnLst>
              <a:cxn ang="0">
                <a:pos x="T0" y="T1"/>
              </a:cxn>
              <a:cxn ang="0">
                <a:pos x="T2" y="T3"/>
              </a:cxn>
              <a:cxn ang="0">
                <a:pos x="T4" y="T5"/>
              </a:cxn>
              <a:cxn ang="0">
                <a:pos x="T6" y="T7"/>
              </a:cxn>
              <a:cxn ang="0">
                <a:pos x="T8" y="T9"/>
              </a:cxn>
            </a:cxnLst>
            <a:rect l="0" t="0" r="r" b="b"/>
            <a:pathLst>
              <a:path w="106" h="105">
                <a:moveTo>
                  <a:pt x="106" y="91"/>
                </a:moveTo>
                <a:lnTo>
                  <a:pt x="15" y="0"/>
                </a:lnTo>
                <a:lnTo>
                  <a:pt x="0" y="14"/>
                </a:lnTo>
                <a:lnTo>
                  <a:pt x="91" y="105"/>
                </a:lnTo>
                <a:lnTo>
                  <a:pt x="106" y="91"/>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cxnSp>
        <p:nvCxnSpPr>
          <p:cNvPr id="63" name="Straight Arrow Connector 62"/>
          <p:cNvCxnSpPr/>
          <p:nvPr/>
        </p:nvCxnSpPr>
        <p:spPr>
          <a:xfrm flipH="1">
            <a:off x="1833806" y="4110335"/>
            <a:ext cx="495300" cy="0"/>
          </a:xfrm>
          <a:prstGeom prst="straightConnector1">
            <a:avLst/>
          </a:prstGeom>
          <a:noFill/>
          <a:ln w="28575">
            <a:solidFill>
              <a:schemeClr val="tx1"/>
            </a:solidFill>
            <a:headEnd type="arrow" w="med" len="med"/>
            <a:tailEnd type="arrow" w="med" len="med"/>
          </a:ln>
        </p:spPr>
        <p:style>
          <a:lnRef idx="1">
            <a:schemeClr val="accent2"/>
          </a:lnRef>
          <a:fillRef idx="3">
            <a:schemeClr val="accent2"/>
          </a:fillRef>
          <a:effectRef idx="2">
            <a:schemeClr val="accent2"/>
          </a:effectRef>
          <a:fontRef idx="minor">
            <a:schemeClr val="lt1"/>
          </a:fontRef>
        </p:style>
      </p:cxnSp>
      <p:cxnSp>
        <p:nvCxnSpPr>
          <p:cNvPr id="64" name="Straight Arrow Connector 63"/>
          <p:cNvCxnSpPr/>
          <p:nvPr/>
        </p:nvCxnSpPr>
        <p:spPr>
          <a:xfrm flipH="1">
            <a:off x="3008312" y="2154339"/>
            <a:ext cx="495300" cy="0"/>
          </a:xfrm>
          <a:prstGeom prst="straightConnector1">
            <a:avLst/>
          </a:prstGeom>
          <a:noFill/>
          <a:ln w="28575">
            <a:solidFill>
              <a:schemeClr val="tx1"/>
            </a:solidFill>
            <a:headEnd type="arrow" w="med" len="med"/>
            <a:tailEnd type="arrow" w="med" len="med"/>
          </a:ln>
        </p:spPr>
        <p:style>
          <a:lnRef idx="1">
            <a:schemeClr val="accent2"/>
          </a:lnRef>
          <a:fillRef idx="3">
            <a:schemeClr val="accent2"/>
          </a:fillRef>
          <a:effectRef idx="2">
            <a:schemeClr val="accent2"/>
          </a:effectRef>
          <a:fontRef idx="minor">
            <a:schemeClr val="lt1"/>
          </a:fontRef>
        </p:style>
      </p:cxnSp>
      <p:cxnSp>
        <p:nvCxnSpPr>
          <p:cNvPr id="65" name="Straight Arrow Connector 64"/>
          <p:cNvCxnSpPr/>
          <p:nvPr/>
        </p:nvCxnSpPr>
        <p:spPr>
          <a:xfrm flipH="1">
            <a:off x="2996338" y="3500735"/>
            <a:ext cx="495300" cy="0"/>
          </a:xfrm>
          <a:prstGeom prst="straightConnector1">
            <a:avLst/>
          </a:prstGeom>
          <a:noFill/>
          <a:ln w="28575">
            <a:solidFill>
              <a:schemeClr val="tx1"/>
            </a:solidFill>
            <a:headEnd type="arrow" w="med" len="med"/>
            <a:tailEnd type="arrow" w="med" len="med"/>
          </a:ln>
        </p:spPr>
        <p:style>
          <a:lnRef idx="1">
            <a:schemeClr val="accent2"/>
          </a:lnRef>
          <a:fillRef idx="3">
            <a:schemeClr val="accent2"/>
          </a:fillRef>
          <a:effectRef idx="2">
            <a:schemeClr val="accent2"/>
          </a:effectRef>
          <a:fontRef idx="minor">
            <a:schemeClr val="lt1"/>
          </a:fontRef>
        </p:style>
      </p:cxnSp>
      <p:cxnSp>
        <p:nvCxnSpPr>
          <p:cNvPr id="66" name="Straight Arrow Connector 65"/>
          <p:cNvCxnSpPr/>
          <p:nvPr/>
        </p:nvCxnSpPr>
        <p:spPr>
          <a:xfrm flipH="1">
            <a:off x="2990893" y="4859272"/>
            <a:ext cx="495300" cy="0"/>
          </a:xfrm>
          <a:prstGeom prst="straightConnector1">
            <a:avLst/>
          </a:prstGeom>
          <a:noFill/>
          <a:ln w="28575">
            <a:solidFill>
              <a:schemeClr val="tx1"/>
            </a:solidFill>
            <a:headEnd type="arrow" w="med" len="med"/>
            <a:tailEnd type="arrow" w="med" len="med"/>
          </a:ln>
        </p:spPr>
        <p:style>
          <a:lnRef idx="1">
            <a:schemeClr val="accent2"/>
          </a:lnRef>
          <a:fillRef idx="3">
            <a:schemeClr val="accent2"/>
          </a:fillRef>
          <a:effectRef idx="2">
            <a:schemeClr val="accent2"/>
          </a:effectRef>
          <a:fontRef idx="minor">
            <a:schemeClr val="lt1"/>
          </a:fontRef>
        </p:style>
      </p:cxnSp>
      <p:sp>
        <p:nvSpPr>
          <p:cNvPr id="67" name="Rectangle 66"/>
          <p:cNvSpPr/>
          <p:nvPr/>
        </p:nvSpPr>
        <p:spPr>
          <a:xfrm>
            <a:off x="2436812" y="6015335"/>
            <a:ext cx="2362200" cy="461665"/>
          </a:xfrm>
          <a:prstGeom prst="rect">
            <a:avLst/>
          </a:prstGeom>
        </p:spPr>
        <p:txBody>
          <a:bodyPr wrap="square">
            <a:spAutoFit/>
          </a:bodyPr>
          <a:lstStyle/>
          <a:p>
            <a:r>
              <a:rPr lang="en-US" sz="2400" dirty="0" smtClean="0">
                <a:gradFill>
                  <a:gsLst>
                    <a:gs pos="0">
                      <a:srgbClr val="FFFFFF"/>
                    </a:gs>
                    <a:gs pos="100000">
                      <a:srgbClr val="FFFFFF"/>
                    </a:gs>
                  </a:gsLst>
                  <a:lin ang="5400000" scaled="0"/>
                </a:gradFill>
              </a:rPr>
              <a:t>Object Caching</a:t>
            </a:r>
            <a:endParaRPr lang="en-US" sz="2400" dirty="0"/>
          </a:p>
        </p:txBody>
      </p:sp>
      <p:sp>
        <p:nvSpPr>
          <p:cNvPr id="68" name="Rectangle 67"/>
          <p:cNvSpPr/>
          <p:nvPr/>
        </p:nvSpPr>
        <p:spPr>
          <a:xfrm>
            <a:off x="7857502" y="2128779"/>
            <a:ext cx="3570910" cy="461665"/>
          </a:xfrm>
          <a:prstGeom prst="rect">
            <a:avLst/>
          </a:prstGeom>
        </p:spPr>
        <p:txBody>
          <a:bodyPr wrap="square">
            <a:spAutoFit/>
          </a:bodyPr>
          <a:lstStyle/>
          <a:p>
            <a:r>
              <a:rPr lang="en-US" sz="2400" dirty="0" smtClean="0">
                <a:gradFill>
                  <a:gsLst>
                    <a:gs pos="0">
                      <a:srgbClr val="FFFFFF"/>
                    </a:gs>
                    <a:gs pos="100000">
                      <a:srgbClr val="FFFFFF"/>
                    </a:gs>
                  </a:gsLst>
                  <a:lin ang="5400000" scaled="0"/>
                </a:gradFill>
              </a:rPr>
              <a:t>Caching Configuration</a:t>
            </a:r>
            <a:endParaRPr lang="en-US" sz="2400" dirty="0"/>
          </a:p>
        </p:txBody>
      </p:sp>
    </p:spTree>
    <p:extLst>
      <p:ext uri="{BB962C8B-B14F-4D97-AF65-F5344CB8AC3E}">
        <p14:creationId xmlns:p14="http://schemas.microsoft.com/office/powerpoint/2010/main" val="1769619669"/>
      </p:ext>
    </p:extLst>
  </p:cSld>
  <p:clrMapOvr>
    <a:masterClrMapping/>
  </p:clrMapOvr>
  <p:transition spd="slow" advClick="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152400"/>
            <a:ext cx="11149013" cy="609398"/>
          </a:xfrm>
        </p:spPr>
        <p:txBody>
          <a:bodyPr/>
          <a:lstStyle/>
          <a:p>
            <a:r>
              <a:rPr lang="en-US" dirty="0" smtClean="0"/>
              <a:t>Who are we?</a:t>
            </a:r>
            <a:endParaRPr lang="en-US" dirty="0"/>
          </a:p>
        </p:txBody>
      </p:sp>
      <p:pic>
        <p:nvPicPr>
          <p:cNvPr id="4" name="Picture 3" descr="C:\Users\administrator.STARWARS\Pictures\DSCF3704.JPG"/>
          <p:cNvPicPr>
            <a:picLocks noChangeAspect="1" noChangeArrowheads="1"/>
          </p:cNvPicPr>
          <p:nvPr/>
        </p:nvPicPr>
        <p:blipFill rotWithShape="1">
          <a:blip r:embed="rId3">
            <a:extLst>
              <a:ext uri="{28A0092B-C50C-407E-A947-70E740481C1C}">
                <a14:useLocalDpi xmlns:a14="http://schemas.microsoft.com/office/drawing/2010/main" val="0"/>
              </a:ext>
            </a:extLst>
          </a:blip>
          <a:srcRect l="-55" t="32003" r="8987" b="1"/>
          <a:stretch/>
        </p:blipFill>
        <p:spPr bwMode="auto">
          <a:xfrm>
            <a:off x="-1" y="19493"/>
            <a:ext cx="12188825" cy="683850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p:cNvSpPr>
            <a:spLocks noChangeArrowheads="1"/>
          </p:cNvSpPr>
          <p:nvPr/>
        </p:nvSpPr>
        <p:spPr bwMode="auto">
          <a:xfrm>
            <a:off x="8761412" y="3410137"/>
            <a:ext cx="2895600" cy="2903810"/>
          </a:xfrm>
          <a:prstGeom prst="rect">
            <a:avLst/>
          </a:prstGeom>
          <a:solidFill>
            <a:schemeClr val="bg1">
              <a:alpha val="50000"/>
            </a:schemeClr>
          </a:solidFill>
          <a:ln>
            <a:noFill/>
          </a:ln>
          <a:extLst/>
        </p:spPr>
        <p:txBody>
          <a:bodyPr vert="horz" wrap="square" lIns="91440" tIns="45720" rIns="91440" bIns="45720" numCol="1" anchor="b" anchorCtr="0" compatLnSpc="1">
            <a:prstTxWarp prst="textNoShape">
              <a:avLst/>
            </a:prstTxWarp>
          </a:bodyPr>
          <a:lstStyle/>
          <a:p>
            <a:r>
              <a:rPr lang="pt-PT" sz="3200" b="1" dirty="0" smtClean="0">
                <a:latin typeface="Segoe UI" pitchFamily="34" charset="0"/>
              </a:rPr>
              <a:t>Ivo Ramos</a:t>
            </a:r>
          </a:p>
          <a:p>
            <a:r>
              <a:rPr lang="pt-PT" sz="2000" dirty="0" smtClean="0">
                <a:latin typeface="Segoe UI" pitchFamily="34" charset="0"/>
              </a:rPr>
              <a:t>Solutions Architect</a:t>
            </a:r>
          </a:p>
          <a:p>
            <a:r>
              <a:rPr lang="pt-PT" sz="2000" dirty="0">
                <a:latin typeface="Segoe UI" pitchFamily="34" charset="0"/>
                <a:hlinkClick r:id="rId4"/>
              </a:rPr>
              <a:t>ivor@microsoft.com</a:t>
            </a:r>
            <a:endParaRPr lang="pt-PT" sz="2000" dirty="0" smtClean="0">
              <a:latin typeface="Segoe UI" pitchFamily="34" charset="0"/>
            </a:endParaRPr>
          </a:p>
          <a:p>
            <a:r>
              <a:rPr lang="pt-PT" sz="2000" dirty="0" smtClean="0">
                <a:latin typeface="Segoe UI" pitchFamily="34" charset="0"/>
              </a:rPr>
              <a:t>Microsoft </a:t>
            </a:r>
            <a:r>
              <a:rPr lang="pt-PT" sz="2000" dirty="0">
                <a:latin typeface="Segoe UI" pitchFamily="34" charset="0"/>
              </a:rPr>
              <a:t>Services Team </a:t>
            </a:r>
          </a:p>
          <a:p>
            <a:r>
              <a:rPr lang="pt-PT" sz="2000" dirty="0" smtClean="0">
                <a:latin typeface="Segoe UI" pitchFamily="34" charset="0"/>
              </a:rPr>
              <a:t>Portugal</a:t>
            </a:r>
          </a:p>
        </p:txBody>
      </p:sp>
    </p:spTree>
    <p:extLst>
      <p:ext uri="{BB962C8B-B14F-4D97-AF65-F5344CB8AC3E}">
        <p14:creationId xmlns:p14="http://schemas.microsoft.com/office/powerpoint/2010/main" val="4085544403"/>
      </p:ext>
    </p:extLst>
  </p:cSld>
  <p:clrMapOvr>
    <a:masterClrMapping/>
  </p:clrMapOvr>
  <mc:AlternateContent xmlns:mc="http://schemas.openxmlformats.org/markup-compatibility/2006">
    <mc:Choice xmlns:p14="http://schemas.microsoft.com/office/powerpoint/2010/main" Requires="p14">
      <p:transition spd="slow" p14:dur="1200" advClick="0">
        <p14:flip dir="r"/>
      </p:transition>
    </mc:Choice>
    <mc:Fallback>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913812" y="2362200"/>
            <a:ext cx="1298448" cy="1316736"/>
            <a:chOff x="836612" y="1467395"/>
            <a:chExt cx="1298448" cy="1316736"/>
          </a:xfrm>
        </p:grpSpPr>
        <p:sp>
          <p:nvSpPr>
            <p:cNvPr id="70" name="Rectangle 6"/>
            <p:cNvSpPr>
              <a:spLocks noChangeArrowheads="1"/>
            </p:cNvSpPr>
            <p:nvPr/>
          </p:nvSpPr>
          <p:spPr bwMode="auto">
            <a:xfrm>
              <a:off x="836612" y="1467395"/>
              <a:ext cx="1298448"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Call Center</a:t>
              </a:r>
            </a:p>
          </p:txBody>
        </p:sp>
        <p:sp>
          <p:nvSpPr>
            <p:cNvPr id="71" name="Freeform 12"/>
            <p:cNvSpPr>
              <a:spLocks noChangeAspect="1"/>
            </p:cNvSpPr>
            <p:nvPr/>
          </p:nvSpPr>
          <p:spPr bwMode="black">
            <a:xfrm>
              <a:off x="1259094" y="1720146"/>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endParaRPr lang="en-US" sz="1400" dirty="0">
                <a:solidFill>
                  <a:srgbClr val="FFFFFF"/>
                </a:solidFill>
              </a:endParaRPr>
            </a:p>
          </p:txBody>
        </p:sp>
      </p:grpSp>
      <p:sp>
        <p:nvSpPr>
          <p:cNvPr id="16" name="Freeform 12"/>
          <p:cNvSpPr>
            <a:spLocks noChangeAspect="1"/>
          </p:cNvSpPr>
          <p:nvPr/>
        </p:nvSpPr>
        <p:spPr bwMode="black">
          <a:xfrm>
            <a:off x="9305403" y="2614951"/>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nvGrpSpPr>
          <p:cNvPr id="3" name="Group 2"/>
          <p:cNvGrpSpPr/>
          <p:nvPr/>
        </p:nvGrpSpPr>
        <p:grpSpPr>
          <a:xfrm>
            <a:off x="1796326" y="931512"/>
            <a:ext cx="8415934" cy="5616590"/>
            <a:chOff x="1796326" y="931512"/>
            <a:chExt cx="8415934" cy="5616590"/>
          </a:xfrm>
        </p:grpSpPr>
        <p:sp>
          <p:nvSpPr>
            <p:cNvPr id="23" name="Rectangle 7"/>
            <p:cNvSpPr>
              <a:spLocks noChangeArrowheads="1"/>
            </p:cNvSpPr>
            <p:nvPr/>
          </p:nvSpPr>
          <p:spPr bwMode="auto">
            <a:xfrm>
              <a:off x="1796326" y="2362200"/>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solidFill>
                    <a:srgbClr val="FFFFFF"/>
                  </a:solidFill>
                </a:rPr>
                <a:t>Data Access Services</a:t>
              </a:r>
              <a:endParaRPr lang="en-US" sz="1400" dirty="0">
                <a:solidFill>
                  <a:srgbClr val="FFFFFF"/>
                </a:solidFill>
              </a:endParaRPr>
            </a:p>
          </p:txBody>
        </p:sp>
        <p:sp>
          <p:nvSpPr>
            <p:cNvPr id="27" name="Freeform 83"/>
            <p:cNvSpPr>
              <a:spLocks noEditPoints="1"/>
            </p:cNvSpPr>
            <p:nvPr/>
          </p:nvSpPr>
          <p:spPr bwMode="black">
            <a:xfrm>
              <a:off x="1984814" y="2403053"/>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 name="Rectangle 7"/>
            <p:cNvSpPr>
              <a:spLocks noChangeArrowheads="1"/>
            </p:cNvSpPr>
            <p:nvPr/>
          </p:nvSpPr>
          <p:spPr bwMode="auto">
            <a:xfrm>
              <a:off x="6094411" y="940526"/>
              <a:ext cx="2063721"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Commerce Services</a:t>
              </a:r>
              <a:endParaRPr lang="en-US" sz="1400" dirty="0">
                <a:solidFill>
                  <a:srgbClr val="FFFFFF"/>
                </a:solidFill>
              </a:endParaRPr>
            </a:p>
          </p:txBody>
        </p:sp>
        <p:grpSp>
          <p:nvGrpSpPr>
            <p:cNvPr id="6" name="Group 5"/>
            <p:cNvGrpSpPr/>
            <p:nvPr/>
          </p:nvGrpSpPr>
          <p:grpSpPr>
            <a:xfrm>
              <a:off x="6094412" y="5220016"/>
              <a:ext cx="1295400" cy="1316736"/>
              <a:chOff x="6780212" y="2449082"/>
              <a:chExt cx="1295400" cy="1316736"/>
            </a:xfrm>
          </p:grpSpPr>
          <p:sp>
            <p:nvSpPr>
              <p:cNvPr id="82" name="Rectangle 7"/>
              <p:cNvSpPr>
                <a:spLocks noChangeArrowheads="1"/>
              </p:cNvSpPr>
              <p:nvPr/>
            </p:nvSpPr>
            <p:spPr bwMode="auto">
              <a:xfrm>
                <a:off x="6780212" y="2449082"/>
                <a:ext cx="1295400" cy="1316736"/>
              </a:xfrm>
              <a:prstGeom prst="rect">
                <a:avLst/>
              </a:prstGeom>
              <a:solidFill>
                <a:srgbClr val="00AF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Payment Systems</a:t>
                </a:r>
                <a:endParaRPr lang="en-US" sz="1400" dirty="0">
                  <a:solidFill>
                    <a:srgbClr val="FFFFFF"/>
                  </a:solidFill>
                </a:endParaRPr>
              </a:p>
            </p:txBody>
          </p:sp>
          <p:sp>
            <p:nvSpPr>
              <p:cNvPr id="83" name="Freeform 159"/>
              <p:cNvSpPr>
                <a:spLocks noEditPoints="1"/>
              </p:cNvSpPr>
              <p:nvPr/>
            </p:nvSpPr>
            <p:spPr bwMode="black">
              <a:xfrm>
                <a:off x="7214497" y="2597618"/>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grpSp>
          <p:nvGrpSpPr>
            <p:cNvPr id="7" name="Group 6"/>
            <p:cNvGrpSpPr/>
            <p:nvPr/>
          </p:nvGrpSpPr>
          <p:grpSpPr>
            <a:xfrm>
              <a:off x="8916860" y="940526"/>
              <a:ext cx="1295400" cy="1314996"/>
              <a:chOff x="6780212" y="1066800"/>
              <a:chExt cx="1295400" cy="1314996"/>
            </a:xfrm>
            <a:solidFill>
              <a:srgbClr val="D11200"/>
            </a:solidFill>
          </p:grpSpPr>
          <p:sp>
            <p:nvSpPr>
              <p:cNvPr id="80" name="Rectangle 79"/>
              <p:cNvSpPr>
                <a:spLocks noChangeArrowheads="1"/>
              </p:cNvSpPr>
              <p:nvPr/>
            </p:nvSpPr>
            <p:spPr bwMode="auto">
              <a:xfrm>
                <a:off x="6780212" y="1066800"/>
                <a:ext cx="1295400"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Picking And</a:t>
                </a:r>
              </a:p>
              <a:p>
                <a:pPr algn="ctr"/>
                <a:r>
                  <a:rPr lang="en-US" sz="1400" dirty="0">
                    <a:solidFill>
                      <a:srgbClr val="FFFFFF"/>
                    </a:solidFill>
                  </a:rPr>
                  <a:t>Shipping </a:t>
                </a:r>
              </a:p>
            </p:txBody>
          </p:sp>
          <p:sp>
            <p:nvSpPr>
              <p:cNvPr id="81" name="Freeform 23"/>
              <p:cNvSpPr>
                <a:spLocks noEditPoints="1"/>
              </p:cNvSpPr>
              <p:nvPr/>
            </p:nvSpPr>
            <p:spPr bwMode="black">
              <a:xfrm>
                <a:off x="7149668" y="1290408"/>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solidFill>
                    <a:srgbClr val="FFFFFF"/>
                  </a:solidFill>
                </a:endParaRPr>
              </a:p>
            </p:txBody>
          </p:sp>
        </p:grpSp>
        <p:grpSp>
          <p:nvGrpSpPr>
            <p:cNvPr id="8" name="Group 7"/>
            <p:cNvGrpSpPr/>
            <p:nvPr/>
          </p:nvGrpSpPr>
          <p:grpSpPr>
            <a:xfrm>
              <a:off x="4672738" y="5220016"/>
              <a:ext cx="1295400" cy="1316736"/>
              <a:chOff x="6780212" y="3849420"/>
              <a:chExt cx="1295400" cy="1316736"/>
            </a:xfrm>
          </p:grpSpPr>
          <p:sp>
            <p:nvSpPr>
              <p:cNvPr id="78" name="Rectangle 7"/>
              <p:cNvSpPr>
                <a:spLocks noChangeArrowheads="1"/>
              </p:cNvSpPr>
              <p:nvPr/>
            </p:nvSpPr>
            <p:spPr bwMode="auto">
              <a:xfrm>
                <a:off x="6780212" y="3849420"/>
                <a:ext cx="1295400" cy="1316736"/>
              </a:xfrm>
              <a:prstGeom prst="rect">
                <a:avLst/>
              </a:prstGeom>
              <a:solidFill>
                <a:srgbClr val="7D41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ERP System</a:t>
                </a:r>
              </a:p>
            </p:txBody>
          </p:sp>
          <p:pic>
            <p:nvPicPr>
              <p:cNvPr id="79" name="Picture 48" descr="C:\Users\sakuu\Documents\Ballmer MGX 2011\Tile Icons\Calendar Engineer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214497" y="4008139"/>
                <a:ext cx="510672" cy="539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275012" y="5231366"/>
              <a:ext cx="1298448" cy="1316736"/>
              <a:chOff x="5405834" y="5231366"/>
              <a:chExt cx="1298448" cy="1316736"/>
            </a:xfrm>
          </p:grpSpPr>
          <p:sp>
            <p:nvSpPr>
              <p:cNvPr id="74" name="Rectangle 6"/>
              <p:cNvSpPr>
                <a:spLocks noChangeArrowheads="1"/>
              </p:cNvSpPr>
              <p:nvPr/>
            </p:nvSpPr>
            <p:spPr bwMode="auto">
              <a:xfrm>
                <a:off x="5405834" y="5231366"/>
                <a:ext cx="1298448" cy="1316736"/>
              </a:xfrm>
              <a:prstGeom prst="rect">
                <a:avLst/>
              </a:prstGeom>
              <a:solidFill>
                <a:srgbClr val="F477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Routes and Delivery </a:t>
                </a:r>
              </a:p>
            </p:txBody>
          </p:sp>
          <p:grpSp>
            <p:nvGrpSpPr>
              <p:cNvPr id="75" name="Group 74"/>
              <p:cNvGrpSpPr/>
              <p:nvPr/>
            </p:nvGrpSpPr>
            <p:grpSpPr bwMode="black">
              <a:xfrm>
                <a:off x="5737354" y="5382981"/>
                <a:ext cx="609282" cy="609124"/>
                <a:chOff x="446088" y="2665413"/>
                <a:chExt cx="920750" cy="920750"/>
              </a:xfrm>
              <a:solidFill>
                <a:srgbClr val="FFFFFF"/>
              </a:solidFill>
            </p:grpSpPr>
            <p:sp>
              <p:nvSpPr>
                <p:cNvPr id="76" name="Freeform 27"/>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77" name="Freeform 28"/>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grpSp>
        <p:grpSp>
          <p:nvGrpSpPr>
            <p:cNvPr id="10" name="Group 9"/>
            <p:cNvGrpSpPr/>
            <p:nvPr/>
          </p:nvGrpSpPr>
          <p:grpSpPr>
            <a:xfrm>
              <a:off x="1827212" y="5220016"/>
              <a:ext cx="1298448" cy="1316736"/>
              <a:chOff x="4037012" y="5220016"/>
              <a:chExt cx="1298448" cy="1316736"/>
            </a:xfrm>
          </p:grpSpPr>
          <p:sp>
            <p:nvSpPr>
              <p:cNvPr id="72" name="Rectangle 6"/>
              <p:cNvSpPr>
                <a:spLocks noChangeArrowheads="1"/>
              </p:cNvSpPr>
              <p:nvPr/>
            </p:nvSpPr>
            <p:spPr bwMode="auto">
              <a:xfrm>
                <a:off x="4037012" y="5220016"/>
                <a:ext cx="1298448" cy="1316736"/>
              </a:xfrm>
              <a:prstGeom prst="rect">
                <a:avLst/>
              </a:prstGeom>
              <a:solidFill>
                <a:srgbClr val="262324"/>
              </a:solidFill>
              <a:ln>
                <a:solidFill>
                  <a:schemeClr val="tx1"/>
                </a:solidFill>
              </a:ln>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Email / SMS Gateway</a:t>
                </a:r>
                <a:endParaRPr lang="en-US" sz="1400" dirty="0">
                  <a:solidFill>
                    <a:srgbClr val="FFFFFF"/>
                  </a:solidFill>
                </a:endParaRPr>
              </a:p>
            </p:txBody>
          </p:sp>
          <p:sp>
            <p:nvSpPr>
              <p:cNvPr id="73" name="Freeform 61"/>
              <p:cNvSpPr>
                <a:spLocks noEditPoints="1"/>
              </p:cNvSpPr>
              <p:nvPr/>
            </p:nvSpPr>
            <p:spPr bwMode="black">
              <a:xfrm>
                <a:off x="4413588" y="5366172"/>
                <a:ext cx="510864" cy="64008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sp>
          <p:nvSpPr>
            <p:cNvPr id="11" name="Freeform 90"/>
            <p:cNvSpPr>
              <a:spLocks noEditPoints="1"/>
            </p:cNvSpPr>
            <p:nvPr/>
          </p:nvSpPr>
          <p:spPr bwMode="black">
            <a:xfrm>
              <a:off x="6784372" y="1164134"/>
              <a:ext cx="539268" cy="59164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13" name="Freeform 23"/>
            <p:cNvSpPr>
              <a:spLocks noEditPoints="1"/>
            </p:cNvSpPr>
            <p:nvPr/>
          </p:nvSpPr>
          <p:spPr bwMode="black">
            <a:xfrm>
              <a:off x="9258604" y="1151253"/>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14" name="Rectangle 13"/>
            <p:cNvSpPr>
              <a:spLocks noChangeArrowheads="1"/>
            </p:cNvSpPr>
            <p:nvPr/>
          </p:nvSpPr>
          <p:spPr bwMode="auto">
            <a:xfrm>
              <a:off x="8253917" y="933587"/>
              <a:ext cx="595678" cy="4171811"/>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solidFill>
                    <a:srgbClr val="FFFFFF"/>
                  </a:solidFill>
                </a:rPr>
                <a:t>Integration Layer</a:t>
              </a:r>
              <a:endParaRPr lang="en-US" sz="1400" dirty="0">
                <a:solidFill>
                  <a:srgbClr val="FFFFFF"/>
                </a:solidFill>
              </a:endParaRPr>
            </a:p>
          </p:txBody>
        </p:sp>
        <p:sp>
          <p:nvSpPr>
            <p:cNvPr id="15" name="Rectangle 14"/>
            <p:cNvSpPr>
              <a:spLocks noChangeArrowheads="1"/>
            </p:cNvSpPr>
            <p:nvPr/>
          </p:nvSpPr>
          <p:spPr bwMode="auto">
            <a:xfrm rot="5400000">
              <a:off x="4740097" y="1591580"/>
              <a:ext cx="570048" cy="645759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vert270" wrap="square" lIns="91440" tIns="45720" rIns="91440" bIns="45720" numCol="1" anchor="ctr" anchorCtr="0" compatLnSpc="1">
              <a:prstTxWarp prst="textNoShape">
                <a:avLst/>
              </a:prstTxWarp>
            </a:bodyPr>
            <a:lstStyle/>
            <a:p>
              <a:pPr algn="ctr"/>
              <a:r>
                <a:rPr lang="en-US" sz="1400" dirty="0" smtClean="0">
                  <a:solidFill>
                    <a:srgbClr val="FFFFFF"/>
                  </a:solidFill>
                </a:rPr>
                <a:t>Integration Layer</a:t>
              </a:r>
              <a:endParaRPr lang="en-US" sz="1400" dirty="0">
                <a:solidFill>
                  <a:srgbClr val="FFFFFF"/>
                </a:solidFill>
              </a:endParaRPr>
            </a:p>
          </p:txBody>
        </p:sp>
        <p:grpSp>
          <p:nvGrpSpPr>
            <p:cNvPr id="17" name="Group 16"/>
            <p:cNvGrpSpPr/>
            <p:nvPr/>
          </p:nvGrpSpPr>
          <p:grpSpPr>
            <a:xfrm>
              <a:off x="8913812" y="3777141"/>
              <a:ext cx="1295400" cy="1316736"/>
              <a:chOff x="4037012" y="2438400"/>
              <a:chExt cx="1295400" cy="1316736"/>
            </a:xfrm>
          </p:grpSpPr>
          <p:sp>
            <p:nvSpPr>
              <p:cNvPr id="68" name="Rectangle 7"/>
              <p:cNvSpPr>
                <a:spLocks noChangeArrowheads="1"/>
              </p:cNvSpPr>
              <p:nvPr/>
            </p:nvSpPr>
            <p:spPr bwMode="auto">
              <a:xfrm>
                <a:off x="4037012" y="2438400"/>
                <a:ext cx="1295400" cy="131673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Web SSO</a:t>
                </a:r>
              </a:p>
              <a:p>
                <a:pPr algn="ctr"/>
                <a:r>
                  <a:rPr lang="en-US" sz="1400" dirty="0">
                    <a:solidFill>
                      <a:srgbClr val="FFFFFF"/>
                    </a:solidFill>
                  </a:rPr>
                  <a:t>System</a:t>
                </a:r>
              </a:p>
            </p:txBody>
          </p:sp>
          <p:sp>
            <p:nvSpPr>
              <p:cNvPr id="69" name="Freeform 164"/>
              <p:cNvSpPr>
                <a:spLocks noEditPoints="1"/>
              </p:cNvSpPr>
              <p:nvPr/>
            </p:nvSpPr>
            <p:spPr bwMode="black">
              <a:xfrm>
                <a:off x="4413588" y="2570817"/>
                <a:ext cx="451378" cy="625793"/>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sp>
          <p:nvSpPr>
            <p:cNvPr id="18" name="Rectangle 7"/>
            <p:cNvSpPr>
              <a:spLocks noChangeArrowheads="1"/>
            </p:cNvSpPr>
            <p:nvPr/>
          </p:nvSpPr>
          <p:spPr bwMode="auto">
            <a:xfrm>
              <a:off x="4672738" y="931512"/>
              <a:ext cx="1295400" cy="2043425"/>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smtClean="0">
                  <a:solidFill>
                    <a:srgbClr val="FFFFFF"/>
                  </a:solidFill>
                </a:rPr>
                <a:t>Cross Cutting Services</a:t>
              </a:r>
              <a:endParaRPr lang="en-US" sz="1400" dirty="0">
                <a:solidFill>
                  <a:srgbClr val="FFFFFF"/>
                </a:solidFill>
              </a:endParaRPr>
            </a:p>
          </p:txBody>
        </p:sp>
        <p:sp>
          <p:nvSpPr>
            <p:cNvPr id="19" name="Rectangle 7"/>
            <p:cNvSpPr>
              <a:spLocks noChangeArrowheads="1"/>
            </p:cNvSpPr>
            <p:nvPr/>
          </p:nvSpPr>
          <p:spPr bwMode="auto">
            <a:xfrm>
              <a:off x="6094410" y="30697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solidFill>
                    <a:srgbClr val="FFFFFF"/>
                  </a:solidFill>
                </a:rPr>
                <a:t>Media Services</a:t>
              </a:r>
              <a:endParaRPr lang="en-US" sz="1400" dirty="0">
                <a:solidFill>
                  <a:srgbClr val="FFFFFF"/>
                </a:solidFill>
              </a:endParaRPr>
            </a:p>
          </p:txBody>
        </p:sp>
        <p:sp>
          <p:nvSpPr>
            <p:cNvPr id="20" name="Rectangle 7"/>
            <p:cNvSpPr>
              <a:spLocks noChangeArrowheads="1"/>
            </p:cNvSpPr>
            <p:nvPr/>
          </p:nvSpPr>
          <p:spPr bwMode="auto">
            <a:xfrm>
              <a:off x="1827212" y="931712"/>
              <a:ext cx="2746248" cy="59228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solidFill>
                    <a:srgbClr val="FFFFFF"/>
                  </a:solidFill>
                </a:rPr>
                <a:t>Presentation Services</a:t>
              </a:r>
              <a:endParaRPr lang="en-US" sz="1400" dirty="0">
                <a:solidFill>
                  <a:srgbClr val="FFFFFF"/>
                </a:solidFill>
              </a:endParaRPr>
            </a:p>
          </p:txBody>
        </p:sp>
        <p:sp>
          <p:nvSpPr>
            <p:cNvPr id="21" name="Rectangle 7"/>
            <p:cNvSpPr>
              <a:spLocks noChangeArrowheads="1"/>
            </p:cNvSpPr>
            <p:nvPr/>
          </p:nvSpPr>
          <p:spPr bwMode="auto">
            <a:xfrm>
              <a:off x="1796326" y="306970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solidFill>
                    <a:srgbClr val="FFFFFF"/>
                  </a:solidFill>
                </a:rPr>
                <a:t>Analytical Databases</a:t>
              </a:r>
              <a:endParaRPr lang="en-US" sz="1400" dirty="0">
                <a:solidFill>
                  <a:srgbClr val="FFFFFF"/>
                </a:solidFill>
              </a:endParaRPr>
            </a:p>
          </p:txBody>
        </p:sp>
        <p:sp>
          <p:nvSpPr>
            <p:cNvPr id="22" name="Rectangle 7"/>
            <p:cNvSpPr>
              <a:spLocks noChangeArrowheads="1"/>
            </p:cNvSpPr>
            <p:nvPr/>
          </p:nvSpPr>
          <p:spPr bwMode="auto">
            <a:xfrm>
              <a:off x="1816762" y="1642784"/>
              <a:ext cx="2756698" cy="612738"/>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r"/>
              <a:r>
                <a:rPr lang="en-US" sz="1400" dirty="0" smtClean="0">
                  <a:solidFill>
                    <a:srgbClr val="FFFFFF"/>
                  </a:solidFill>
                </a:rPr>
                <a:t>Business Services</a:t>
              </a:r>
              <a:endParaRPr lang="en-US" sz="1400" dirty="0">
                <a:solidFill>
                  <a:srgbClr val="FFFFFF"/>
                </a:solidFill>
              </a:endParaRPr>
            </a:p>
          </p:txBody>
        </p:sp>
        <p:sp>
          <p:nvSpPr>
            <p:cNvPr id="24" name="Rectangle 7"/>
            <p:cNvSpPr>
              <a:spLocks noChangeArrowheads="1"/>
            </p:cNvSpPr>
            <p:nvPr/>
          </p:nvSpPr>
          <p:spPr bwMode="auto">
            <a:xfrm>
              <a:off x="1801086" y="3811440"/>
              <a:ext cx="4171812"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solidFill>
                    <a:srgbClr val="FFFFFF"/>
                  </a:solidFill>
                </a:rPr>
                <a:t>Relational Databases</a:t>
              </a:r>
              <a:endParaRPr lang="en-US" sz="1400" dirty="0">
                <a:solidFill>
                  <a:srgbClr val="FFFFFF"/>
                </a:solidFill>
              </a:endParaRPr>
            </a:p>
          </p:txBody>
        </p:sp>
        <p:sp>
          <p:nvSpPr>
            <p:cNvPr id="25" name="Rounded Rectangle 6"/>
            <p:cNvSpPr/>
            <p:nvPr/>
          </p:nvSpPr>
          <p:spPr bwMode="black">
            <a:xfrm rot="16200000">
              <a:off x="1995625" y="850262"/>
              <a:ext cx="532466"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FFFFFF">
                    <a:lumMod val="50000"/>
                  </a:srgbClr>
                </a:solidFill>
                <a:latin typeface="Segoe UI Light" pitchFamily="34" charset="0"/>
              </a:endParaRPr>
            </a:p>
          </p:txBody>
        </p:sp>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597" y="1656123"/>
              <a:ext cx="459839" cy="604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Freeform 81"/>
            <p:cNvSpPr>
              <a:spLocks/>
            </p:cNvSpPr>
            <p:nvPr/>
          </p:nvSpPr>
          <p:spPr bwMode="black">
            <a:xfrm>
              <a:off x="5092458" y="1429836"/>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29" name="Freeform 79"/>
            <p:cNvSpPr>
              <a:spLocks noEditPoints="1"/>
            </p:cNvSpPr>
            <p:nvPr/>
          </p:nvSpPr>
          <p:spPr bwMode="black">
            <a:xfrm>
              <a:off x="2036261" y="3845041"/>
              <a:ext cx="400154" cy="54095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nvGrpSpPr>
            <p:cNvPr id="30" name="Group 29"/>
            <p:cNvGrpSpPr/>
            <p:nvPr/>
          </p:nvGrpSpPr>
          <p:grpSpPr bwMode="black">
            <a:xfrm>
              <a:off x="2038564" y="3088976"/>
              <a:ext cx="529953" cy="569608"/>
              <a:chOff x="1435100" y="3879850"/>
              <a:chExt cx="739775" cy="795338"/>
            </a:xfrm>
            <a:solidFill>
              <a:schemeClr val="tx1"/>
            </a:solidFill>
          </p:grpSpPr>
          <p:sp>
            <p:nvSpPr>
              <p:cNvPr id="5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3"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5"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67"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grpSp>
          <p:nvGrpSpPr>
            <p:cNvPr id="31" name="Group 30"/>
            <p:cNvGrpSpPr/>
            <p:nvPr/>
          </p:nvGrpSpPr>
          <p:grpSpPr>
            <a:xfrm>
              <a:off x="1986441" y="4572000"/>
              <a:ext cx="501421" cy="486566"/>
              <a:chOff x="8870271" y="4646406"/>
              <a:chExt cx="501421" cy="486566"/>
            </a:xfrm>
          </p:grpSpPr>
          <p:sp>
            <p:nvSpPr>
              <p:cNvPr id="54"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5"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6"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7"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58"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grpSp>
        <p:sp>
          <p:nvSpPr>
            <p:cNvPr id="32" name="Freeform 7"/>
            <p:cNvSpPr>
              <a:spLocks noEditPoints="1"/>
            </p:cNvSpPr>
            <p:nvPr/>
          </p:nvSpPr>
          <p:spPr bwMode="black">
            <a:xfrm>
              <a:off x="6137527" y="3117770"/>
              <a:ext cx="490285" cy="526767"/>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FFFFFF">
                    <a:lumMod val="50000"/>
                  </a:srgbClr>
                </a:solidFill>
                <a:latin typeface="Segoe UI Light" pitchFamily="34" charset="0"/>
              </a:endParaRPr>
            </a:p>
          </p:txBody>
        </p:sp>
        <p:sp>
          <p:nvSpPr>
            <p:cNvPr id="33" name="Rectangle 7"/>
            <p:cNvSpPr>
              <a:spLocks noChangeArrowheads="1"/>
            </p:cNvSpPr>
            <p:nvPr/>
          </p:nvSpPr>
          <p:spPr bwMode="auto">
            <a:xfrm>
              <a:off x="6068873" y="3811440"/>
              <a:ext cx="2089258"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400" dirty="0" smtClean="0">
                  <a:solidFill>
                    <a:srgbClr val="FFFFFF"/>
                  </a:solidFill>
                </a:rPr>
                <a:t>Reporting</a:t>
              </a:r>
            </a:p>
            <a:p>
              <a:pPr algn="ctr"/>
              <a:r>
                <a:rPr lang="en-US" sz="1400" dirty="0" smtClean="0">
                  <a:solidFill>
                    <a:srgbClr val="FFFFFF"/>
                  </a:solidFill>
                </a:rPr>
                <a:t>Services</a:t>
              </a:r>
              <a:endParaRPr lang="en-US" sz="1400" dirty="0">
                <a:solidFill>
                  <a:srgbClr val="FFFFFF"/>
                </a:solidFill>
              </a:endParaRPr>
            </a:p>
          </p:txBody>
        </p:sp>
        <p:sp>
          <p:nvSpPr>
            <p:cNvPr id="34" name="Freeform 18"/>
            <p:cNvSpPr>
              <a:spLocks noEditPoints="1"/>
            </p:cNvSpPr>
            <p:nvPr/>
          </p:nvSpPr>
          <p:spPr bwMode="black">
            <a:xfrm>
              <a:off x="6129194" y="3824141"/>
              <a:ext cx="453183" cy="55287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solidFill>
                  <a:srgbClr val="FFFFFF"/>
                </a:solidFill>
              </a:endParaRPr>
            </a:p>
          </p:txBody>
        </p:sp>
        <p:sp>
          <p:nvSpPr>
            <p:cNvPr id="35" name="Rectangle 6"/>
            <p:cNvSpPr>
              <a:spLocks noChangeArrowheads="1"/>
            </p:cNvSpPr>
            <p:nvPr/>
          </p:nvSpPr>
          <p:spPr bwMode="auto">
            <a:xfrm>
              <a:off x="7539164" y="5223401"/>
              <a:ext cx="1298448" cy="131673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a:solidFill>
                    <a:srgbClr val="FFFFFF"/>
                  </a:solidFill>
                </a:rPr>
                <a:t>Loyalty System</a:t>
              </a:r>
            </a:p>
          </p:txBody>
        </p:sp>
        <p:grpSp>
          <p:nvGrpSpPr>
            <p:cNvPr id="36" name="Group 35"/>
            <p:cNvGrpSpPr/>
            <p:nvPr/>
          </p:nvGrpSpPr>
          <p:grpSpPr bwMode="black">
            <a:xfrm>
              <a:off x="7834354" y="5473065"/>
              <a:ext cx="647554" cy="394335"/>
              <a:chOff x="10387012" y="4179358"/>
              <a:chExt cx="974726" cy="593725"/>
            </a:xfrm>
            <a:solidFill>
              <a:srgbClr val="FFFFFF"/>
            </a:solidFill>
          </p:grpSpPr>
          <p:sp>
            <p:nvSpPr>
              <p:cNvPr id="4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5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5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5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5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grpSp>
          <p:nvGrpSpPr>
            <p:cNvPr id="37" name="Group 36"/>
            <p:cNvGrpSpPr/>
            <p:nvPr/>
          </p:nvGrpSpPr>
          <p:grpSpPr>
            <a:xfrm>
              <a:off x="8908009" y="5220016"/>
              <a:ext cx="1295400" cy="1316736"/>
              <a:chOff x="5394295" y="3823063"/>
              <a:chExt cx="1295400" cy="1316736"/>
            </a:xfrm>
          </p:grpSpPr>
          <p:sp>
            <p:nvSpPr>
              <p:cNvPr id="38" name="Rectangle 7"/>
              <p:cNvSpPr>
                <a:spLocks noChangeArrowheads="1"/>
              </p:cNvSpPr>
              <p:nvPr/>
            </p:nvSpPr>
            <p:spPr bwMode="auto">
              <a:xfrm>
                <a:off x="5394295" y="3823063"/>
                <a:ext cx="1295400" cy="1316736"/>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ctr"/>
                <a:r>
                  <a:rPr lang="en-US" sz="1400" dirty="0" err="1">
                    <a:solidFill>
                      <a:srgbClr val="FFFFFF"/>
                    </a:solidFill>
                  </a:rPr>
                  <a:t>DWarehouse</a:t>
                </a:r>
                <a:r>
                  <a:rPr lang="en-US" sz="1400" dirty="0">
                    <a:solidFill>
                      <a:srgbClr val="FFFFFF"/>
                    </a:solidFill>
                  </a:rPr>
                  <a:t> System</a:t>
                </a:r>
              </a:p>
            </p:txBody>
          </p:sp>
          <p:grpSp>
            <p:nvGrpSpPr>
              <p:cNvPr id="39" name="Group 38"/>
              <p:cNvGrpSpPr/>
              <p:nvPr/>
            </p:nvGrpSpPr>
            <p:grpSpPr bwMode="black">
              <a:xfrm>
                <a:off x="5772563" y="4046404"/>
                <a:ext cx="529953" cy="569608"/>
                <a:chOff x="1435100" y="3879850"/>
                <a:chExt cx="739775" cy="795338"/>
              </a:xfrm>
              <a:solidFill>
                <a:schemeClr val="tx1"/>
              </a:solidFill>
            </p:grpSpPr>
            <p:sp>
              <p:nvSpPr>
                <p:cNvPr id="40"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1"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2"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3"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4"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5"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6"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7"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48"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grpSp>
        <p:sp>
          <p:nvSpPr>
            <p:cNvPr id="86" name="Rectangle 7"/>
            <p:cNvSpPr>
              <a:spLocks noChangeArrowheads="1"/>
            </p:cNvSpPr>
            <p:nvPr/>
          </p:nvSpPr>
          <p:spPr bwMode="auto">
            <a:xfrm>
              <a:off x="6094412" y="2362200"/>
              <a:ext cx="2063721" cy="608160"/>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algn="r"/>
              <a:r>
                <a:rPr lang="en-US" sz="1400" dirty="0" smtClean="0">
                  <a:solidFill>
                    <a:srgbClr val="FFFFFF"/>
                  </a:solidFill>
                </a:rPr>
                <a:t>Search Services</a:t>
              </a:r>
              <a:endParaRPr lang="en-US" sz="1400" dirty="0">
                <a:solidFill>
                  <a:srgbClr val="FFFFFF"/>
                </a:solidFill>
              </a:endParaRPr>
            </a:p>
          </p:txBody>
        </p:sp>
        <p:sp>
          <p:nvSpPr>
            <p:cNvPr id="89" name="Freeform 247"/>
            <p:cNvSpPr>
              <a:spLocks/>
            </p:cNvSpPr>
            <p:nvPr/>
          </p:nvSpPr>
          <p:spPr bwMode="black">
            <a:xfrm>
              <a:off x="6603056" y="2461881"/>
              <a:ext cx="85342" cy="132626"/>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0" name="Freeform 248"/>
            <p:cNvSpPr>
              <a:spLocks/>
            </p:cNvSpPr>
            <p:nvPr/>
          </p:nvSpPr>
          <p:spPr bwMode="black">
            <a:xfrm>
              <a:off x="6425612" y="2461881"/>
              <a:ext cx="54078" cy="54909"/>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1" name="Freeform 249"/>
            <p:cNvSpPr>
              <a:spLocks/>
            </p:cNvSpPr>
            <p:nvPr/>
          </p:nvSpPr>
          <p:spPr bwMode="black">
            <a:xfrm>
              <a:off x="6456876" y="2467794"/>
              <a:ext cx="168994" cy="120800"/>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2" name="Oval 250"/>
            <p:cNvSpPr>
              <a:spLocks noChangeArrowheads="1"/>
            </p:cNvSpPr>
            <p:nvPr/>
          </p:nvSpPr>
          <p:spPr bwMode="black">
            <a:xfrm>
              <a:off x="6485605" y="2362200"/>
              <a:ext cx="111536" cy="1140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3" name="Freeform 251"/>
            <p:cNvSpPr>
              <a:spLocks/>
            </p:cNvSpPr>
            <p:nvPr/>
          </p:nvSpPr>
          <p:spPr bwMode="black">
            <a:xfrm>
              <a:off x="6390969" y="2514255"/>
              <a:ext cx="82807" cy="105594"/>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4" name="Freeform 252"/>
            <p:cNvSpPr>
              <a:spLocks/>
            </p:cNvSpPr>
            <p:nvPr/>
          </p:nvSpPr>
          <p:spPr bwMode="black">
            <a:xfrm>
              <a:off x="6124802" y="2514255"/>
              <a:ext cx="109002" cy="16895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5" name="Freeform 253"/>
            <p:cNvSpPr>
              <a:spLocks/>
            </p:cNvSpPr>
            <p:nvPr/>
          </p:nvSpPr>
          <p:spPr bwMode="black">
            <a:xfrm>
              <a:off x="6201695" y="2522703"/>
              <a:ext cx="218003" cy="237376"/>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6" name="Oval 254"/>
            <p:cNvSpPr>
              <a:spLocks noChangeArrowheads="1"/>
            </p:cNvSpPr>
            <p:nvPr/>
          </p:nvSpPr>
          <p:spPr bwMode="black">
            <a:xfrm>
              <a:off x="6238874" y="2387543"/>
              <a:ext cx="146180" cy="14360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7" name="Freeform 255"/>
            <p:cNvSpPr>
              <a:spLocks/>
            </p:cNvSpPr>
            <p:nvPr/>
          </p:nvSpPr>
          <p:spPr bwMode="black">
            <a:xfrm>
              <a:off x="6688399" y="2771905"/>
              <a:ext cx="183359" cy="166416"/>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8" name="Freeform 256"/>
            <p:cNvSpPr>
              <a:spLocks noEditPoints="1"/>
            </p:cNvSpPr>
            <p:nvPr/>
          </p:nvSpPr>
          <p:spPr bwMode="black">
            <a:xfrm>
              <a:off x="6382519" y="2580146"/>
              <a:ext cx="357424" cy="358175"/>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sp>
          <p:nvSpPr>
            <p:cNvPr id="99" name="Freeform 257"/>
            <p:cNvSpPr>
              <a:spLocks/>
            </p:cNvSpPr>
            <p:nvPr/>
          </p:nvSpPr>
          <p:spPr bwMode="black">
            <a:xfrm>
              <a:off x="6485605" y="2665466"/>
              <a:ext cx="119986" cy="80252"/>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FFFFFF"/>
                </a:solidFill>
              </a:endParaRPr>
            </a:p>
          </p:txBody>
        </p:sp>
      </p:grpSp>
      <p:sp>
        <p:nvSpPr>
          <p:cNvPr id="2" name="Title 1"/>
          <p:cNvSpPr>
            <a:spLocks noGrp="1"/>
          </p:cNvSpPr>
          <p:nvPr>
            <p:ph type="title"/>
          </p:nvPr>
        </p:nvSpPr>
        <p:spPr/>
        <p:txBody>
          <a:bodyPr/>
          <a:lstStyle/>
          <a:p>
            <a:r>
              <a:rPr lang="en-US" dirty="0" smtClean="0"/>
              <a:t>Call Center</a:t>
            </a:r>
            <a:endParaRPr lang="en-US" dirty="0"/>
          </a:p>
        </p:txBody>
      </p:sp>
    </p:spTree>
    <p:extLst>
      <p:ext uri="{BB962C8B-B14F-4D97-AF65-F5344CB8AC3E}">
        <p14:creationId xmlns:p14="http://schemas.microsoft.com/office/powerpoint/2010/main" val="342166239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Marketplace Call Center Support</a:t>
            </a:r>
            <a:endParaRPr lang="en-US" dirty="0"/>
          </a:p>
        </p:txBody>
      </p:sp>
      <p:pic>
        <p:nvPicPr>
          <p:cNvPr id="19" name="Picture 2" descr="http://4.bp.blogspot.com/_4jtZ4il31n8/TT38NX5TSWI/AAAAAAAAAEE/qek9MD14gMY/s1600/voip-call-ce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2438" y="693383"/>
            <a:ext cx="3316008" cy="223849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5"/>
          <p:cNvSpPr>
            <a:spLocks noChangeArrowheads="1"/>
          </p:cNvSpPr>
          <p:nvPr/>
        </p:nvSpPr>
        <p:spPr bwMode="auto">
          <a:xfrm>
            <a:off x="10466629" y="2963617"/>
            <a:ext cx="1647498" cy="1314996"/>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latin typeface="Segoe UI" pitchFamily="34" charset="0"/>
              </a:rPr>
              <a:t>Customer Relationship</a:t>
            </a:r>
          </a:p>
          <a:p>
            <a:pPr algn="ctr"/>
            <a:r>
              <a:rPr lang="en-US" dirty="0" smtClean="0">
                <a:latin typeface="Segoe UI" pitchFamily="34" charset="0"/>
              </a:rPr>
              <a:t>Management</a:t>
            </a:r>
            <a:endParaRPr lang="en-US" dirty="0">
              <a:latin typeface="Segoe UI" pitchFamily="34" charset="0"/>
            </a:endParaRPr>
          </a:p>
        </p:txBody>
      </p:sp>
      <p:sp>
        <p:nvSpPr>
          <p:cNvPr id="27" name="Rectangle 6"/>
          <p:cNvSpPr>
            <a:spLocks noChangeArrowheads="1"/>
          </p:cNvSpPr>
          <p:nvPr/>
        </p:nvSpPr>
        <p:spPr bwMode="auto">
          <a:xfrm>
            <a:off x="10466482" y="4308945"/>
            <a:ext cx="1647646" cy="484632"/>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smtClean="0">
                <a:latin typeface="Segoe UI" pitchFamily="34" charset="0"/>
              </a:rPr>
              <a:t>Customers</a:t>
            </a:r>
            <a:endParaRPr lang="en-US" sz="1600" dirty="0">
              <a:latin typeface="Segoe UI" pitchFamily="34" charset="0"/>
            </a:endParaRPr>
          </a:p>
        </p:txBody>
      </p:sp>
      <p:sp>
        <p:nvSpPr>
          <p:cNvPr id="28" name="Rectangle 7"/>
          <p:cNvSpPr>
            <a:spLocks noChangeArrowheads="1"/>
          </p:cNvSpPr>
          <p:nvPr/>
        </p:nvSpPr>
        <p:spPr bwMode="auto">
          <a:xfrm>
            <a:off x="10466556" y="4823949"/>
            <a:ext cx="1647582" cy="484632"/>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smtClean="0">
                <a:latin typeface="Segoe UI" pitchFamily="34" charset="0"/>
              </a:rPr>
              <a:t>Orders</a:t>
            </a:r>
            <a:endParaRPr lang="en-US" sz="1600" dirty="0">
              <a:latin typeface="Segoe UI" pitchFamily="34" charset="0"/>
            </a:endParaRPr>
          </a:p>
        </p:txBody>
      </p:sp>
      <p:sp>
        <p:nvSpPr>
          <p:cNvPr id="29" name="Rectangle 8"/>
          <p:cNvSpPr>
            <a:spLocks noChangeArrowheads="1"/>
          </p:cNvSpPr>
          <p:nvPr/>
        </p:nvSpPr>
        <p:spPr bwMode="auto">
          <a:xfrm>
            <a:off x="10466629" y="6376851"/>
            <a:ext cx="1647583" cy="481149"/>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smtClean="0">
                <a:latin typeface="Segoe UI" pitchFamily="34" charset="0"/>
              </a:rPr>
              <a:t>Refunds</a:t>
            </a:r>
            <a:endParaRPr lang="en-US" sz="1600" dirty="0">
              <a:latin typeface="Segoe UI" pitchFamily="34" charset="0"/>
            </a:endParaRPr>
          </a:p>
        </p:txBody>
      </p:sp>
      <p:sp>
        <p:nvSpPr>
          <p:cNvPr id="30" name="Rectangle 9"/>
          <p:cNvSpPr>
            <a:spLocks noChangeArrowheads="1"/>
          </p:cNvSpPr>
          <p:nvPr/>
        </p:nvSpPr>
        <p:spPr bwMode="auto">
          <a:xfrm>
            <a:off x="10466556" y="5340031"/>
            <a:ext cx="1647582" cy="484632"/>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smtClean="0">
                <a:latin typeface="Segoe UI" pitchFamily="34" charset="0"/>
              </a:rPr>
              <a:t>Invoices</a:t>
            </a:r>
            <a:endParaRPr lang="en-US" sz="1600" dirty="0">
              <a:latin typeface="Segoe UI" pitchFamily="34" charset="0"/>
            </a:endParaRPr>
          </a:p>
        </p:txBody>
      </p:sp>
      <p:sp>
        <p:nvSpPr>
          <p:cNvPr id="31" name="Rectangle 10"/>
          <p:cNvSpPr>
            <a:spLocks noChangeArrowheads="1"/>
          </p:cNvSpPr>
          <p:nvPr/>
        </p:nvSpPr>
        <p:spPr bwMode="auto">
          <a:xfrm>
            <a:off x="10466629" y="5859217"/>
            <a:ext cx="1647519" cy="484632"/>
          </a:xfrm>
          <a:prstGeom prst="rect">
            <a:avLst/>
          </a:prstGeom>
          <a:solidFill>
            <a:srgbClr val="D112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smtClean="0">
                <a:latin typeface="Segoe UI" pitchFamily="34" charset="0"/>
              </a:rPr>
              <a:t>Cases</a:t>
            </a:r>
            <a:endParaRPr lang="en-US" sz="1600" dirty="0">
              <a:latin typeface="Segoe UI" pitchFamily="34" charset="0"/>
            </a:endParaRPr>
          </a:p>
        </p:txBody>
      </p:sp>
      <p:sp>
        <p:nvSpPr>
          <p:cNvPr id="1024" name="Rectangle 12"/>
          <p:cNvSpPr>
            <a:spLocks noChangeArrowheads="1"/>
          </p:cNvSpPr>
          <p:nvPr/>
        </p:nvSpPr>
        <p:spPr bwMode="auto">
          <a:xfrm>
            <a:off x="8782438" y="2963617"/>
            <a:ext cx="1647498" cy="131499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solidFill>
                  <a:srgbClr val="FFFFFF"/>
                </a:solidFill>
              </a:rPr>
              <a:t>Instant</a:t>
            </a:r>
          </a:p>
          <a:p>
            <a:pPr algn="ctr"/>
            <a:r>
              <a:rPr lang="en-US" dirty="0" smtClean="0">
                <a:solidFill>
                  <a:srgbClr val="FFFFFF"/>
                </a:solidFill>
              </a:rPr>
              <a:t>Messaging</a:t>
            </a:r>
            <a:endParaRPr lang="en-US" dirty="0">
              <a:solidFill>
                <a:srgbClr val="FFFFFF"/>
              </a:solidFill>
            </a:endParaRPr>
          </a:p>
        </p:txBody>
      </p:sp>
      <p:sp>
        <p:nvSpPr>
          <p:cNvPr id="1025" name="Rectangle 13"/>
          <p:cNvSpPr>
            <a:spLocks noChangeArrowheads="1"/>
          </p:cNvSpPr>
          <p:nvPr/>
        </p:nvSpPr>
        <p:spPr bwMode="auto">
          <a:xfrm>
            <a:off x="8792944" y="4307379"/>
            <a:ext cx="1647646" cy="486198"/>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a:solidFill>
                  <a:srgbClr val="FFFFFF"/>
                </a:solidFill>
              </a:rPr>
              <a:t>Communicator</a:t>
            </a:r>
          </a:p>
        </p:txBody>
      </p:sp>
      <p:sp>
        <p:nvSpPr>
          <p:cNvPr id="1027" name="Rectangle 14"/>
          <p:cNvSpPr>
            <a:spLocks noChangeArrowheads="1"/>
          </p:cNvSpPr>
          <p:nvPr/>
        </p:nvSpPr>
        <p:spPr bwMode="auto">
          <a:xfrm>
            <a:off x="8792944" y="4826443"/>
            <a:ext cx="1647646" cy="482138"/>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1600" dirty="0">
                <a:solidFill>
                  <a:srgbClr val="FFFFFF"/>
                </a:solidFill>
              </a:rPr>
              <a:t>Pools</a:t>
            </a:r>
          </a:p>
        </p:txBody>
      </p:sp>
      <p:pic>
        <p:nvPicPr>
          <p:cNvPr id="1029" name="Picture 4" descr="http://bwsnj.com/wp-content/uploads/2011/04/ecomm2-942x345.jpg"/>
          <p:cNvPicPr>
            <a:picLocks noChangeAspect="1" noChangeArrowheads="1"/>
          </p:cNvPicPr>
          <p:nvPr/>
        </p:nvPicPr>
        <p:blipFill rotWithShape="1">
          <a:blip r:embed="rId4">
            <a:extLst>
              <a:ext uri="{28A0092B-C50C-407E-A947-70E740481C1C}">
                <a14:useLocalDpi xmlns:a14="http://schemas.microsoft.com/office/drawing/2010/main" val="0"/>
              </a:ext>
            </a:extLst>
          </a:blip>
          <a:srcRect l="28044"/>
          <a:stretch/>
        </p:blipFill>
        <p:spPr bwMode="auto">
          <a:xfrm>
            <a:off x="534659" y="846227"/>
            <a:ext cx="4035753" cy="2054119"/>
          </a:xfrm>
          <a:prstGeom prst="rect">
            <a:avLst/>
          </a:prstGeom>
          <a:noFill/>
          <a:extLst>
            <a:ext uri="{909E8E84-426E-40DD-AFC4-6F175D3DCCD1}">
              <a14:hiddenFill xmlns:a14="http://schemas.microsoft.com/office/drawing/2010/main">
                <a:solidFill>
                  <a:srgbClr val="FFFFFF"/>
                </a:solidFill>
              </a14:hiddenFill>
            </a:ext>
          </a:extLst>
        </p:spPr>
      </p:pic>
      <p:sp>
        <p:nvSpPr>
          <p:cNvPr id="1030" name="Rectangle 16"/>
          <p:cNvSpPr>
            <a:spLocks noChangeArrowheads="1"/>
          </p:cNvSpPr>
          <p:nvPr/>
        </p:nvSpPr>
        <p:spPr bwMode="auto">
          <a:xfrm>
            <a:off x="540954" y="2931878"/>
            <a:ext cx="4029458" cy="1314996"/>
          </a:xfrm>
          <a:prstGeom prst="rect">
            <a:avLst/>
          </a:prstGeom>
          <a:solidFill>
            <a:srgbClr val="00B2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dirty="0" smtClean="0">
                <a:solidFill>
                  <a:srgbClr val="FFFFFF"/>
                </a:solidFill>
              </a:rPr>
              <a:t>Web Chat</a:t>
            </a:r>
            <a:endParaRPr lang="en-US" dirty="0">
              <a:solidFill>
                <a:srgbClr val="FFFFFF"/>
              </a:solidFill>
            </a:endParaRPr>
          </a:p>
        </p:txBody>
      </p:sp>
      <p:cxnSp>
        <p:nvCxnSpPr>
          <p:cNvPr id="1031" name="Straight Arrow Connector 17"/>
          <p:cNvCxnSpPr/>
          <p:nvPr/>
        </p:nvCxnSpPr>
        <p:spPr>
          <a:xfrm flipH="1">
            <a:off x="4601944" y="3584121"/>
            <a:ext cx="4114800" cy="0"/>
          </a:xfrm>
          <a:prstGeom prst="straightConnector1">
            <a:avLst/>
          </a:prstGeom>
          <a:noFill/>
          <a:ln w="28575">
            <a:solidFill>
              <a:schemeClr val="tx1"/>
            </a:solidFill>
            <a:headEnd type="arrow" w="med" len="med"/>
            <a:tailEnd type="arrow" w="med" len="med"/>
          </a:ln>
        </p:spPr>
        <p:style>
          <a:lnRef idx="1">
            <a:schemeClr val="accent2"/>
          </a:lnRef>
          <a:fillRef idx="3">
            <a:schemeClr val="accent2"/>
          </a:fillRef>
          <a:effectRef idx="2">
            <a:schemeClr val="accent2"/>
          </a:effectRef>
          <a:fontRef idx="minor">
            <a:schemeClr val="lt1"/>
          </a:fontRef>
        </p:style>
      </p:cxnSp>
      <p:cxnSp>
        <p:nvCxnSpPr>
          <p:cNvPr id="1032" name="Straight Arrow Connector 20"/>
          <p:cNvCxnSpPr/>
          <p:nvPr/>
        </p:nvCxnSpPr>
        <p:spPr>
          <a:xfrm flipH="1">
            <a:off x="4599314" y="1828800"/>
            <a:ext cx="4114800" cy="0"/>
          </a:xfrm>
          <a:prstGeom prst="straightConnector1">
            <a:avLst/>
          </a:prstGeom>
          <a:noFill/>
          <a:ln w="28575">
            <a:solidFill>
              <a:schemeClr val="tx1"/>
            </a:solidFill>
            <a:headEnd type="arrow" w="med" len="med"/>
            <a:tailEnd type="arrow" w="med" len="med"/>
          </a:ln>
        </p:spPr>
        <p:style>
          <a:lnRef idx="1">
            <a:schemeClr val="accent2"/>
          </a:lnRef>
          <a:fillRef idx="3">
            <a:schemeClr val="accent2"/>
          </a:fillRef>
          <a:effectRef idx="2">
            <a:schemeClr val="accent2"/>
          </a:effectRef>
          <a:fontRef idx="minor">
            <a:schemeClr val="lt1"/>
          </a:fontRef>
        </p:style>
      </p:cxnSp>
      <p:grpSp>
        <p:nvGrpSpPr>
          <p:cNvPr id="1033" name="Group 21"/>
          <p:cNvGrpSpPr/>
          <p:nvPr/>
        </p:nvGrpSpPr>
        <p:grpSpPr bwMode="black">
          <a:xfrm>
            <a:off x="6319022" y="2963617"/>
            <a:ext cx="675383" cy="513086"/>
            <a:chOff x="4951709" y="-1796350"/>
            <a:chExt cx="1938338" cy="1514475"/>
          </a:xfrm>
        </p:grpSpPr>
        <p:sp>
          <p:nvSpPr>
            <p:cNvPr id="23" name="Freeform 5"/>
            <p:cNvSpPr>
              <a:spLocks/>
            </p:cNvSpPr>
            <p:nvPr/>
          </p:nvSpPr>
          <p:spPr bwMode="black">
            <a:xfrm>
              <a:off x="5762922" y="-1796350"/>
              <a:ext cx="1108075" cy="1152525"/>
            </a:xfrm>
            <a:custGeom>
              <a:avLst/>
              <a:gdLst>
                <a:gd name="T0" fmla="*/ 65 w 294"/>
                <a:gd name="T1" fmla="*/ 149 h 305"/>
                <a:gd name="T2" fmla="*/ 0 w 294"/>
                <a:gd name="T3" fmla="*/ 221 h 305"/>
                <a:gd name="T4" fmla="*/ 82 w 294"/>
                <a:gd name="T5" fmla="*/ 260 h 305"/>
                <a:gd name="T6" fmla="*/ 222 w 294"/>
                <a:gd name="T7" fmla="*/ 305 h 305"/>
                <a:gd name="T8" fmla="*/ 215 w 294"/>
                <a:gd name="T9" fmla="*/ 253 h 305"/>
                <a:gd name="T10" fmla="*/ 211 w 294"/>
                <a:gd name="T11" fmla="*/ 238 h 305"/>
                <a:gd name="T12" fmla="*/ 281 w 294"/>
                <a:gd name="T13" fmla="*/ 174 h 305"/>
                <a:gd name="T14" fmla="*/ 281 w 294"/>
                <a:gd name="T15" fmla="*/ 166 h 305"/>
                <a:gd name="T16" fmla="*/ 208 w 294"/>
                <a:gd name="T17" fmla="*/ 225 h 305"/>
                <a:gd name="T18" fmla="*/ 173 w 294"/>
                <a:gd name="T19" fmla="*/ 167 h 305"/>
                <a:gd name="T20" fmla="*/ 133 w 294"/>
                <a:gd name="T21" fmla="*/ 148 h 305"/>
                <a:gd name="T22" fmla="*/ 165 w 294"/>
                <a:gd name="T23" fmla="*/ 121 h 305"/>
                <a:gd name="T24" fmla="*/ 177 w 294"/>
                <a:gd name="T25" fmla="*/ 78 h 305"/>
                <a:gd name="T26" fmla="*/ 99 w 294"/>
                <a:gd name="T27" fmla="*/ 0 h 305"/>
                <a:gd name="T28" fmla="*/ 21 w 294"/>
                <a:gd name="T29" fmla="*/ 78 h 305"/>
                <a:gd name="T30" fmla="*/ 34 w 294"/>
                <a:gd name="T31" fmla="*/ 121 h 305"/>
                <a:gd name="T32" fmla="*/ 65 w 294"/>
                <a:gd name="T33" fmla="*/ 14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4" h="305">
                  <a:moveTo>
                    <a:pt x="65" y="149"/>
                  </a:moveTo>
                  <a:cubicBezTo>
                    <a:pt x="26" y="163"/>
                    <a:pt x="9" y="195"/>
                    <a:pt x="0" y="221"/>
                  </a:cubicBezTo>
                  <a:cubicBezTo>
                    <a:pt x="27" y="234"/>
                    <a:pt x="55" y="249"/>
                    <a:pt x="82" y="260"/>
                  </a:cubicBezTo>
                  <a:cubicBezTo>
                    <a:pt x="130" y="282"/>
                    <a:pt x="171" y="296"/>
                    <a:pt x="222" y="305"/>
                  </a:cubicBezTo>
                  <a:cubicBezTo>
                    <a:pt x="221" y="290"/>
                    <a:pt x="219" y="272"/>
                    <a:pt x="215" y="253"/>
                  </a:cubicBezTo>
                  <a:cubicBezTo>
                    <a:pt x="214" y="248"/>
                    <a:pt x="212" y="243"/>
                    <a:pt x="211" y="238"/>
                  </a:cubicBezTo>
                  <a:cubicBezTo>
                    <a:pt x="248" y="223"/>
                    <a:pt x="270" y="193"/>
                    <a:pt x="281" y="174"/>
                  </a:cubicBezTo>
                  <a:cubicBezTo>
                    <a:pt x="294" y="151"/>
                    <a:pt x="283" y="163"/>
                    <a:pt x="281" y="166"/>
                  </a:cubicBezTo>
                  <a:cubicBezTo>
                    <a:pt x="252" y="203"/>
                    <a:pt x="226" y="218"/>
                    <a:pt x="208" y="225"/>
                  </a:cubicBezTo>
                  <a:cubicBezTo>
                    <a:pt x="200" y="200"/>
                    <a:pt x="191" y="184"/>
                    <a:pt x="173" y="167"/>
                  </a:cubicBezTo>
                  <a:cubicBezTo>
                    <a:pt x="160" y="156"/>
                    <a:pt x="145" y="150"/>
                    <a:pt x="133" y="148"/>
                  </a:cubicBezTo>
                  <a:cubicBezTo>
                    <a:pt x="146" y="142"/>
                    <a:pt x="157" y="133"/>
                    <a:pt x="165" y="121"/>
                  </a:cubicBezTo>
                  <a:cubicBezTo>
                    <a:pt x="173" y="108"/>
                    <a:pt x="177" y="93"/>
                    <a:pt x="177" y="78"/>
                  </a:cubicBezTo>
                  <a:cubicBezTo>
                    <a:pt x="177" y="35"/>
                    <a:pt x="142" y="0"/>
                    <a:pt x="99" y="0"/>
                  </a:cubicBezTo>
                  <a:cubicBezTo>
                    <a:pt x="56" y="0"/>
                    <a:pt x="21" y="35"/>
                    <a:pt x="21" y="78"/>
                  </a:cubicBezTo>
                  <a:cubicBezTo>
                    <a:pt x="21" y="94"/>
                    <a:pt x="26" y="108"/>
                    <a:pt x="34" y="121"/>
                  </a:cubicBezTo>
                  <a:cubicBezTo>
                    <a:pt x="42" y="133"/>
                    <a:pt x="53" y="142"/>
                    <a:pt x="65" y="149"/>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24" name="Freeform 6"/>
            <p:cNvSpPr>
              <a:spLocks/>
            </p:cNvSpPr>
            <p:nvPr/>
          </p:nvSpPr>
          <p:spPr bwMode="black">
            <a:xfrm>
              <a:off x="5212059" y="-1721738"/>
              <a:ext cx="600075" cy="738188"/>
            </a:xfrm>
            <a:custGeom>
              <a:avLst/>
              <a:gdLst>
                <a:gd name="T0" fmla="*/ 53 w 159"/>
                <a:gd name="T1" fmla="*/ 165 h 195"/>
                <a:gd name="T2" fmla="*/ 135 w 159"/>
                <a:gd name="T3" fmla="*/ 195 h 195"/>
                <a:gd name="T4" fmla="*/ 159 w 159"/>
                <a:gd name="T5" fmla="*/ 152 h 195"/>
                <a:gd name="T6" fmla="*/ 115 w 159"/>
                <a:gd name="T7" fmla="*/ 127 h 195"/>
                <a:gd name="T8" fmla="*/ 151 w 159"/>
                <a:gd name="T9" fmla="*/ 68 h 195"/>
                <a:gd name="T10" fmla="*/ 84 w 159"/>
                <a:gd name="T11" fmla="*/ 0 h 195"/>
                <a:gd name="T12" fmla="*/ 17 w 159"/>
                <a:gd name="T13" fmla="*/ 68 h 195"/>
                <a:gd name="T14" fmla="*/ 53 w 159"/>
                <a:gd name="T15" fmla="*/ 127 h 195"/>
                <a:gd name="T16" fmla="*/ 0 w 159"/>
                <a:gd name="T17" fmla="*/ 164 h 195"/>
                <a:gd name="T18" fmla="*/ 53 w 159"/>
                <a:gd name="T19" fmla="*/ 16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95">
                  <a:moveTo>
                    <a:pt x="53" y="165"/>
                  </a:moveTo>
                  <a:cubicBezTo>
                    <a:pt x="81" y="171"/>
                    <a:pt x="108" y="182"/>
                    <a:pt x="135" y="195"/>
                  </a:cubicBezTo>
                  <a:cubicBezTo>
                    <a:pt x="142" y="178"/>
                    <a:pt x="149" y="164"/>
                    <a:pt x="159" y="152"/>
                  </a:cubicBezTo>
                  <a:cubicBezTo>
                    <a:pt x="141" y="134"/>
                    <a:pt x="122" y="128"/>
                    <a:pt x="115" y="127"/>
                  </a:cubicBezTo>
                  <a:cubicBezTo>
                    <a:pt x="137" y="116"/>
                    <a:pt x="151" y="94"/>
                    <a:pt x="151" y="68"/>
                  </a:cubicBezTo>
                  <a:cubicBezTo>
                    <a:pt x="151" y="30"/>
                    <a:pt x="121" y="0"/>
                    <a:pt x="84" y="0"/>
                  </a:cubicBezTo>
                  <a:cubicBezTo>
                    <a:pt x="47" y="0"/>
                    <a:pt x="17" y="30"/>
                    <a:pt x="17" y="68"/>
                  </a:cubicBezTo>
                  <a:cubicBezTo>
                    <a:pt x="17" y="94"/>
                    <a:pt x="31" y="116"/>
                    <a:pt x="53" y="127"/>
                  </a:cubicBezTo>
                  <a:cubicBezTo>
                    <a:pt x="47" y="129"/>
                    <a:pt x="21" y="136"/>
                    <a:pt x="0" y="164"/>
                  </a:cubicBezTo>
                  <a:cubicBezTo>
                    <a:pt x="15" y="161"/>
                    <a:pt x="35" y="161"/>
                    <a:pt x="53" y="165"/>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sp>
          <p:nvSpPr>
            <p:cNvPr id="25" name="Freeform 7"/>
            <p:cNvSpPr>
              <a:spLocks noEditPoints="1"/>
            </p:cNvSpPr>
            <p:nvPr/>
          </p:nvSpPr>
          <p:spPr bwMode="black">
            <a:xfrm>
              <a:off x="4951709" y="-1062925"/>
              <a:ext cx="1938338" cy="781050"/>
            </a:xfrm>
            <a:custGeom>
              <a:avLst/>
              <a:gdLst>
                <a:gd name="T0" fmla="*/ 510 w 514"/>
                <a:gd name="T1" fmla="*/ 123 h 207"/>
                <a:gd name="T2" fmla="*/ 486 w 514"/>
                <a:gd name="T3" fmla="*/ 122 h 207"/>
                <a:gd name="T4" fmla="*/ 400 w 514"/>
                <a:gd name="T5" fmla="*/ 109 h 207"/>
                <a:gd name="T6" fmla="*/ 280 w 514"/>
                <a:gd name="T7" fmla="*/ 70 h 207"/>
                <a:gd name="T8" fmla="*/ 89 w 514"/>
                <a:gd name="T9" fmla="*/ 2 h 207"/>
                <a:gd name="T10" fmla="*/ 38 w 514"/>
                <a:gd name="T11" fmla="*/ 8 h 207"/>
                <a:gd name="T12" fmla="*/ 0 w 514"/>
                <a:gd name="T13" fmla="*/ 60 h 207"/>
                <a:gd name="T14" fmla="*/ 39 w 514"/>
                <a:gd name="T15" fmla="*/ 109 h 207"/>
                <a:gd name="T16" fmla="*/ 39 w 514"/>
                <a:gd name="T17" fmla="*/ 110 h 207"/>
                <a:gd name="T18" fmla="*/ 52 w 514"/>
                <a:gd name="T19" fmla="*/ 123 h 207"/>
                <a:gd name="T20" fmla="*/ 65 w 514"/>
                <a:gd name="T21" fmla="*/ 123 h 207"/>
                <a:gd name="T22" fmla="*/ 69 w 514"/>
                <a:gd name="T23" fmla="*/ 122 h 207"/>
                <a:gd name="T24" fmla="*/ 69 w 514"/>
                <a:gd name="T25" fmla="*/ 143 h 207"/>
                <a:gd name="T26" fmla="*/ 154 w 514"/>
                <a:gd name="T27" fmla="*/ 160 h 207"/>
                <a:gd name="T28" fmla="*/ 204 w 514"/>
                <a:gd name="T29" fmla="*/ 158 h 207"/>
                <a:gd name="T30" fmla="*/ 204 w 514"/>
                <a:gd name="T31" fmla="*/ 154 h 207"/>
                <a:gd name="T32" fmla="*/ 194 w 514"/>
                <a:gd name="T33" fmla="*/ 133 h 207"/>
                <a:gd name="T34" fmla="*/ 198 w 514"/>
                <a:gd name="T35" fmla="*/ 48 h 207"/>
                <a:gd name="T36" fmla="*/ 210 w 514"/>
                <a:gd name="T37" fmla="*/ 52 h 207"/>
                <a:gd name="T38" fmla="*/ 206 w 514"/>
                <a:gd name="T39" fmla="*/ 133 h 207"/>
                <a:gd name="T40" fmla="*/ 216 w 514"/>
                <a:gd name="T41" fmla="*/ 145 h 207"/>
                <a:gd name="T42" fmla="*/ 221 w 514"/>
                <a:gd name="T43" fmla="*/ 186 h 207"/>
                <a:gd name="T44" fmla="*/ 315 w 514"/>
                <a:gd name="T45" fmla="*/ 207 h 207"/>
                <a:gd name="T46" fmla="*/ 414 w 514"/>
                <a:gd name="T47" fmla="*/ 184 h 207"/>
                <a:gd name="T48" fmla="*/ 414 w 514"/>
                <a:gd name="T49" fmla="*/ 171 h 207"/>
                <a:gd name="T50" fmla="*/ 430 w 514"/>
                <a:gd name="T51" fmla="*/ 168 h 207"/>
                <a:gd name="T52" fmla="*/ 437 w 514"/>
                <a:gd name="T53" fmla="*/ 151 h 207"/>
                <a:gd name="T54" fmla="*/ 437 w 514"/>
                <a:gd name="T55" fmla="*/ 138 h 207"/>
                <a:gd name="T56" fmla="*/ 437 w 514"/>
                <a:gd name="T57" fmla="*/ 125 h 207"/>
                <a:gd name="T58" fmla="*/ 509 w 514"/>
                <a:gd name="T59" fmla="*/ 126 h 207"/>
                <a:gd name="T60" fmla="*/ 514 w 514"/>
                <a:gd name="T61" fmla="*/ 124 h 207"/>
                <a:gd name="T62" fmla="*/ 510 w 514"/>
                <a:gd name="T63" fmla="*/ 123 h 207"/>
                <a:gd name="T64" fmla="*/ 39 w 514"/>
                <a:gd name="T65" fmla="*/ 90 h 207"/>
                <a:gd name="T66" fmla="*/ 11 w 514"/>
                <a:gd name="T67" fmla="*/ 61 h 207"/>
                <a:gd name="T68" fmla="*/ 53 w 514"/>
                <a:gd name="T69" fmla="*/ 21 h 207"/>
                <a:gd name="T70" fmla="*/ 39 w 514"/>
                <a:gd name="T71" fmla="*/ 9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4" h="207">
                  <a:moveTo>
                    <a:pt x="510" y="123"/>
                  </a:moveTo>
                  <a:cubicBezTo>
                    <a:pt x="509" y="123"/>
                    <a:pt x="500" y="123"/>
                    <a:pt x="486" y="122"/>
                  </a:cubicBezTo>
                  <a:cubicBezTo>
                    <a:pt x="479" y="121"/>
                    <a:pt x="445" y="119"/>
                    <a:pt x="400" y="109"/>
                  </a:cubicBezTo>
                  <a:cubicBezTo>
                    <a:pt x="364" y="101"/>
                    <a:pt x="319" y="86"/>
                    <a:pt x="280" y="70"/>
                  </a:cubicBezTo>
                  <a:cubicBezTo>
                    <a:pt x="212" y="43"/>
                    <a:pt x="147" y="5"/>
                    <a:pt x="89" y="2"/>
                  </a:cubicBezTo>
                  <a:cubicBezTo>
                    <a:pt x="58" y="0"/>
                    <a:pt x="49" y="5"/>
                    <a:pt x="38" y="8"/>
                  </a:cubicBezTo>
                  <a:cubicBezTo>
                    <a:pt x="10" y="19"/>
                    <a:pt x="0" y="41"/>
                    <a:pt x="0" y="60"/>
                  </a:cubicBezTo>
                  <a:cubicBezTo>
                    <a:pt x="0" y="79"/>
                    <a:pt x="8" y="103"/>
                    <a:pt x="39" y="109"/>
                  </a:cubicBezTo>
                  <a:cubicBezTo>
                    <a:pt x="39" y="109"/>
                    <a:pt x="39" y="110"/>
                    <a:pt x="39" y="110"/>
                  </a:cubicBezTo>
                  <a:cubicBezTo>
                    <a:pt x="39" y="119"/>
                    <a:pt x="44" y="123"/>
                    <a:pt x="52" y="123"/>
                  </a:cubicBezTo>
                  <a:cubicBezTo>
                    <a:pt x="56" y="123"/>
                    <a:pt x="65" y="123"/>
                    <a:pt x="65" y="123"/>
                  </a:cubicBezTo>
                  <a:cubicBezTo>
                    <a:pt x="65" y="123"/>
                    <a:pt x="68" y="123"/>
                    <a:pt x="69" y="122"/>
                  </a:cubicBezTo>
                  <a:cubicBezTo>
                    <a:pt x="69" y="143"/>
                    <a:pt x="69" y="143"/>
                    <a:pt x="69" y="143"/>
                  </a:cubicBezTo>
                  <a:cubicBezTo>
                    <a:pt x="69" y="153"/>
                    <a:pt x="79" y="160"/>
                    <a:pt x="154" y="160"/>
                  </a:cubicBezTo>
                  <a:cubicBezTo>
                    <a:pt x="176" y="160"/>
                    <a:pt x="192" y="159"/>
                    <a:pt x="204" y="158"/>
                  </a:cubicBezTo>
                  <a:cubicBezTo>
                    <a:pt x="204" y="157"/>
                    <a:pt x="204" y="155"/>
                    <a:pt x="204" y="154"/>
                  </a:cubicBezTo>
                  <a:cubicBezTo>
                    <a:pt x="199" y="150"/>
                    <a:pt x="194" y="144"/>
                    <a:pt x="194" y="133"/>
                  </a:cubicBezTo>
                  <a:cubicBezTo>
                    <a:pt x="194" y="131"/>
                    <a:pt x="193" y="82"/>
                    <a:pt x="198" y="48"/>
                  </a:cubicBezTo>
                  <a:cubicBezTo>
                    <a:pt x="202" y="49"/>
                    <a:pt x="206" y="51"/>
                    <a:pt x="210" y="52"/>
                  </a:cubicBezTo>
                  <a:cubicBezTo>
                    <a:pt x="206" y="82"/>
                    <a:pt x="206" y="122"/>
                    <a:pt x="206" y="133"/>
                  </a:cubicBezTo>
                  <a:cubicBezTo>
                    <a:pt x="206" y="146"/>
                    <a:pt x="216" y="145"/>
                    <a:pt x="216" y="145"/>
                  </a:cubicBezTo>
                  <a:cubicBezTo>
                    <a:pt x="216" y="177"/>
                    <a:pt x="219" y="183"/>
                    <a:pt x="221" y="186"/>
                  </a:cubicBezTo>
                  <a:cubicBezTo>
                    <a:pt x="222" y="189"/>
                    <a:pt x="226" y="207"/>
                    <a:pt x="315" y="207"/>
                  </a:cubicBezTo>
                  <a:cubicBezTo>
                    <a:pt x="412" y="207"/>
                    <a:pt x="414" y="184"/>
                    <a:pt x="414" y="184"/>
                  </a:cubicBezTo>
                  <a:cubicBezTo>
                    <a:pt x="414" y="171"/>
                    <a:pt x="414" y="171"/>
                    <a:pt x="414" y="171"/>
                  </a:cubicBezTo>
                  <a:cubicBezTo>
                    <a:pt x="422" y="172"/>
                    <a:pt x="427" y="170"/>
                    <a:pt x="430" y="168"/>
                  </a:cubicBezTo>
                  <a:cubicBezTo>
                    <a:pt x="437" y="163"/>
                    <a:pt x="437" y="155"/>
                    <a:pt x="437" y="151"/>
                  </a:cubicBezTo>
                  <a:cubicBezTo>
                    <a:pt x="437" y="150"/>
                    <a:pt x="437" y="145"/>
                    <a:pt x="437" y="138"/>
                  </a:cubicBezTo>
                  <a:cubicBezTo>
                    <a:pt x="437" y="134"/>
                    <a:pt x="437" y="130"/>
                    <a:pt x="437" y="125"/>
                  </a:cubicBezTo>
                  <a:cubicBezTo>
                    <a:pt x="482" y="127"/>
                    <a:pt x="502" y="127"/>
                    <a:pt x="509" y="126"/>
                  </a:cubicBezTo>
                  <a:cubicBezTo>
                    <a:pt x="513" y="126"/>
                    <a:pt x="514" y="124"/>
                    <a:pt x="514" y="124"/>
                  </a:cubicBezTo>
                  <a:cubicBezTo>
                    <a:pt x="513" y="123"/>
                    <a:pt x="511" y="123"/>
                    <a:pt x="510" y="123"/>
                  </a:cubicBezTo>
                  <a:close/>
                  <a:moveTo>
                    <a:pt x="39" y="90"/>
                  </a:moveTo>
                  <a:cubicBezTo>
                    <a:pt x="29" y="88"/>
                    <a:pt x="11" y="82"/>
                    <a:pt x="11" y="61"/>
                  </a:cubicBezTo>
                  <a:cubicBezTo>
                    <a:pt x="11" y="39"/>
                    <a:pt x="27" y="26"/>
                    <a:pt x="53" y="21"/>
                  </a:cubicBezTo>
                  <a:cubicBezTo>
                    <a:pt x="42" y="46"/>
                    <a:pt x="40" y="66"/>
                    <a:pt x="39" y="90"/>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sp>
        <p:nvSpPr>
          <p:cNvPr id="1034" name="Freeform 12"/>
          <p:cNvSpPr>
            <a:spLocks noChangeAspect="1"/>
          </p:cNvSpPr>
          <p:nvPr/>
        </p:nvSpPr>
        <p:spPr bwMode="black">
          <a:xfrm>
            <a:off x="6287538" y="1066800"/>
            <a:ext cx="453483" cy="62996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dirty="0">
              <a:solidFill>
                <a:schemeClr val="tx1"/>
              </a:solidFill>
              <a:latin typeface="Segoe UI" pitchFamily="34" charset="0"/>
            </a:endParaRPr>
          </a:p>
        </p:txBody>
      </p:sp>
    </p:spTree>
    <p:extLst>
      <p:ext uri="{BB962C8B-B14F-4D97-AF65-F5344CB8AC3E}">
        <p14:creationId xmlns:p14="http://schemas.microsoft.com/office/powerpoint/2010/main" val="1585094651"/>
      </p:ext>
    </p:extLst>
  </p:cSld>
  <p:clrMapOvr>
    <a:masterClrMapping/>
  </p:clrMapOvr>
  <p:transition spd="slow" advClick="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1" y="228600"/>
            <a:ext cx="12188825" cy="609398"/>
          </a:xfrm>
        </p:spPr>
        <p:txBody>
          <a:bodyPr/>
          <a:lstStyle/>
          <a:p>
            <a:r>
              <a:rPr lang="en-US" dirty="0" err="1" smtClean="0"/>
              <a:t>Sharepoint</a:t>
            </a:r>
            <a:r>
              <a:rPr lang="en-US" dirty="0" smtClean="0"/>
              <a:t> Solution Structure</a:t>
            </a:r>
            <a:endParaRPr lang="en-US" dirty="0"/>
          </a:p>
        </p:txBody>
      </p:sp>
      <p:sp>
        <p:nvSpPr>
          <p:cNvPr id="13" name="Rectangle 6"/>
          <p:cNvSpPr/>
          <p:nvPr/>
        </p:nvSpPr>
        <p:spPr bwMode="auto">
          <a:xfrm>
            <a:off x="291337" y="1143000"/>
            <a:ext cx="1879579" cy="1879580"/>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pPr algn="ctr"/>
            <a:r>
              <a:rPr lang="en-US" sz="2800" dirty="0" smtClean="0">
                <a:latin typeface="Segoe UI" pitchFamily="34" charset="0"/>
              </a:rPr>
              <a:t>Branding</a:t>
            </a:r>
            <a:endParaRPr lang="en-US" sz="2800" dirty="0">
              <a:latin typeface="Segoe UI" pitchFamily="34" charset="0"/>
            </a:endParaRPr>
          </a:p>
        </p:txBody>
      </p:sp>
      <p:sp>
        <p:nvSpPr>
          <p:cNvPr id="14" name="Rectangle 7"/>
          <p:cNvSpPr/>
          <p:nvPr/>
        </p:nvSpPr>
        <p:spPr bwMode="auto">
          <a:xfrm>
            <a:off x="2233633" y="1143000"/>
            <a:ext cx="1879579" cy="1879580"/>
          </a:xfrm>
          <a:prstGeom prst="rect">
            <a:avLst/>
          </a:prstGeom>
          <a:solidFill>
            <a:srgbClr val="17457D"/>
          </a:solidFill>
          <a:ln>
            <a:noFill/>
          </a:ln>
        </p:spPr>
        <p:txBody>
          <a:bodyPr vert="horz" wrap="square" lIns="91440" tIns="45720" rIns="91440" bIns="45720" numCol="1" anchor="t" anchorCtr="0" compatLnSpc="1">
            <a:prstTxWarp prst="textNoShape">
              <a:avLst/>
            </a:prstTxWarp>
          </a:bodyPr>
          <a:lstStyle/>
          <a:p>
            <a:pPr algn="ctr"/>
            <a:r>
              <a:rPr lang="en-US" sz="2800" dirty="0" smtClean="0">
                <a:latin typeface="Segoe UI" pitchFamily="34" charset="0"/>
              </a:rPr>
              <a:t>Definitions</a:t>
            </a:r>
            <a:endParaRPr lang="en-US" sz="2800" dirty="0">
              <a:latin typeface="Segoe UI" pitchFamily="34" charset="0"/>
            </a:endParaRPr>
          </a:p>
        </p:txBody>
      </p:sp>
      <p:sp>
        <p:nvSpPr>
          <p:cNvPr id="15" name="Rectangle 8"/>
          <p:cNvSpPr/>
          <p:nvPr/>
        </p:nvSpPr>
        <p:spPr bwMode="auto">
          <a:xfrm>
            <a:off x="4179208" y="1143000"/>
            <a:ext cx="1879579" cy="1879580"/>
          </a:xfrm>
          <a:prstGeom prst="rect">
            <a:avLst/>
          </a:prstGeom>
          <a:solidFill>
            <a:srgbClr val="882806"/>
          </a:solidFill>
          <a:ln>
            <a:noFill/>
          </a:ln>
        </p:spPr>
        <p:txBody>
          <a:bodyPr vert="horz" wrap="square" lIns="91440" tIns="45720" rIns="91440" bIns="45720" numCol="1" anchor="t" anchorCtr="0" compatLnSpc="1">
            <a:prstTxWarp prst="textNoShape">
              <a:avLst/>
            </a:prstTxWarp>
          </a:bodyPr>
          <a:lstStyle/>
          <a:p>
            <a:pPr algn="ctr"/>
            <a:r>
              <a:rPr lang="en-US" sz="2800" dirty="0" smtClean="0">
                <a:latin typeface="Segoe UI" pitchFamily="34" charset="0"/>
              </a:rPr>
              <a:t>Provision</a:t>
            </a:r>
            <a:endParaRPr lang="en-US" sz="2800" dirty="0">
              <a:latin typeface="Segoe UI" pitchFamily="34" charset="0"/>
            </a:endParaRPr>
          </a:p>
        </p:txBody>
      </p:sp>
      <p:sp>
        <p:nvSpPr>
          <p:cNvPr id="16" name="Rectangle 9"/>
          <p:cNvSpPr/>
          <p:nvPr/>
        </p:nvSpPr>
        <p:spPr bwMode="auto">
          <a:xfrm>
            <a:off x="6119833" y="1143000"/>
            <a:ext cx="1879579" cy="1879580"/>
          </a:xfrm>
          <a:prstGeom prst="rect">
            <a:avLst/>
          </a:prstGeom>
          <a:solidFill>
            <a:srgbClr val="706F73"/>
          </a:solidFill>
          <a:ln>
            <a:noFill/>
          </a:ln>
        </p:spPr>
        <p:txBody>
          <a:bodyPr vert="horz" wrap="square" lIns="91440" tIns="45720" rIns="91440" bIns="45720" numCol="1" anchor="t" anchorCtr="0" compatLnSpc="1">
            <a:prstTxWarp prst="textNoShape">
              <a:avLst/>
            </a:prstTxWarp>
          </a:bodyPr>
          <a:lstStyle/>
          <a:p>
            <a:pPr algn="ctr"/>
            <a:r>
              <a:rPr lang="en-US" sz="2800" dirty="0" smtClean="0">
                <a:latin typeface="Segoe UI" pitchFamily="34" charset="0"/>
              </a:rPr>
              <a:t>Search</a:t>
            </a:r>
            <a:endParaRPr lang="en-US" sz="2800" dirty="0">
              <a:latin typeface="Segoe UI" pitchFamily="34" charset="0"/>
            </a:endParaRPr>
          </a:p>
        </p:txBody>
      </p:sp>
      <p:sp>
        <p:nvSpPr>
          <p:cNvPr id="17" name="Rectangle 10"/>
          <p:cNvSpPr/>
          <p:nvPr/>
        </p:nvSpPr>
        <p:spPr bwMode="auto">
          <a:xfrm>
            <a:off x="8075612" y="1132795"/>
            <a:ext cx="1879579" cy="1879580"/>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algn="ctr"/>
            <a:r>
              <a:rPr lang="en-US" sz="2800" dirty="0" smtClean="0">
                <a:latin typeface="Segoe UI" pitchFamily="34" charset="0"/>
              </a:rPr>
              <a:t>Services</a:t>
            </a:r>
            <a:endParaRPr lang="en-US" sz="2800" dirty="0">
              <a:latin typeface="Segoe UI" pitchFamily="34" charset="0"/>
            </a:endParaRPr>
          </a:p>
        </p:txBody>
      </p:sp>
      <p:sp>
        <p:nvSpPr>
          <p:cNvPr id="19" name="Rectangle 6"/>
          <p:cNvSpPr/>
          <p:nvPr/>
        </p:nvSpPr>
        <p:spPr bwMode="auto">
          <a:xfrm>
            <a:off x="303212" y="3089026"/>
            <a:ext cx="1879579" cy="568574"/>
          </a:xfrm>
          <a:prstGeom prst="rect">
            <a:avLst/>
          </a:prstGeom>
          <a:solidFill>
            <a:srgbClr val="F36D43"/>
          </a:solidFill>
          <a:ln>
            <a:noFill/>
          </a:ln>
        </p:spPr>
        <p:txBody>
          <a:bodyPr vert="horz" wrap="square" lIns="91440" tIns="45720" rIns="91440" bIns="45720" numCol="1" anchor="ctr" anchorCtr="0" compatLnSpc="1">
            <a:prstTxWarp prst="textNoShape">
              <a:avLst/>
            </a:prstTxWarp>
          </a:bodyPr>
          <a:lstStyle/>
          <a:p>
            <a:pPr algn="ctr"/>
            <a:r>
              <a:rPr lang="en-US" sz="2000" dirty="0" smtClean="0">
                <a:latin typeface="Segoe UI" pitchFamily="34" charset="0"/>
              </a:rPr>
              <a:t>Images</a:t>
            </a:r>
            <a:endParaRPr lang="en-US" sz="2000" dirty="0">
              <a:latin typeface="Segoe UI" pitchFamily="34" charset="0"/>
            </a:endParaRPr>
          </a:p>
        </p:txBody>
      </p:sp>
      <p:sp>
        <p:nvSpPr>
          <p:cNvPr id="22" name="Rectangle 6"/>
          <p:cNvSpPr/>
          <p:nvPr/>
        </p:nvSpPr>
        <p:spPr bwMode="auto">
          <a:xfrm>
            <a:off x="303212" y="3698626"/>
            <a:ext cx="1879579" cy="568574"/>
          </a:xfrm>
          <a:prstGeom prst="rect">
            <a:avLst/>
          </a:prstGeom>
          <a:solidFill>
            <a:srgbClr val="F36D43"/>
          </a:solidFill>
          <a:ln>
            <a:noFill/>
          </a:ln>
        </p:spPr>
        <p:txBody>
          <a:bodyPr vert="horz" wrap="square" lIns="91440" tIns="45720" rIns="91440" bIns="45720" numCol="1" anchor="ctr" anchorCtr="0" compatLnSpc="1">
            <a:prstTxWarp prst="textNoShape">
              <a:avLst/>
            </a:prstTxWarp>
          </a:bodyPr>
          <a:lstStyle/>
          <a:p>
            <a:pPr algn="ctr"/>
            <a:r>
              <a:rPr lang="en-US" sz="2000" dirty="0" smtClean="0">
                <a:latin typeface="Segoe UI" pitchFamily="34" charset="0"/>
              </a:rPr>
              <a:t>Scripts</a:t>
            </a:r>
            <a:endParaRPr lang="en-US" sz="2000" dirty="0">
              <a:latin typeface="Segoe UI" pitchFamily="34" charset="0"/>
            </a:endParaRPr>
          </a:p>
        </p:txBody>
      </p:sp>
      <p:sp>
        <p:nvSpPr>
          <p:cNvPr id="23" name="Rectangle 6"/>
          <p:cNvSpPr/>
          <p:nvPr/>
        </p:nvSpPr>
        <p:spPr bwMode="auto">
          <a:xfrm>
            <a:off x="303212" y="4308226"/>
            <a:ext cx="1879579" cy="568574"/>
          </a:xfrm>
          <a:prstGeom prst="rect">
            <a:avLst/>
          </a:prstGeom>
          <a:solidFill>
            <a:srgbClr val="F36D43"/>
          </a:solidFill>
          <a:ln>
            <a:noFill/>
          </a:ln>
        </p:spPr>
        <p:txBody>
          <a:bodyPr vert="horz" wrap="square" lIns="91440" tIns="45720" rIns="91440" bIns="45720" numCol="1" anchor="ctr" anchorCtr="0" compatLnSpc="1">
            <a:prstTxWarp prst="textNoShape">
              <a:avLst/>
            </a:prstTxWarp>
          </a:bodyPr>
          <a:lstStyle/>
          <a:p>
            <a:pPr algn="ctr"/>
            <a:r>
              <a:rPr lang="en-US" sz="2000" dirty="0" smtClean="0">
                <a:latin typeface="Segoe UI" pitchFamily="34" charset="0"/>
              </a:rPr>
              <a:t>Styles</a:t>
            </a:r>
            <a:endParaRPr lang="en-US" sz="2000" dirty="0">
              <a:latin typeface="Segoe UI" pitchFamily="34" charset="0"/>
            </a:endParaRPr>
          </a:p>
        </p:txBody>
      </p:sp>
      <p:sp>
        <p:nvSpPr>
          <p:cNvPr id="24" name="Rectangle 6"/>
          <p:cNvSpPr/>
          <p:nvPr/>
        </p:nvSpPr>
        <p:spPr bwMode="auto">
          <a:xfrm>
            <a:off x="303212" y="4917826"/>
            <a:ext cx="1879579" cy="568574"/>
          </a:xfrm>
          <a:prstGeom prst="rect">
            <a:avLst/>
          </a:prstGeom>
          <a:solidFill>
            <a:srgbClr val="F36D43"/>
          </a:solidFill>
          <a:ln>
            <a:noFill/>
          </a:ln>
        </p:spPr>
        <p:txBody>
          <a:bodyPr vert="horz" wrap="square" lIns="91440" tIns="45720" rIns="91440" bIns="45720" numCol="1" anchor="ctr" anchorCtr="0" compatLnSpc="1">
            <a:prstTxWarp prst="textNoShape">
              <a:avLst/>
            </a:prstTxWarp>
          </a:bodyPr>
          <a:lstStyle/>
          <a:p>
            <a:pPr algn="ctr"/>
            <a:r>
              <a:rPr lang="en-US" sz="2000" dirty="0" smtClean="0">
                <a:latin typeface="Segoe UI" pitchFamily="34" charset="0"/>
              </a:rPr>
              <a:t>Layouts</a:t>
            </a:r>
            <a:endParaRPr lang="en-US" sz="2000" dirty="0">
              <a:latin typeface="Segoe UI" pitchFamily="34" charset="0"/>
            </a:endParaRPr>
          </a:p>
        </p:txBody>
      </p:sp>
      <p:sp>
        <p:nvSpPr>
          <p:cNvPr id="25" name="Rectangle 6"/>
          <p:cNvSpPr/>
          <p:nvPr/>
        </p:nvSpPr>
        <p:spPr bwMode="auto">
          <a:xfrm>
            <a:off x="2233633" y="3089026"/>
            <a:ext cx="1879579" cy="568574"/>
          </a:xfrm>
          <a:prstGeom prst="rect">
            <a:avLst/>
          </a:prstGeom>
          <a:solidFill>
            <a:srgbClr val="5091CD"/>
          </a:solidFill>
          <a:ln>
            <a:noFill/>
          </a:ln>
        </p:spPr>
        <p:txBody>
          <a:bodyPr vert="horz" wrap="square" lIns="91440" tIns="45720" rIns="91440" bIns="45720" numCol="1" anchor="ctr" anchorCtr="0" compatLnSpc="1">
            <a:prstTxWarp prst="textNoShape">
              <a:avLst/>
            </a:prstTxWarp>
          </a:bodyPr>
          <a:lstStyle/>
          <a:p>
            <a:pPr algn="ctr"/>
            <a:r>
              <a:rPr lang="en-US" sz="2000" dirty="0" err="1" smtClean="0">
                <a:latin typeface="Segoe UI" pitchFamily="34" charset="0"/>
              </a:rPr>
              <a:t>Configs</a:t>
            </a:r>
            <a:endParaRPr lang="en-US" sz="2000" dirty="0">
              <a:latin typeface="Segoe UI" pitchFamily="34" charset="0"/>
            </a:endParaRPr>
          </a:p>
        </p:txBody>
      </p:sp>
      <p:sp>
        <p:nvSpPr>
          <p:cNvPr id="26" name="Rectangle 6"/>
          <p:cNvSpPr/>
          <p:nvPr/>
        </p:nvSpPr>
        <p:spPr bwMode="auto">
          <a:xfrm>
            <a:off x="2243837" y="3698626"/>
            <a:ext cx="1879579" cy="568574"/>
          </a:xfrm>
          <a:prstGeom prst="rect">
            <a:avLst/>
          </a:prstGeom>
          <a:solidFill>
            <a:srgbClr val="5091CD"/>
          </a:solidFill>
          <a:ln>
            <a:noFill/>
          </a:ln>
        </p:spPr>
        <p:txBody>
          <a:bodyPr vert="horz" wrap="square" lIns="91440" tIns="45720" rIns="91440" bIns="45720" numCol="1" anchor="ctr" anchorCtr="0" compatLnSpc="1">
            <a:prstTxWarp prst="textNoShape">
              <a:avLst/>
            </a:prstTxWarp>
          </a:bodyPr>
          <a:lstStyle/>
          <a:p>
            <a:pPr algn="ctr"/>
            <a:r>
              <a:rPr lang="en-US" sz="2000" dirty="0" smtClean="0">
                <a:latin typeface="Segoe UI" pitchFamily="34" charset="0"/>
              </a:rPr>
              <a:t>Site </a:t>
            </a:r>
            <a:r>
              <a:rPr lang="en-US" sz="2000" dirty="0" err="1" smtClean="0">
                <a:latin typeface="Segoe UI" pitchFamily="34" charset="0"/>
              </a:rPr>
              <a:t>Defs</a:t>
            </a:r>
            <a:endParaRPr lang="en-US" sz="2000" dirty="0">
              <a:latin typeface="Segoe UI" pitchFamily="34" charset="0"/>
            </a:endParaRPr>
          </a:p>
        </p:txBody>
      </p:sp>
      <p:sp>
        <p:nvSpPr>
          <p:cNvPr id="27" name="Rectangle 6"/>
          <p:cNvSpPr/>
          <p:nvPr/>
        </p:nvSpPr>
        <p:spPr bwMode="auto">
          <a:xfrm>
            <a:off x="4189412" y="3089026"/>
            <a:ext cx="1879579" cy="568574"/>
          </a:xfrm>
          <a:prstGeom prst="rect">
            <a:avLst/>
          </a:prstGeom>
          <a:solidFill>
            <a:srgbClr val="E28F20"/>
          </a:solidFill>
          <a:ln>
            <a:noFill/>
          </a:ln>
        </p:spPr>
        <p:txBody>
          <a:bodyPr vert="horz" wrap="square" lIns="91440" tIns="45720" rIns="91440" bIns="45720" numCol="1" anchor="ctr" anchorCtr="0" compatLnSpc="1">
            <a:prstTxWarp prst="textNoShape">
              <a:avLst/>
            </a:prstTxWarp>
          </a:bodyPr>
          <a:lstStyle/>
          <a:p>
            <a:pPr algn="ctr"/>
            <a:r>
              <a:rPr lang="en-US" sz="2000" dirty="0" smtClean="0">
                <a:latin typeface="Segoe UI" pitchFamily="34" charset="0"/>
              </a:rPr>
              <a:t>Admin Controls</a:t>
            </a:r>
            <a:endParaRPr lang="en-US" sz="2000" dirty="0">
              <a:latin typeface="Segoe UI" pitchFamily="34" charset="0"/>
            </a:endParaRPr>
          </a:p>
        </p:txBody>
      </p:sp>
      <p:sp>
        <p:nvSpPr>
          <p:cNvPr id="28" name="Rectangle 6"/>
          <p:cNvSpPr/>
          <p:nvPr/>
        </p:nvSpPr>
        <p:spPr bwMode="auto">
          <a:xfrm>
            <a:off x="4189412" y="3698626"/>
            <a:ext cx="1879579" cy="568574"/>
          </a:xfrm>
          <a:prstGeom prst="rect">
            <a:avLst/>
          </a:prstGeom>
          <a:solidFill>
            <a:srgbClr val="E28F20"/>
          </a:solidFill>
          <a:ln>
            <a:noFill/>
          </a:ln>
        </p:spPr>
        <p:txBody>
          <a:bodyPr vert="horz" wrap="square" lIns="91440" tIns="45720" rIns="91440" bIns="45720" numCol="1" anchor="ctr" anchorCtr="0" compatLnSpc="1">
            <a:prstTxWarp prst="textNoShape">
              <a:avLst/>
            </a:prstTxWarp>
          </a:bodyPr>
          <a:lstStyle/>
          <a:p>
            <a:pPr algn="ctr"/>
            <a:r>
              <a:rPr lang="en-US" sz="2000" dirty="0" smtClean="0">
                <a:latin typeface="Segoe UI" pitchFamily="34" charset="0"/>
              </a:rPr>
              <a:t>Admin Pages</a:t>
            </a:r>
            <a:endParaRPr lang="en-US" sz="2000" dirty="0">
              <a:latin typeface="Segoe UI" pitchFamily="34" charset="0"/>
            </a:endParaRPr>
          </a:p>
        </p:txBody>
      </p:sp>
      <p:sp>
        <p:nvSpPr>
          <p:cNvPr id="29" name="Rectangle 6"/>
          <p:cNvSpPr/>
          <p:nvPr/>
        </p:nvSpPr>
        <p:spPr bwMode="auto">
          <a:xfrm>
            <a:off x="4189412" y="4308226"/>
            <a:ext cx="1879579" cy="568574"/>
          </a:xfrm>
          <a:prstGeom prst="rect">
            <a:avLst/>
          </a:prstGeom>
          <a:solidFill>
            <a:srgbClr val="E28F20"/>
          </a:solidFill>
          <a:ln>
            <a:noFill/>
          </a:ln>
        </p:spPr>
        <p:txBody>
          <a:bodyPr vert="horz" wrap="square" lIns="91440" tIns="45720" rIns="91440" bIns="45720" numCol="1" anchor="ctr" anchorCtr="0" compatLnSpc="1">
            <a:prstTxWarp prst="textNoShape">
              <a:avLst/>
            </a:prstTxWarp>
          </a:bodyPr>
          <a:lstStyle/>
          <a:p>
            <a:pPr algn="ctr"/>
            <a:r>
              <a:rPr lang="en-US" sz="2000" dirty="0" smtClean="0">
                <a:latin typeface="Segoe UI" pitchFamily="34" charset="0"/>
              </a:rPr>
              <a:t>Ribbon Extensions</a:t>
            </a:r>
            <a:endParaRPr lang="en-US" sz="2000" dirty="0">
              <a:latin typeface="Segoe UI" pitchFamily="34" charset="0"/>
            </a:endParaRPr>
          </a:p>
        </p:txBody>
      </p:sp>
      <p:sp>
        <p:nvSpPr>
          <p:cNvPr id="3" name="Rectangle 6"/>
          <p:cNvSpPr/>
          <p:nvPr/>
        </p:nvSpPr>
        <p:spPr bwMode="auto">
          <a:xfrm>
            <a:off x="6119833" y="3083625"/>
            <a:ext cx="1879579" cy="568574"/>
          </a:xfrm>
          <a:prstGeom prst="rect">
            <a:avLst/>
          </a:prstGeom>
          <a:solidFill>
            <a:srgbClr val="ACAD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2000" dirty="0">
                <a:latin typeface="Segoe UI" pitchFamily="34" charset="0"/>
              </a:rPr>
              <a:t>Crawled Pages</a:t>
            </a:r>
          </a:p>
        </p:txBody>
      </p:sp>
      <p:sp>
        <p:nvSpPr>
          <p:cNvPr id="4" name="Rectangle 6"/>
          <p:cNvSpPr/>
          <p:nvPr/>
        </p:nvSpPr>
        <p:spPr bwMode="auto">
          <a:xfrm>
            <a:off x="8072333" y="3077151"/>
            <a:ext cx="1879579" cy="568574"/>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algn="ctr"/>
            <a:r>
              <a:rPr lang="en-US" dirty="0">
                <a:latin typeface="Segoe UI" pitchFamily="34" charset="0"/>
              </a:rPr>
              <a:t>JSON Services</a:t>
            </a:r>
          </a:p>
        </p:txBody>
      </p:sp>
      <p:sp>
        <p:nvSpPr>
          <p:cNvPr id="5" name="Rectangle 10"/>
          <p:cNvSpPr/>
          <p:nvPr/>
        </p:nvSpPr>
        <p:spPr bwMode="auto">
          <a:xfrm>
            <a:off x="10006033" y="1143000"/>
            <a:ext cx="1879579" cy="1879580"/>
          </a:xfrm>
          <a:prstGeom prst="rect">
            <a:avLst/>
          </a:prstGeom>
          <a:solidFill>
            <a:srgbClr val="7030A0"/>
          </a:solidFill>
          <a:ln>
            <a:noFill/>
          </a:ln>
        </p:spPr>
        <p:txBody>
          <a:bodyPr vert="horz" wrap="square" lIns="91440" tIns="45720" rIns="91440" bIns="45720" numCol="1" anchor="t" anchorCtr="0" compatLnSpc="1">
            <a:prstTxWarp prst="textNoShape">
              <a:avLst/>
            </a:prstTxWarp>
          </a:bodyPr>
          <a:lstStyle/>
          <a:p>
            <a:pPr algn="ctr"/>
            <a:r>
              <a:rPr lang="en-US" sz="2800" dirty="0" smtClean="0">
                <a:latin typeface="Segoe UI" pitchFamily="34" charset="0"/>
              </a:rPr>
              <a:t>Web Parts</a:t>
            </a:r>
            <a:endParaRPr lang="en-US" sz="2800" dirty="0">
              <a:latin typeface="Segoe UI" pitchFamily="34" charset="0"/>
            </a:endParaRPr>
          </a:p>
        </p:txBody>
      </p:sp>
      <p:sp>
        <p:nvSpPr>
          <p:cNvPr id="6" name="Rectangle 6"/>
          <p:cNvSpPr/>
          <p:nvPr/>
        </p:nvSpPr>
        <p:spPr bwMode="auto">
          <a:xfrm>
            <a:off x="10006033" y="3089026"/>
            <a:ext cx="1879579" cy="568574"/>
          </a:xfrm>
          <a:prstGeom prst="rect">
            <a:avLst/>
          </a:prstGeom>
          <a:solidFill>
            <a:schemeClr val="accent6">
              <a:lumMod val="40000"/>
              <a:lumOff val="60000"/>
            </a:schemeClr>
          </a:solidFill>
          <a:ln>
            <a:noFill/>
          </a:ln>
        </p:spPr>
        <p:txBody>
          <a:bodyPr vert="horz" wrap="square" lIns="91440" tIns="45720" rIns="91440" bIns="45720" numCol="1" anchor="ctr" anchorCtr="0" compatLnSpc="1">
            <a:prstTxWarp prst="textNoShape">
              <a:avLst/>
            </a:prstTxWarp>
          </a:bodyPr>
          <a:lstStyle/>
          <a:p>
            <a:pPr algn="ctr"/>
            <a:r>
              <a:rPr lang="en-US" dirty="0" smtClean="0">
                <a:latin typeface="Segoe UI" pitchFamily="34" charset="0"/>
              </a:rPr>
              <a:t>Web Parts</a:t>
            </a:r>
            <a:endParaRPr lang="en-US" dirty="0">
              <a:latin typeface="Segoe UI" pitchFamily="34" charset="0"/>
            </a:endParaRPr>
          </a:p>
        </p:txBody>
      </p:sp>
      <p:sp>
        <p:nvSpPr>
          <p:cNvPr id="21" name="Freeform 110"/>
          <p:cNvSpPr>
            <a:spLocks noEditPoints="1"/>
          </p:cNvSpPr>
          <p:nvPr/>
        </p:nvSpPr>
        <p:spPr bwMode="black">
          <a:xfrm>
            <a:off x="912812" y="1905000"/>
            <a:ext cx="534123" cy="523532"/>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latin typeface="Segoe UI" pitchFamily="34" charset="0"/>
            </a:endParaRPr>
          </a:p>
        </p:txBody>
      </p:sp>
      <p:sp>
        <p:nvSpPr>
          <p:cNvPr id="30" name="Freeform 38"/>
          <p:cNvSpPr>
            <a:spLocks noEditPoints="1"/>
          </p:cNvSpPr>
          <p:nvPr/>
        </p:nvSpPr>
        <p:spPr bwMode="black">
          <a:xfrm>
            <a:off x="2906776" y="1905000"/>
            <a:ext cx="368236" cy="578190"/>
          </a:xfrm>
          <a:custGeom>
            <a:avLst/>
            <a:gdLst>
              <a:gd name="T0" fmla="*/ 87 w 210"/>
              <a:gd name="T1" fmla="*/ 63 h 330"/>
              <a:gd name="T2" fmla="*/ 172 w 210"/>
              <a:gd name="T3" fmla="*/ 88 h 330"/>
              <a:gd name="T4" fmla="*/ 191 w 210"/>
              <a:gd name="T5" fmla="*/ 240 h 330"/>
              <a:gd name="T6" fmla="*/ 167 w 210"/>
              <a:gd name="T7" fmla="*/ 324 h 330"/>
              <a:gd name="T8" fmla="*/ 117 w 210"/>
              <a:gd name="T9" fmla="*/ 267 h 330"/>
              <a:gd name="T10" fmla="*/ 79 w 210"/>
              <a:gd name="T11" fmla="*/ 152 h 330"/>
              <a:gd name="T12" fmla="*/ 87 w 210"/>
              <a:gd name="T13" fmla="*/ 63 h 330"/>
              <a:gd name="T14" fmla="*/ 9 w 210"/>
              <a:gd name="T15" fmla="*/ 24 h 330"/>
              <a:gd name="T16" fmla="*/ 9 w 210"/>
              <a:gd name="T17" fmla="*/ 60 h 330"/>
              <a:gd name="T18" fmla="*/ 41 w 210"/>
              <a:gd name="T19" fmla="*/ 77 h 330"/>
              <a:gd name="T20" fmla="*/ 42 w 210"/>
              <a:gd name="T21" fmla="*/ 40 h 330"/>
              <a:gd name="T22" fmla="*/ 9 w 210"/>
              <a:gd name="T23" fmla="*/ 24 h 330"/>
              <a:gd name="T24" fmla="*/ 54 w 210"/>
              <a:gd name="T25" fmla="*/ 5 h 330"/>
              <a:gd name="T26" fmla="*/ 48 w 210"/>
              <a:gd name="T27" fmla="*/ 34 h 330"/>
              <a:gd name="T28" fmla="*/ 71 w 210"/>
              <a:gd name="T29" fmla="*/ 52 h 330"/>
              <a:gd name="T30" fmla="*/ 77 w 210"/>
              <a:gd name="T31" fmla="*/ 24 h 330"/>
              <a:gd name="T32" fmla="*/ 54 w 210"/>
              <a:gd name="T33" fmla="*/ 5 h 330"/>
              <a:gd name="T34" fmla="*/ 95 w 210"/>
              <a:gd name="T35" fmla="*/ 2 h 330"/>
              <a:gd name="T36" fmla="*/ 86 w 210"/>
              <a:gd name="T37" fmla="*/ 26 h 330"/>
              <a:gd name="T38" fmla="*/ 104 w 210"/>
              <a:gd name="T39" fmla="*/ 46 h 330"/>
              <a:gd name="T40" fmla="*/ 113 w 210"/>
              <a:gd name="T41" fmla="*/ 21 h 330"/>
              <a:gd name="T42" fmla="*/ 95 w 210"/>
              <a:gd name="T43" fmla="*/ 2 h 330"/>
              <a:gd name="T44" fmla="*/ 133 w 210"/>
              <a:gd name="T45" fmla="*/ 7 h 330"/>
              <a:gd name="T46" fmla="*/ 120 w 210"/>
              <a:gd name="T47" fmla="*/ 28 h 330"/>
              <a:gd name="T48" fmla="*/ 133 w 210"/>
              <a:gd name="T49" fmla="*/ 48 h 330"/>
              <a:gd name="T50" fmla="*/ 145 w 210"/>
              <a:gd name="T51" fmla="*/ 28 h 330"/>
              <a:gd name="T52" fmla="*/ 133 w 210"/>
              <a:gd name="T53" fmla="*/ 7 h 330"/>
              <a:gd name="T54" fmla="*/ 163 w 210"/>
              <a:gd name="T55" fmla="*/ 23 h 330"/>
              <a:gd name="T56" fmla="*/ 150 w 210"/>
              <a:gd name="T57" fmla="*/ 40 h 330"/>
              <a:gd name="T58" fmla="*/ 160 w 210"/>
              <a:gd name="T59" fmla="*/ 59 h 330"/>
              <a:gd name="T60" fmla="*/ 173 w 210"/>
              <a:gd name="T61" fmla="*/ 42 h 330"/>
              <a:gd name="T62" fmla="*/ 163 w 210"/>
              <a:gd name="T63" fmla="*/ 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330">
                <a:moveTo>
                  <a:pt x="87" y="63"/>
                </a:moveTo>
                <a:cubicBezTo>
                  <a:pt x="119" y="54"/>
                  <a:pt x="160" y="61"/>
                  <a:pt x="172" y="88"/>
                </a:cubicBezTo>
                <a:cubicBezTo>
                  <a:pt x="195" y="141"/>
                  <a:pt x="169" y="168"/>
                  <a:pt x="191" y="240"/>
                </a:cubicBezTo>
                <a:cubicBezTo>
                  <a:pt x="210" y="299"/>
                  <a:pt x="188" y="318"/>
                  <a:pt x="167" y="324"/>
                </a:cubicBezTo>
                <a:cubicBezTo>
                  <a:pt x="145" y="330"/>
                  <a:pt x="116" y="306"/>
                  <a:pt x="117" y="267"/>
                </a:cubicBezTo>
                <a:cubicBezTo>
                  <a:pt x="118" y="216"/>
                  <a:pt x="111" y="178"/>
                  <a:pt x="79" y="152"/>
                </a:cubicBezTo>
                <a:cubicBezTo>
                  <a:pt x="41" y="122"/>
                  <a:pt x="32" y="77"/>
                  <a:pt x="87" y="63"/>
                </a:cubicBezTo>
                <a:close/>
                <a:moveTo>
                  <a:pt x="9" y="24"/>
                </a:moveTo>
                <a:cubicBezTo>
                  <a:pt x="0" y="29"/>
                  <a:pt x="0" y="46"/>
                  <a:pt x="9" y="60"/>
                </a:cubicBezTo>
                <a:cubicBezTo>
                  <a:pt x="17" y="75"/>
                  <a:pt x="32" y="82"/>
                  <a:pt x="41" y="77"/>
                </a:cubicBezTo>
                <a:cubicBezTo>
                  <a:pt x="50" y="71"/>
                  <a:pt x="50" y="55"/>
                  <a:pt x="42" y="40"/>
                </a:cubicBezTo>
                <a:cubicBezTo>
                  <a:pt x="33" y="26"/>
                  <a:pt x="18" y="18"/>
                  <a:pt x="9" y="24"/>
                </a:cubicBezTo>
                <a:close/>
                <a:moveTo>
                  <a:pt x="54" y="5"/>
                </a:moveTo>
                <a:cubicBezTo>
                  <a:pt x="46" y="8"/>
                  <a:pt x="43" y="21"/>
                  <a:pt x="48" y="34"/>
                </a:cubicBezTo>
                <a:cubicBezTo>
                  <a:pt x="53" y="47"/>
                  <a:pt x="63" y="55"/>
                  <a:pt x="71" y="52"/>
                </a:cubicBezTo>
                <a:cubicBezTo>
                  <a:pt x="79" y="50"/>
                  <a:pt x="82" y="37"/>
                  <a:pt x="77" y="24"/>
                </a:cubicBezTo>
                <a:cubicBezTo>
                  <a:pt x="72" y="11"/>
                  <a:pt x="62" y="3"/>
                  <a:pt x="54" y="5"/>
                </a:cubicBezTo>
                <a:close/>
                <a:moveTo>
                  <a:pt x="95" y="2"/>
                </a:moveTo>
                <a:cubicBezTo>
                  <a:pt x="88" y="3"/>
                  <a:pt x="84" y="14"/>
                  <a:pt x="86" y="26"/>
                </a:cubicBezTo>
                <a:cubicBezTo>
                  <a:pt x="88" y="38"/>
                  <a:pt x="96" y="47"/>
                  <a:pt x="104" y="46"/>
                </a:cubicBezTo>
                <a:cubicBezTo>
                  <a:pt x="111" y="44"/>
                  <a:pt x="115" y="33"/>
                  <a:pt x="113" y="21"/>
                </a:cubicBezTo>
                <a:cubicBezTo>
                  <a:pt x="111" y="9"/>
                  <a:pt x="103" y="0"/>
                  <a:pt x="95" y="2"/>
                </a:cubicBezTo>
                <a:close/>
                <a:moveTo>
                  <a:pt x="133" y="7"/>
                </a:moveTo>
                <a:cubicBezTo>
                  <a:pt x="126" y="8"/>
                  <a:pt x="120" y="17"/>
                  <a:pt x="120" y="28"/>
                </a:cubicBezTo>
                <a:cubicBezTo>
                  <a:pt x="120" y="39"/>
                  <a:pt x="126" y="48"/>
                  <a:pt x="133" y="48"/>
                </a:cubicBezTo>
                <a:cubicBezTo>
                  <a:pt x="140" y="48"/>
                  <a:pt x="145" y="39"/>
                  <a:pt x="145" y="28"/>
                </a:cubicBezTo>
                <a:cubicBezTo>
                  <a:pt x="145" y="16"/>
                  <a:pt x="139" y="7"/>
                  <a:pt x="133" y="7"/>
                </a:cubicBezTo>
                <a:close/>
                <a:moveTo>
                  <a:pt x="163" y="23"/>
                </a:moveTo>
                <a:cubicBezTo>
                  <a:pt x="157" y="22"/>
                  <a:pt x="151" y="30"/>
                  <a:pt x="150" y="40"/>
                </a:cubicBezTo>
                <a:cubicBezTo>
                  <a:pt x="149" y="50"/>
                  <a:pt x="154" y="59"/>
                  <a:pt x="160" y="59"/>
                </a:cubicBezTo>
                <a:cubicBezTo>
                  <a:pt x="166" y="60"/>
                  <a:pt x="172" y="52"/>
                  <a:pt x="173" y="42"/>
                </a:cubicBezTo>
                <a:cubicBezTo>
                  <a:pt x="173" y="32"/>
                  <a:pt x="169" y="23"/>
                  <a:pt x="16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nvGrpSpPr>
          <p:cNvPr id="31" name="Group 30"/>
          <p:cNvGrpSpPr/>
          <p:nvPr/>
        </p:nvGrpSpPr>
        <p:grpSpPr>
          <a:xfrm>
            <a:off x="4830991" y="1945649"/>
            <a:ext cx="501421" cy="486566"/>
            <a:chOff x="8870271" y="4646406"/>
            <a:chExt cx="501421" cy="486566"/>
          </a:xfrm>
        </p:grpSpPr>
        <p:sp>
          <p:nvSpPr>
            <p:cNvPr id="32" name="Freeform 74"/>
            <p:cNvSpPr>
              <a:spLocks/>
            </p:cNvSpPr>
            <p:nvPr/>
          </p:nvSpPr>
          <p:spPr bwMode="black">
            <a:xfrm>
              <a:off x="8870271" y="4646406"/>
              <a:ext cx="293139" cy="352656"/>
            </a:xfrm>
            <a:custGeom>
              <a:avLst/>
              <a:gdLst>
                <a:gd name="T0" fmla="*/ 113 w 177"/>
                <a:gd name="T1" fmla="*/ 132 h 213"/>
                <a:gd name="T2" fmla="*/ 113 w 177"/>
                <a:gd name="T3" fmla="*/ 23 h 213"/>
                <a:gd name="T4" fmla="*/ 91 w 177"/>
                <a:gd name="T5" fmla="*/ 0 h 213"/>
                <a:gd name="T6" fmla="*/ 68 w 177"/>
                <a:gd name="T7" fmla="*/ 23 h 213"/>
                <a:gd name="T8" fmla="*/ 68 w 177"/>
                <a:gd name="T9" fmla="*/ 131 h 213"/>
                <a:gd name="T10" fmla="*/ 0 w 177"/>
                <a:gd name="T11" fmla="*/ 213 h 213"/>
                <a:gd name="T12" fmla="*/ 177 w 177"/>
                <a:gd name="T13" fmla="*/ 213 h 213"/>
                <a:gd name="T14" fmla="*/ 113 w 177"/>
                <a:gd name="T15" fmla="*/ 132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3">
                  <a:moveTo>
                    <a:pt x="113" y="132"/>
                  </a:moveTo>
                  <a:cubicBezTo>
                    <a:pt x="113" y="23"/>
                    <a:pt x="113" y="23"/>
                    <a:pt x="113" y="23"/>
                  </a:cubicBezTo>
                  <a:cubicBezTo>
                    <a:pt x="113" y="11"/>
                    <a:pt x="103" y="0"/>
                    <a:pt x="91" y="0"/>
                  </a:cubicBezTo>
                  <a:cubicBezTo>
                    <a:pt x="78" y="0"/>
                    <a:pt x="68" y="11"/>
                    <a:pt x="68" y="23"/>
                  </a:cubicBezTo>
                  <a:cubicBezTo>
                    <a:pt x="68" y="131"/>
                    <a:pt x="68" y="131"/>
                    <a:pt x="68" y="131"/>
                  </a:cubicBezTo>
                  <a:cubicBezTo>
                    <a:pt x="32" y="140"/>
                    <a:pt x="5" y="173"/>
                    <a:pt x="0" y="213"/>
                  </a:cubicBezTo>
                  <a:cubicBezTo>
                    <a:pt x="177" y="213"/>
                    <a:pt x="177" y="213"/>
                    <a:pt x="177" y="213"/>
                  </a:cubicBezTo>
                  <a:cubicBezTo>
                    <a:pt x="172" y="174"/>
                    <a:pt x="147" y="143"/>
                    <a:pt x="113" y="1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3" name="Rectangle 75"/>
            <p:cNvSpPr>
              <a:spLocks noChangeArrowheads="1"/>
            </p:cNvSpPr>
            <p:nvPr/>
          </p:nvSpPr>
          <p:spPr bwMode="black">
            <a:xfrm>
              <a:off x="8927778" y="5038323"/>
              <a:ext cx="157789" cy="93247"/>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4" name="Rectangle 76"/>
            <p:cNvSpPr>
              <a:spLocks noChangeArrowheads="1"/>
            </p:cNvSpPr>
            <p:nvPr/>
          </p:nvSpPr>
          <p:spPr bwMode="black">
            <a:xfrm>
              <a:off x="9191461" y="4886184"/>
              <a:ext cx="94674" cy="77823"/>
            </a:xfrm>
            <a:prstGeom prst="rect">
              <a:avLst/>
            </a:pr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5" name="Freeform 77"/>
            <p:cNvSpPr>
              <a:spLocks/>
            </p:cNvSpPr>
            <p:nvPr/>
          </p:nvSpPr>
          <p:spPr bwMode="black">
            <a:xfrm>
              <a:off x="9105203" y="4980832"/>
              <a:ext cx="180933" cy="152140"/>
            </a:xfrm>
            <a:custGeom>
              <a:avLst/>
              <a:gdLst>
                <a:gd name="T0" fmla="*/ 53 w 109"/>
                <a:gd name="T1" fmla="*/ 15 h 92"/>
                <a:gd name="T2" fmla="*/ 27 w 109"/>
                <a:gd name="T3" fmla="*/ 35 h 92"/>
                <a:gd name="T4" fmla="*/ 0 w 109"/>
                <a:gd name="T5" fmla="*/ 35 h 92"/>
                <a:gd name="T6" fmla="*/ 0 w 109"/>
                <a:gd name="T7" fmla="*/ 92 h 92"/>
                <a:gd name="T8" fmla="*/ 44 w 109"/>
                <a:gd name="T9" fmla="*/ 92 h 92"/>
                <a:gd name="T10" fmla="*/ 109 w 109"/>
                <a:gd name="T11" fmla="*/ 25 h 92"/>
                <a:gd name="T12" fmla="*/ 109 w 109"/>
                <a:gd name="T13" fmla="*/ 0 h 92"/>
                <a:gd name="T14" fmla="*/ 53 w 109"/>
                <a:gd name="T15" fmla="*/ 0 h 92"/>
                <a:gd name="T16" fmla="*/ 53 w 109"/>
                <a:gd name="T17" fmla="*/ 1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2">
                  <a:moveTo>
                    <a:pt x="53" y="15"/>
                  </a:moveTo>
                  <a:cubicBezTo>
                    <a:pt x="53" y="33"/>
                    <a:pt x="40" y="35"/>
                    <a:pt x="27" y="35"/>
                  </a:cubicBezTo>
                  <a:cubicBezTo>
                    <a:pt x="12" y="35"/>
                    <a:pt x="4" y="35"/>
                    <a:pt x="0" y="35"/>
                  </a:cubicBezTo>
                  <a:cubicBezTo>
                    <a:pt x="0" y="92"/>
                    <a:pt x="0" y="92"/>
                    <a:pt x="0" y="92"/>
                  </a:cubicBezTo>
                  <a:cubicBezTo>
                    <a:pt x="8" y="92"/>
                    <a:pt x="32" y="92"/>
                    <a:pt x="44" y="92"/>
                  </a:cubicBezTo>
                  <a:cubicBezTo>
                    <a:pt x="82" y="92"/>
                    <a:pt x="109" y="62"/>
                    <a:pt x="109" y="25"/>
                  </a:cubicBezTo>
                  <a:cubicBezTo>
                    <a:pt x="109" y="20"/>
                    <a:pt x="109" y="10"/>
                    <a:pt x="109" y="0"/>
                  </a:cubicBezTo>
                  <a:cubicBezTo>
                    <a:pt x="53" y="0"/>
                    <a:pt x="53" y="0"/>
                    <a:pt x="53" y="0"/>
                  </a:cubicBezTo>
                  <a:cubicBezTo>
                    <a:pt x="53" y="6"/>
                    <a:pt x="53" y="12"/>
                    <a:pt x="53" y="1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36" name="Freeform 78"/>
            <p:cNvSpPr>
              <a:spLocks/>
            </p:cNvSpPr>
            <p:nvPr/>
          </p:nvSpPr>
          <p:spPr bwMode="black">
            <a:xfrm>
              <a:off x="9191461" y="4718620"/>
              <a:ext cx="180231" cy="150737"/>
            </a:xfrm>
            <a:custGeom>
              <a:avLst/>
              <a:gdLst>
                <a:gd name="T0" fmla="*/ 66 w 109"/>
                <a:gd name="T1" fmla="*/ 0 h 91"/>
                <a:gd name="T2" fmla="*/ 0 w 109"/>
                <a:gd name="T3" fmla="*/ 67 h 91"/>
                <a:gd name="T4" fmla="*/ 0 w 109"/>
                <a:gd name="T5" fmla="*/ 91 h 91"/>
                <a:gd name="T6" fmla="*/ 57 w 109"/>
                <a:gd name="T7" fmla="*/ 91 h 91"/>
                <a:gd name="T8" fmla="*/ 57 w 109"/>
                <a:gd name="T9" fmla="*/ 76 h 91"/>
                <a:gd name="T10" fmla="*/ 82 w 109"/>
                <a:gd name="T11" fmla="*/ 57 h 91"/>
                <a:gd name="T12" fmla="*/ 109 w 109"/>
                <a:gd name="T13" fmla="*/ 57 h 91"/>
                <a:gd name="T14" fmla="*/ 109 w 109"/>
                <a:gd name="T15" fmla="*/ 0 h 91"/>
                <a:gd name="T16" fmla="*/ 66 w 109"/>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91">
                  <a:moveTo>
                    <a:pt x="66" y="0"/>
                  </a:moveTo>
                  <a:cubicBezTo>
                    <a:pt x="27" y="0"/>
                    <a:pt x="0" y="30"/>
                    <a:pt x="0" y="67"/>
                  </a:cubicBezTo>
                  <a:cubicBezTo>
                    <a:pt x="0" y="72"/>
                    <a:pt x="0" y="81"/>
                    <a:pt x="0" y="91"/>
                  </a:cubicBezTo>
                  <a:cubicBezTo>
                    <a:pt x="57" y="91"/>
                    <a:pt x="57" y="91"/>
                    <a:pt x="57" y="91"/>
                  </a:cubicBezTo>
                  <a:cubicBezTo>
                    <a:pt x="57" y="85"/>
                    <a:pt x="57" y="80"/>
                    <a:pt x="57" y="76"/>
                  </a:cubicBezTo>
                  <a:cubicBezTo>
                    <a:pt x="57" y="58"/>
                    <a:pt x="69" y="57"/>
                    <a:pt x="82" y="57"/>
                  </a:cubicBezTo>
                  <a:cubicBezTo>
                    <a:pt x="97" y="57"/>
                    <a:pt x="106" y="57"/>
                    <a:pt x="109" y="57"/>
                  </a:cubicBezTo>
                  <a:cubicBezTo>
                    <a:pt x="109" y="0"/>
                    <a:pt x="109" y="0"/>
                    <a:pt x="109" y="0"/>
                  </a:cubicBezTo>
                  <a:cubicBezTo>
                    <a:pt x="102" y="0"/>
                    <a:pt x="77" y="0"/>
                    <a:pt x="66" y="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grpSp>
      <p:grpSp>
        <p:nvGrpSpPr>
          <p:cNvPr id="37" name="Group 36"/>
          <p:cNvGrpSpPr/>
          <p:nvPr/>
        </p:nvGrpSpPr>
        <p:grpSpPr bwMode="black">
          <a:xfrm>
            <a:off x="6684403" y="1907069"/>
            <a:ext cx="746956" cy="576121"/>
            <a:chOff x="6673850" y="4338638"/>
            <a:chExt cx="1403351" cy="1082675"/>
          </a:xfrm>
          <a:solidFill>
            <a:srgbClr val="FFFFFF"/>
          </a:solidFill>
        </p:grpSpPr>
        <p:sp>
          <p:nvSpPr>
            <p:cNvPr id="3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3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1"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5"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sp>
          <p:nvSpPr>
            <p:cNvPr id="4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Segoe UI" pitchFamily="34" charset="0"/>
              </a:endParaRPr>
            </a:p>
          </p:txBody>
        </p:sp>
      </p:grpSp>
      <p:sp>
        <p:nvSpPr>
          <p:cNvPr id="49" name="Freeform 62"/>
          <p:cNvSpPr>
            <a:spLocks noEditPoints="1"/>
          </p:cNvSpPr>
          <p:nvPr/>
        </p:nvSpPr>
        <p:spPr bwMode="black">
          <a:xfrm>
            <a:off x="8737730" y="1907181"/>
            <a:ext cx="548784" cy="54864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
        <p:nvSpPr>
          <p:cNvPr id="50" name="Freeform 23"/>
          <p:cNvSpPr>
            <a:spLocks noEditPoints="1"/>
          </p:cNvSpPr>
          <p:nvPr/>
        </p:nvSpPr>
        <p:spPr bwMode="black">
          <a:xfrm>
            <a:off x="10699992" y="1893610"/>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latin typeface="Segoe UI" pitchFamily="34" charset="0"/>
            </a:endParaRPr>
          </a:p>
        </p:txBody>
      </p:sp>
    </p:spTree>
    <p:extLst>
      <p:ext uri="{BB962C8B-B14F-4D97-AF65-F5344CB8AC3E}">
        <p14:creationId xmlns:p14="http://schemas.microsoft.com/office/powerpoint/2010/main" val="1318932109"/>
      </p:ext>
    </p:extLst>
  </p:cSld>
  <p:clrMapOvr>
    <a:masterClrMapping/>
  </p:clrMapOvr>
  <p:transition spd="slow" advClick="0">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Portugal is huge and famous</a:t>
            </a:r>
            <a:endParaRPr lang="en-US" dirty="0"/>
          </a:p>
        </p:txBody>
      </p:sp>
      <p:sp>
        <p:nvSpPr>
          <p:cNvPr id="3" name="Title 1"/>
          <p:cNvSpPr txBox="1">
            <a:spLocks/>
          </p:cNvSpPr>
          <p:nvPr/>
        </p:nvSpPr>
        <p:spPr>
          <a:xfrm>
            <a:off x="531812" y="5715000"/>
            <a:ext cx="1114901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gn="r"/>
            <a:r>
              <a:rPr lang="en-US" dirty="0" smtClean="0"/>
              <a:t>Obama talks about us…</a:t>
            </a:r>
            <a:endParaRPr lang="en-US" dirty="0"/>
          </a:p>
        </p:txBody>
      </p:sp>
      <p:grpSp>
        <p:nvGrpSpPr>
          <p:cNvPr id="6" name="Group 5"/>
          <p:cNvGrpSpPr/>
          <p:nvPr/>
        </p:nvGrpSpPr>
        <p:grpSpPr>
          <a:xfrm>
            <a:off x="0" y="0"/>
            <a:ext cx="12252726" cy="9296400"/>
            <a:chOff x="1751012" y="609600"/>
            <a:chExt cx="12252726" cy="9296400"/>
          </a:xfrm>
        </p:grpSpPr>
        <p:pic>
          <p:nvPicPr>
            <p:cNvPr id="1026" name="Picture 2" descr="http://www.bugbog.com/images/maps/europe-map.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1012" y="609600"/>
              <a:ext cx="12252726" cy="92964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3808412" y="5715000"/>
              <a:ext cx="1143000" cy="1143000"/>
            </a:xfrm>
            <a:prstGeom prst="ellipse">
              <a:avLst/>
            </a:prstGeom>
            <a:noFill/>
            <a:ln w="38100">
              <a:solidFill>
                <a:srgbClr val="D11242"/>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4" name="Obama.wmv">
            <a:hlinkClick r:id="" action="ppaction://media"/>
          </p:cNvPr>
          <p:cNvPicPr>
            <a:picLocks noChangeAspect="1"/>
          </p:cNvPicPr>
          <p:nvPr>
            <a:videoFile r:link="rId2"/>
            <p:extLst>
              <p:ext uri="{DAA4B4D4-6D71-4841-9C94-3DE7FCFB9230}">
                <p14:media xmlns:p14="http://schemas.microsoft.com/office/powerpoint/2010/main" r:embed="rId3">
                  <p14:trim st="5956.7448"/>
                </p14:media>
              </p:ext>
            </p:extLst>
          </p:nvPr>
        </p:nvPicPr>
        <p:blipFill>
          <a:blip r:embed="rId9"/>
          <a:stretch>
            <a:fillRect/>
          </a:stretch>
        </p:blipFill>
        <p:spPr>
          <a:xfrm>
            <a:off x="3328359" y="983512"/>
            <a:ext cx="6096000" cy="4572000"/>
          </a:xfrm>
          <a:prstGeom prst="rect">
            <a:avLst/>
          </a:prstGeom>
        </p:spPr>
      </p:pic>
      <p:pic>
        <p:nvPicPr>
          <p:cNvPr id="10" name="Obama-BO.wmv">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3198812" y="990600"/>
            <a:ext cx="6096000" cy="4572000"/>
          </a:xfrm>
          <a:prstGeom prst="rect">
            <a:avLst/>
          </a:prstGeom>
        </p:spPr>
      </p:pic>
    </p:spTree>
    <p:custDataLst>
      <p:tags r:id="rId1"/>
    </p:custDataLst>
    <p:extLst>
      <p:ext uri="{BB962C8B-B14F-4D97-AF65-F5344CB8AC3E}">
        <p14:creationId xmlns:p14="http://schemas.microsoft.com/office/powerpoint/2010/main" val="836458079"/>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mediacall" presetSubtype="0" fill="hold" nodeType="afterEffect">
                                  <p:stCondLst>
                                    <p:cond delay="0"/>
                                  </p:stCondLst>
                                  <p:childTnLst>
                                    <p:cmd type="call" cmd="playFrom(0.0)">
                                      <p:cBhvr>
                                        <p:cTn id="13" dur="6975" fill="hold"/>
                                        <p:tgtEl>
                                          <p:spTgt spid="4"/>
                                        </p:tgtEl>
                                      </p:cBhvr>
                                    </p:cmd>
                                  </p:childTnLst>
                                </p:cTn>
                              </p:par>
                            </p:childTnLst>
                          </p:cTn>
                        </p:par>
                        <p:par>
                          <p:cTn id="14" fill="hold">
                            <p:stCondLst>
                              <p:cond delay="7475"/>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7975"/>
                            </p:stCondLst>
                            <p:childTnLst>
                              <p:par>
                                <p:cTn id="19" presetID="1" presetClass="mediacall" presetSubtype="0" fill="hold" nodeType="afterEffect">
                                  <p:stCondLst>
                                    <p:cond delay="0"/>
                                  </p:stCondLst>
                                  <p:childTnLst>
                                    <p:cmd type="call" cmd="playFrom(0.0)">
                                      <p:cBhvr>
                                        <p:cTn id="20" dur="173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4"/>
                </p:tgtEl>
              </p:cMediaNode>
            </p:video>
            <p:video>
              <p:cMediaNode vol="100000">
                <p:cTn id="22" fill="hold" display="0">
                  <p:stCondLst>
                    <p:cond delay="indefinite"/>
                  </p:stCondLst>
                </p:cTn>
                <p:tgtEl>
                  <p:spTgt spid="10"/>
                </p:tgtEl>
              </p:cMediaNode>
            </p:video>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caughtoffside.com/wp-content/uploads/2012/01/GOAL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838200"/>
            <a:ext cx="12190412" cy="91428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 y="0"/>
            <a:ext cx="12188825" cy="1066800"/>
          </a:xfrm>
          <a:prstGeom prst="rect">
            <a:avLst/>
          </a:prstGeom>
          <a:solidFill>
            <a:schemeClr val="bg1">
              <a:alpha val="2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Session Objectives and Takeaways</a:t>
            </a:r>
          </a:p>
        </p:txBody>
      </p:sp>
      <p:sp>
        <p:nvSpPr>
          <p:cNvPr id="5" name="Text Placeholder 4"/>
          <p:cNvSpPr>
            <a:spLocks noGrp="1"/>
          </p:cNvSpPr>
          <p:nvPr>
            <p:ph type="body" sz="quarter" idx="10"/>
          </p:nvPr>
        </p:nvSpPr>
        <p:spPr>
          <a:xfrm>
            <a:off x="-6935788" y="7391400"/>
            <a:ext cx="11149013" cy="1865126"/>
          </a:xfrm>
        </p:spPr>
        <p:txBody>
          <a:bodyPr/>
          <a:lstStyle/>
          <a:p>
            <a:r>
              <a:rPr lang="en-US" dirty="0"/>
              <a:t>Session Objective(s): </a:t>
            </a:r>
          </a:p>
          <a:p>
            <a:pPr lvl="1"/>
            <a:r>
              <a:rPr lang="en-US" dirty="0"/>
              <a:t>E-Commerce Site Factory Architecture </a:t>
            </a:r>
          </a:p>
          <a:p>
            <a:pPr lvl="1"/>
            <a:r>
              <a:rPr lang="en-US" dirty="0"/>
              <a:t>Solution Challenges</a:t>
            </a:r>
          </a:p>
          <a:p>
            <a:pPr lvl="1"/>
            <a:r>
              <a:rPr lang="en-US" dirty="0" smtClean="0"/>
              <a:t>Discuss Different Approaches</a:t>
            </a:r>
            <a:endParaRPr lang="en-US" dirty="0"/>
          </a:p>
        </p:txBody>
      </p:sp>
      <p:sp>
        <p:nvSpPr>
          <p:cNvPr id="12" name="Rectangle 11"/>
          <p:cNvSpPr/>
          <p:nvPr/>
        </p:nvSpPr>
        <p:spPr bwMode="auto">
          <a:xfrm>
            <a:off x="5713412" y="3675321"/>
            <a:ext cx="2895600" cy="2903811"/>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2400" dirty="0" smtClean="0"/>
          </a:p>
          <a:p>
            <a:pPr defTabSz="914099" fontAlgn="base">
              <a:spcBef>
                <a:spcPct val="0"/>
              </a:spcBef>
              <a:spcAft>
                <a:spcPct val="0"/>
              </a:spcAft>
            </a:pPr>
            <a:r>
              <a:rPr lang="en-US" sz="2400" dirty="0" smtClean="0"/>
              <a:t>E-Commerce </a:t>
            </a:r>
            <a:r>
              <a:rPr lang="en-US" sz="2400" dirty="0"/>
              <a:t>Site Factory Architecture</a:t>
            </a:r>
            <a:endParaRPr lang="en-US" sz="2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 name="Rectangle 13"/>
          <p:cNvSpPr/>
          <p:nvPr/>
        </p:nvSpPr>
        <p:spPr bwMode="auto">
          <a:xfrm>
            <a:off x="8913812" y="3675320"/>
            <a:ext cx="2895600" cy="2903811"/>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2400" dirty="0" smtClean="0"/>
          </a:p>
          <a:p>
            <a:pPr defTabSz="914099" fontAlgn="base">
              <a:spcBef>
                <a:spcPct val="0"/>
              </a:spcBef>
              <a:spcAft>
                <a:spcPct val="0"/>
              </a:spcAft>
            </a:pPr>
            <a:r>
              <a:rPr lang="en-US" sz="24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Challenges and</a:t>
            </a:r>
          </a:p>
          <a:p>
            <a:pPr marL="0" lvl="1" defTabSz="914099" fontAlgn="base">
              <a:spcBef>
                <a:spcPct val="0"/>
              </a:spcBef>
              <a:spcAft>
                <a:spcPct val="0"/>
              </a:spcAft>
            </a:pPr>
            <a:r>
              <a:rPr lang="en-US" sz="2400" dirty="0" smtClean="0"/>
              <a:t>Approaches</a:t>
            </a:r>
            <a:endParaRPr lang="en-US" sz="2400" dirty="0"/>
          </a:p>
        </p:txBody>
      </p:sp>
    </p:spTree>
    <p:custDataLst>
      <p:tags r:id="rId1"/>
    </p:custDataLst>
    <p:extLst>
      <p:ext uri="{BB962C8B-B14F-4D97-AF65-F5344CB8AC3E}">
        <p14:creationId xmlns:p14="http://schemas.microsoft.com/office/powerpoint/2010/main" val="2955584153"/>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inc.com/uploaded_files/image/way-i-work-133-KIreland-pop_118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8860"/>
            <a:ext cx="12188825" cy="915516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auto">
          <a:xfrm>
            <a:off x="-1" y="0"/>
            <a:ext cx="12188825" cy="1066800"/>
          </a:xfrm>
          <a:prstGeom prst="rect">
            <a:avLst/>
          </a:prstGeom>
          <a:solidFill>
            <a:schemeClr val="bg1">
              <a:alpha val="2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Our customer was asking</a:t>
            </a:r>
            <a:endParaRPr lang="en-US" dirty="0"/>
          </a:p>
        </p:txBody>
      </p:sp>
      <p:sp>
        <p:nvSpPr>
          <p:cNvPr id="15" name="Rectangle 14"/>
          <p:cNvSpPr/>
          <p:nvPr/>
        </p:nvSpPr>
        <p:spPr bwMode="auto">
          <a:xfrm>
            <a:off x="8075612" y="1052774"/>
            <a:ext cx="1759093" cy="1778394"/>
          </a:xfrm>
          <a:prstGeom prst="rect">
            <a:avLst/>
          </a:prstGeom>
          <a:solidFill>
            <a:schemeClr val="tx2">
              <a:lumMod val="25000"/>
            </a:schemeClr>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Unified</a:t>
            </a:r>
          </a:p>
          <a:p>
            <a:pPr algn="ctr"/>
            <a:r>
              <a:rPr lang="en-US" sz="2800" dirty="0" smtClean="0">
                <a:latin typeface="Segoe UI" pitchFamily="34" charset="0"/>
              </a:rPr>
              <a:t>Checkout</a:t>
            </a:r>
            <a:endParaRPr lang="en-US" sz="2800" dirty="0">
              <a:latin typeface="Segoe UI" pitchFamily="34" charset="0"/>
            </a:endParaRPr>
          </a:p>
        </p:txBody>
      </p:sp>
      <p:sp>
        <p:nvSpPr>
          <p:cNvPr id="16" name="Rectangle 15"/>
          <p:cNvSpPr/>
          <p:nvPr/>
        </p:nvSpPr>
        <p:spPr bwMode="auto">
          <a:xfrm>
            <a:off x="8075612" y="2956825"/>
            <a:ext cx="1759093" cy="1778394"/>
          </a:xfrm>
          <a:prstGeom prst="rect">
            <a:avLst/>
          </a:prstGeom>
          <a:solidFill>
            <a:schemeClr val="accent6">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800" dirty="0" smtClean="0">
                <a:solidFill>
                  <a:schemeClr val="tx1"/>
                </a:solidFill>
                <a:latin typeface="Segoe UI" pitchFamily="34" charset="0"/>
              </a:rPr>
              <a:t>Single</a:t>
            </a:r>
          </a:p>
          <a:p>
            <a:pPr algn="ctr"/>
            <a:r>
              <a:rPr lang="en-US" sz="2800" dirty="0" smtClean="0">
                <a:latin typeface="Segoe UI" pitchFamily="34" charset="0"/>
              </a:rPr>
              <a:t>Sign-On</a:t>
            </a:r>
            <a:endParaRPr lang="en-US" sz="2800" dirty="0">
              <a:solidFill>
                <a:schemeClr val="tx1"/>
              </a:solidFill>
              <a:latin typeface="Segoe UI" pitchFamily="34" charset="0"/>
            </a:endParaRPr>
          </a:p>
        </p:txBody>
      </p:sp>
      <p:sp>
        <p:nvSpPr>
          <p:cNvPr id="17" name="Rectangle 16"/>
          <p:cNvSpPr/>
          <p:nvPr/>
        </p:nvSpPr>
        <p:spPr bwMode="auto">
          <a:xfrm>
            <a:off x="8075612" y="4849808"/>
            <a:ext cx="1759093" cy="1778394"/>
          </a:xfrm>
          <a:prstGeom prst="rect">
            <a:avLst/>
          </a:prstGeom>
          <a:solidFill>
            <a:schemeClr val="accent3">
              <a:lumMod val="75000"/>
            </a:schemeClr>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Call Center</a:t>
            </a:r>
          </a:p>
          <a:p>
            <a:pPr algn="ctr"/>
            <a:r>
              <a:rPr lang="en-US" sz="2800" dirty="0" smtClean="0">
                <a:latin typeface="Segoe UI" pitchFamily="34" charset="0"/>
              </a:rPr>
              <a:t>Support</a:t>
            </a:r>
            <a:endParaRPr lang="en-US" sz="2800" dirty="0">
              <a:latin typeface="Segoe UI" pitchFamily="34" charset="0"/>
            </a:endParaRPr>
          </a:p>
        </p:txBody>
      </p:sp>
      <p:sp>
        <p:nvSpPr>
          <p:cNvPr id="19" name="Rectangle 18"/>
          <p:cNvSpPr/>
          <p:nvPr/>
        </p:nvSpPr>
        <p:spPr bwMode="auto">
          <a:xfrm>
            <a:off x="9974119" y="1053973"/>
            <a:ext cx="1759093" cy="1778394"/>
          </a:xfrm>
          <a:prstGeom prst="rect">
            <a:avLst/>
          </a:prstGeom>
          <a:solidFill>
            <a:schemeClr val="accent2">
              <a:lumMod val="60000"/>
              <a:lumOff val="40000"/>
            </a:schemeClr>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Integrate</a:t>
            </a:r>
          </a:p>
          <a:p>
            <a:pPr algn="ctr"/>
            <a:r>
              <a:rPr lang="en-US" sz="2800" dirty="0" smtClean="0">
                <a:latin typeface="Segoe UI" pitchFamily="34" charset="0"/>
              </a:rPr>
              <a:t>LOB</a:t>
            </a:r>
          </a:p>
          <a:p>
            <a:pPr algn="ctr"/>
            <a:r>
              <a:rPr lang="en-US" sz="2800" dirty="0" smtClean="0">
                <a:latin typeface="Segoe UI" pitchFamily="34" charset="0"/>
              </a:rPr>
              <a:t>Systems</a:t>
            </a:r>
            <a:endParaRPr lang="en-US" sz="2800" dirty="0">
              <a:latin typeface="Segoe UI" pitchFamily="34" charset="0"/>
            </a:endParaRPr>
          </a:p>
        </p:txBody>
      </p:sp>
      <p:sp>
        <p:nvSpPr>
          <p:cNvPr id="28" name="Rectangle 27"/>
          <p:cNvSpPr/>
          <p:nvPr/>
        </p:nvSpPr>
        <p:spPr bwMode="auto">
          <a:xfrm>
            <a:off x="9974119" y="2958023"/>
            <a:ext cx="1759093" cy="1778394"/>
          </a:xfrm>
          <a:prstGeom prst="rect">
            <a:avLst/>
          </a:prstGeom>
          <a:solidFill>
            <a:srgbClr val="D11200"/>
          </a:solidFill>
          <a:ln>
            <a:noFill/>
          </a:ln>
        </p:spPr>
        <p:txBody>
          <a:bodyPr vert="horz" wrap="square" lIns="91440" tIns="45720" rIns="91440" bIns="45720" numCol="1" anchor="ctr" anchorCtr="0" compatLnSpc="1">
            <a:prstTxWarp prst="textNoShape">
              <a:avLst/>
            </a:prstTxWarp>
          </a:bodyPr>
          <a:lstStyle/>
          <a:p>
            <a:pPr algn="ctr"/>
            <a:r>
              <a:rPr lang="en-US" sz="2800" dirty="0" smtClean="0">
                <a:latin typeface="Segoe UI" pitchFamily="34" charset="0"/>
              </a:rPr>
              <a:t>Monitor</a:t>
            </a:r>
          </a:p>
          <a:p>
            <a:pPr algn="ctr"/>
            <a:r>
              <a:rPr lang="en-US" sz="2800" dirty="0" smtClean="0">
                <a:latin typeface="Segoe UI" pitchFamily="34" charset="0"/>
              </a:rPr>
              <a:t>Solution</a:t>
            </a:r>
            <a:endParaRPr lang="en-US" sz="2800" dirty="0">
              <a:latin typeface="Segoe UI" pitchFamily="34" charset="0"/>
            </a:endParaRPr>
          </a:p>
        </p:txBody>
      </p:sp>
      <p:sp>
        <p:nvSpPr>
          <p:cNvPr id="29" name="Rectangle 28"/>
          <p:cNvSpPr/>
          <p:nvPr/>
        </p:nvSpPr>
        <p:spPr bwMode="auto">
          <a:xfrm>
            <a:off x="9974119" y="4851006"/>
            <a:ext cx="1759093" cy="1778394"/>
          </a:xfrm>
          <a:prstGeom prst="rect">
            <a:avLst/>
          </a:prstGeom>
          <a:solidFill>
            <a:srgbClr val="F36D43"/>
          </a:solidFill>
          <a:ln>
            <a:noFill/>
          </a:ln>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Speed</a:t>
            </a:r>
            <a:endParaRPr lang="en-US" sz="2800" dirty="0">
              <a:solidFill>
                <a:schemeClr val="tx1"/>
              </a:solidFill>
              <a:latin typeface="Segoe UI" pitchFamily="34" charset="0"/>
            </a:endParaRPr>
          </a:p>
        </p:txBody>
      </p:sp>
      <p:sp>
        <p:nvSpPr>
          <p:cNvPr id="30" name="Rectangle 29"/>
          <p:cNvSpPr/>
          <p:nvPr/>
        </p:nvSpPr>
        <p:spPr bwMode="auto">
          <a:xfrm>
            <a:off x="6164119" y="1066800"/>
            <a:ext cx="1759093" cy="1778394"/>
          </a:xfrm>
          <a:prstGeom prst="rect">
            <a:avLst/>
          </a:prstGeom>
          <a:solidFill>
            <a:srgbClr val="706F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Unified</a:t>
            </a:r>
          </a:p>
          <a:p>
            <a:pPr algn="ctr"/>
            <a:r>
              <a:rPr lang="en-US" sz="2800" dirty="0">
                <a:latin typeface="Segoe UI" pitchFamily="34" charset="0"/>
              </a:rPr>
              <a:t>Shopping</a:t>
            </a:r>
          </a:p>
          <a:p>
            <a:pPr algn="ctr"/>
            <a:r>
              <a:rPr lang="en-US" sz="2800" dirty="0">
                <a:latin typeface="Segoe UI" pitchFamily="34" charset="0"/>
              </a:rPr>
              <a:t>Basket</a:t>
            </a:r>
          </a:p>
        </p:txBody>
      </p:sp>
      <p:sp>
        <p:nvSpPr>
          <p:cNvPr id="31" name="Rectangle 30"/>
          <p:cNvSpPr/>
          <p:nvPr/>
        </p:nvSpPr>
        <p:spPr bwMode="auto">
          <a:xfrm>
            <a:off x="6164119" y="2970851"/>
            <a:ext cx="1759093" cy="1778394"/>
          </a:xfrm>
          <a:prstGeom prst="rect">
            <a:avLst/>
          </a:prstGeom>
          <a:solidFill>
            <a:srgbClr val="1745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Provision</a:t>
            </a:r>
          </a:p>
          <a:p>
            <a:pPr algn="ctr"/>
            <a:r>
              <a:rPr lang="en-US" sz="2800" dirty="0">
                <a:latin typeface="Segoe UI" pitchFamily="34" charset="0"/>
              </a:rPr>
              <a:t>Malls</a:t>
            </a:r>
          </a:p>
          <a:p>
            <a:pPr algn="ctr"/>
            <a:r>
              <a:rPr lang="en-US" sz="2800" dirty="0">
                <a:latin typeface="Segoe UI" pitchFamily="34" charset="0"/>
              </a:rPr>
              <a:t>Easy</a:t>
            </a:r>
          </a:p>
        </p:txBody>
      </p:sp>
      <p:sp>
        <p:nvSpPr>
          <p:cNvPr id="32" name="Rectangle 31"/>
          <p:cNvSpPr/>
          <p:nvPr/>
        </p:nvSpPr>
        <p:spPr bwMode="auto">
          <a:xfrm>
            <a:off x="6164119" y="4863834"/>
            <a:ext cx="1759093" cy="1778394"/>
          </a:xfrm>
          <a:prstGeom prst="rect">
            <a:avLst/>
          </a:prstGeom>
          <a:solidFill>
            <a:srgbClr val="C518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a:r>
              <a:rPr lang="en-US" sz="2800" dirty="0">
                <a:latin typeface="Segoe UI" pitchFamily="34" charset="0"/>
              </a:rPr>
              <a:t>Minimize</a:t>
            </a:r>
          </a:p>
          <a:p>
            <a:pPr algn="ctr"/>
            <a:r>
              <a:rPr lang="en-US" sz="2800" dirty="0" err="1">
                <a:latin typeface="Segoe UI" pitchFamily="34" charset="0"/>
              </a:rPr>
              <a:t>Dev</a:t>
            </a:r>
            <a:endParaRPr lang="en-US" sz="2800" dirty="0">
              <a:latin typeface="Segoe UI" pitchFamily="34" charset="0"/>
            </a:endParaRPr>
          </a:p>
          <a:p>
            <a:pPr algn="ctr"/>
            <a:r>
              <a:rPr lang="en-US" sz="2800" dirty="0">
                <a:latin typeface="Segoe UI" pitchFamily="34" charset="0"/>
              </a:rPr>
              <a:t>Effort</a:t>
            </a:r>
          </a:p>
        </p:txBody>
      </p:sp>
    </p:spTree>
    <p:custDataLst>
      <p:tags r:id="rId1"/>
    </p:custDataLst>
    <p:extLst>
      <p:ext uri="{BB962C8B-B14F-4D97-AF65-F5344CB8AC3E}">
        <p14:creationId xmlns:p14="http://schemas.microsoft.com/office/powerpoint/2010/main" val="1872092525"/>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3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35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1+#ppt_w/2"/>
                                          </p:val>
                                        </p:tav>
                                        <p:tav tm="100000">
                                          <p:val>
                                            <p:strVal val="#ppt_x"/>
                                          </p:val>
                                        </p:tav>
                                      </p:tavLst>
                                    </p:anim>
                                    <p:anim calcmode="lin" valueType="num">
                                      <p:cBhvr additive="base">
                                        <p:cTn id="36" dur="50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5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1+#ppt_w/2"/>
                                          </p:val>
                                        </p:tav>
                                        <p:tav tm="100000">
                                          <p:val>
                                            <p:strVal val="#ppt_x"/>
                                          </p:val>
                                        </p:tav>
                                      </p:tavLst>
                                    </p:anim>
                                    <p:anim calcmode="lin" valueType="num">
                                      <p:cBhvr additive="base">
                                        <p:cTn id="40"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50812" y="1389459"/>
            <a:ext cx="3276600" cy="38426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44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Set Of Products</a:t>
            </a:r>
            <a:endParaRPr lang="en-US" sz="4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Rectangle 11"/>
          <p:cNvSpPr/>
          <p:nvPr/>
        </p:nvSpPr>
        <p:spPr bwMode="auto">
          <a:xfrm>
            <a:off x="8837612" y="1389460"/>
            <a:ext cx="3200400" cy="384269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b" anchorCtr="0" forceAA="0" compatLnSpc="1">
            <a:prstTxWarp prst="textNoShape">
              <a:avLst/>
            </a:prstTxWarp>
            <a:noAutofit/>
          </a:bodyPr>
          <a:lstStyle/>
          <a:p>
            <a:pPr defTabSz="914099" fontAlgn="base">
              <a:spcBef>
                <a:spcPct val="0"/>
              </a:spcBef>
              <a:spcAft>
                <a:spcPct val="0"/>
              </a:spcAft>
            </a:pPr>
            <a:r>
              <a:rPr lang="en-US" sz="4400"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Not a Solution</a:t>
            </a:r>
            <a:endParaRPr lang="en-US" sz="4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519112" y="152400"/>
            <a:ext cx="11149013" cy="609398"/>
          </a:xfrm>
        </p:spPr>
        <p:txBody>
          <a:bodyPr/>
          <a:lstStyle/>
          <a:p>
            <a:r>
              <a:rPr lang="en-US" dirty="0" smtClean="0"/>
              <a:t>So let’s install Microsoft E-Commerce.MSI…</a:t>
            </a:r>
            <a:endParaRPr lang="en-US" dirty="0"/>
          </a:p>
        </p:txBody>
      </p:sp>
      <p:pic>
        <p:nvPicPr>
          <p:cNvPr id="4" name="Mission Impossible 2 - Music Video_(480p).avi">
            <a:hlinkClick r:id="" action="ppaction://media"/>
          </p:cNvPr>
          <p:cNvPicPr>
            <a:picLocks noChangeAspect="1"/>
          </p:cNvPicPr>
          <p:nvPr>
            <a:videoFile r:link="rId2"/>
            <p:extLst>
              <p:ext uri="{DAA4B4D4-6D71-4841-9C94-3DE7FCFB9230}">
                <p14:media xmlns:p14="http://schemas.microsoft.com/office/powerpoint/2010/main" r:embed="rId3">
                  <p14:trim st="79293.1648" end="98972.24490000001"/>
                </p14:media>
              </p:ext>
            </p:extLst>
          </p:nvPr>
        </p:nvPicPr>
        <p:blipFill>
          <a:blip r:embed="rId6"/>
          <a:stretch>
            <a:fillRect/>
          </a:stretch>
        </p:blipFill>
        <p:spPr>
          <a:xfrm>
            <a:off x="3542019" y="1389460"/>
            <a:ext cx="5123588" cy="3842691"/>
          </a:xfrm>
          <a:prstGeom prst="rect">
            <a:avLst/>
          </a:prstGeom>
        </p:spPr>
      </p:pic>
      <p:pic>
        <p:nvPicPr>
          <p:cNvPr id="8" name="Picture 2" descr="C:\temp\Products\ShrPt10_h_rgb_r.png"/>
          <p:cNvPicPr>
            <a:picLocks noChangeAspect="1" noChangeArrowheads="1"/>
          </p:cNvPicPr>
          <p:nvPr/>
        </p:nvPicPr>
        <p:blipFill rotWithShape="1">
          <a:blip r:embed="rId7">
            <a:extLst>
              <a:ext uri="{28A0092B-C50C-407E-A947-70E740481C1C}">
                <a14:useLocalDpi xmlns:a14="http://schemas.microsoft.com/office/drawing/2010/main" val="0"/>
              </a:ext>
            </a:extLst>
          </a:blip>
          <a:srcRect l="19230" t="10033"/>
          <a:stretch/>
        </p:blipFill>
        <p:spPr bwMode="auto">
          <a:xfrm>
            <a:off x="3729723" y="5584070"/>
            <a:ext cx="4559389" cy="1025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temp\Products\CommSrvr09_v_rgb_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9029" y="5024885"/>
            <a:ext cx="3794294" cy="1502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temp\Products\FASTSrchSvr2010-SP_h_rgb_r.png"/>
          <p:cNvPicPr>
            <a:picLocks noChangeAspect="1" noChangeArrowheads="1"/>
          </p:cNvPicPr>
          <p:nvPr/>
        </p:nvPicPr>
        <p:blipFill rotWithShape="1">
          <a:blip r:embed="rId9">
            <a:extLst>
              <a:ext uri="{28A0092B-C50C-407E-A947-70E740481C1C}">
                <a14:useLocalDpi xmlns:a14="http://schemas.microsoft.com/office/drawing/2010/main" val="0"/>
              </a:ext>
            </a:extLst>
          </a:blip>
          <a:srcRect l="13801" t="7087"/>
          <a:stretch/>
        </p:blipFill>
        <p:spPr bwMode="auto">
          <a:xfrm>
            <a:off x="3758744" y="5498388"/>
            <a:ext cx="4734202" cy="10286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C:\temp\Products\BizTalk_Server-2010_h_rgb_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1190" y="5807216"/>
            <a:ext cx="4517487" cy="80196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105870" y="5411243"/>
            <a:ext cx="3995886" cy="1166031"/>
            <a:chOff x="8933085" y="2429320"/>
            <a:chExt cx="1270324" cy="390080"/>
          </a:xfrm>
        </p:grpSpPr>
        <p:pic>
          <p:nvPicPr>
            <p:cNvPr id="14" name="Picture 17" descr="C:\Users\ADMINI~1.STA\AppData\Local\Temp\SNAGHTML45adaf9.PNG"/>
            <p:cNvPicPr>
              <a:picLocks noChangeAspect="1" noChangeArrowheads="1"/>
            </p:cNvPicPr>
            <p:nvPr/>
          </p:nvPicPr>
          <p:blipFill rotWithShape="1">
            <a:blip r:embed="rId11">
              <a:extLst>
                <a:ext uri="{28A0092B-C50C-407E-A947-70E740481C1C}">
                  <a14:useLocalDpi xmlns:a14="http://schemas.microsoft.com/office/drawing/2010/main" val="0"/>
                </a:ext>
              </a:extLst>
            </a:blip>
            <a:srcRect t="55406"/>
            <a:stretch/>
          </p:blipFill>
          <p:spPr bwMode="auto">
            <a:xfrm>
              <a:off x="8933085" y="2429320"/>
              <a:ext cx="915398" cy="2266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descr="C:\Users\ADMINI~1.STA\AppData\Local\Temp\SNAGHTML45b7b4d.PNG"/>
            <p:cNvPicPr>
              <a:picLocks noChangeAspect="1" noChangeArrowheads="1"/>
            </p:cNvPicPr>
            <p:nvPr/>
          </p:nvPicPr>
          <p:blipFill rotWithShape="1">
            <a:blip r:embed="rId12">
              <a:extLst>
                <a:ext uri="{28A0092B-C50C-407E-A947-70E740481C1C}">
                  <a14:useLocalDpi xmlns:a14="http://schemas.microsoft.com/office/drawing/2010/main" val="0"/>
                </a:ext>
              </a:extLst>
            </a:blip>
            <a:srcRect t="54094"/>
            <a:stretch/>
          </p:blipFill>
          <p:spPr bwMode="auto">
            <a:xfrm>
              <a:off x="8936964" y="2640264"/>
              <a:ext cx="1266445" cy="179136"/>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C:\temp\Products\SQL08r2_h_rgb_r.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0280" y="5677429"/>
            <a:ext cx="4932728"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166969" y="5312378"/>
            <a:ext cx="3810000" cy="1295400"/>
            <a:chOff x="2120614" y="5410200"/>
            <a:chExt cx="4049998" cy="1447800"/>
          </a:xfrm>
        </p:grpSpPr>
        <p:pic>
          <p:nvPicPr>
            <p:cNvPr id="17" name="Picture 23" descr="C:\Users\ADMINI~1.STA\AppData\Local\Temp\SNAGHTML460eb3f.PNG"/>
            <p:cNvPicPr>
              <a:picLocks noChangeAspect="1" noChangeArrowheads="1"/>
            </p:cNvPicPr>
            <p:nvPr/>
          </p:nvPicPr>
          <p:blipFill rotWithShape="1">
            <a:blip r:embed="rId14">
              <a:extLst>
                <a:ext uri="{28A0092B-C50C-407E-A947-70E740481C1C}">
                  <a14:useLocalDpi xmlns:a14="http://schemas.microsoft.com/office/drawing/2010/main" val="0"/>
                </a:ext>
              </a:extLst>
            </a:blip>
            <a:srcRect t="12755"/>
            <a:stretch/>
          </p:blipFill>
          <p:spPr bwMode="auto">
            <a:xfrm>
              <a:off x="2120614" y="5410200"/>
              <a:ext cx="1885858" cy="9907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5" descr="C:\Users\ADMINI~1.STA\AppData\Local\Temp\SNAGHTML4626a8b.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22152" y="6306147"/>
              <a:ext cx="3948460" cy="55185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8" descr="C:\Users\ADMINI~1.STA\AppData\Local\Temp\SNAGHTML463809b.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1148" y="5562600"/>
              <a:ext cx="1983264" cy="65317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8" descr="C:\temp\Products\SQL08r2-IntegSvcs_h_rgb_r.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4612" y="5347441"/>
            <a:ext cx="4344065" cy="119683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3" descr="C:\temp\Products\WinAzure_AppFabric_h_rgb_r.png"/>
          <p:cNvPicPr>
            <a:picLocks noChangeAspect="1" noChangeArrowheads="1"/>
          </p:cNvPicPr>
          <p:nvPr/>
        </p:nvPicPr>
        <p:blipFill rotWithShape="1">
          <a:blip r:embed="rId18">
            <a:extLst>
              <a:ext uri="{28A0092B-C50C-407E-A947-70E740481C1C}">
                <a14:useLocalDpi xmlns:a14="http://schemas.microsoft.com/office/drawing/2010/main" val="0"/>
              </a:ext>
            </a:extLst>
          </a:blip>
          <a:srcRect r="33651"/>
          <a:stretch/>
        </p:blipFill>
        <p:spPr bwMode="auto">
          <a:xfrm>
            <a:off x="4808413" y="5569849"/>
            <a:ext cx="2590800" cy="974426"/>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p:cNvSpPr txBox="1">
            <a:spLocks/>
          </p:cNvSpPr>
          <p:nvPr/>
        </p:nvSpPr>
        <p:spPr>
          <a:xfrm>
            <a:off x="2717799" y="5791402"/>
            <a:ext cx="1114901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it-IT" dirty="0" smtClean="0"/>
              <a:t>You’ve better be Ethan Hunt...</a:t>
            </a:r>
            <a:endParaRPr lang="it-IT" dirty="0"/>
          </a:p>
        </p:txBody>
      </p:sp>
    </p:spTree>
    <p:custDataLst>
      <p:tags r:id="rId1"/>
    </p:custDataLst>
    <p:extLst>
      <p:ext uri="{BB962C8B-B14F-4D97-AF65-F5344CB8AC3E}">
        <p14:creationId xmlns:p14="http://schemas.microsoft.com/office/powerpoint/2010/main" val="732758195"/>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 presetClass="mediacall" presetSubtype="0" fill="hold" nodeType="afterEffect">
                                  <p:stCondLst>
                                    <p:cond delay="1000"/>
                                  </p:stCondLst>
                                  <p:childTnLst>
                                    <p:cmd type="call" cmd="playFrom(0.0)">
                                      <p:cBhvr>
                                        <p:cTn id="16" dur="43226"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53" presetClass="entr" presetSubtype="52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fltVal val="0"/>
                                          </p:val>
                                        </p:tav>
                                        <p:tav tm="100000">
                                          <p:val>
                                            <p:strVal val="#ppt_w"/>
                                          </p:val>
                                        </p:tav>
                                      </p:tavLst>
                                    </p:anim>
                                    <p:anim calcmode="lin" valueType="num">
                                      <p:cBhvr>
                                        <p:cTn id="22" dur="1000" fill="hold"/>
                                        <p:tgtEl>
                                          <p:spTgt spid="8"/>
                                        </p:tgtEl>
                                        <p:attrNameLst>
                                          <p:attrName>ppt_h</p:attrName>
                                        </p:attrNameLst>
                                      </p:cBhvr>
                                      <p:tavLst>
                                        <p:tav tm="0">
                                          <p:val>
                                            <p:fltVal val="0"/>
                                          </p:val>
                                        </p:tav>
                                        <p:tav tm="100000">
                                          <p:val>
                                            <p:strVal val="#ppt_h"/>
                                          </p:val>
                                        </p:tav>
                                      </p:tavLst>
                                    </p:anim>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fltVal val="0.5"/>
                                          </p:val>
                                        </p:tav>
                                        <p:tav tm="100000">
                                          <p:val>
                                            <p:strVal val="#ppt_x"/>
                                          </p:val>
                                        </p:tav>
                                      </p:tavLst>
                                    </p:anim>
                                    <p:anim calcmode="lin" valueType="num">
                                      <p:cBhvr>
                                        <p:cTn id="25" dur="1000" fill="hold"/>
                                        <p:tgtEl>
                                          <p:spTgt spid="8"/>
                                        </p:tgtEl>
                                        <p:attrNameLst>
                                          <p:attrName>ppt_y</p:attrName>
                                        </p:attrNameLst>
                                      </p:cBhvr>
                                      <p:tavLst>
                                        <p:tav tm="0">
                                          <p:val>
                                            <p:fltVal val="0.5"/>
                                          </p:val>
                                        </p:tav>
                                        <p:tav tm="100000">
                                          <p:val>
                                            <p:strVal val="#ppt_y"/>
                                          </p:val>
                                        </p:tav>
                                      </p:tavLst>
                                    </p:anim>
                                  </p:childTnLst>
                                </p:cTn>
                              </p:par>
                            </p:childTnLst>
                          </p:cTn>
                        </p:par>
                        <p:par>
                          <p:cTn id="26" fill="hold">
                            <p:stCondLst>
                              <p:cond delay="1000"/>
                            </p:stCondLst>
                            <p:childTnLst>
                              <p:par>
                                <p:cTn id="27" presetID="53" presetClass="exit" presetSubtype="544" fill="hold" nodeType="afterEffect">
                                  <p:stCondLst>
                                    <p:cond delay="2000"/>
                                  </p:stCondLst>
                                  <p:childTnLst>
                                    <p:anim calcmode="lin" valueType="num">
                                      <p:cBhvr>
                                        <p:cTn id="28" dur="1000"/>
                                        <p:tgtEl>
                                          <p:spTgt spid="8"/>
                                        </p:tgtEl>
                                        <p:attrNameLst>
                                          <p:attrName>ppt_w</p:attrName>
                                        </p:attrNameLst>
                                      </p:cBhvr>
                                      <p:tavLst>
                                        <p:tav tm="0">
                                          <p:val>
                                            <p:strVal val="ppt_w"/>
                                          </p:val>
                                        </p:tav>
                                        <p:tav tm="100000">
                                          <p:val>
                                            <p:fltVal val="0"/>
                                          </p:val>
                                        </p:tav>
                                      </p:tavLst>
                                    </p:anim>
                                    <p:anim calcmode="lin" valueType="num">
                                      <p:cBhvr>
                                        <p:cTn id="29" dur="1000"/>
                                        <p:tgtEl>
                                          <p:spTgt spid="8"/>
                                        </p:tgtEl>
                                        <p:attrNameLst>
                                          <p:attrName>ppt_h</p:attrName>
                                        </p:attrNameLst>
                                      </p:cBhvr>
                                      <p:tavLst>
                                        <p:tav tm="0">
                                          <p:val>
                                            <p:strVal val="ppt_h"/>
                                          </p:val>
                                        </p:tav>
                                        <p:tav tm="100000">
                                          <p:val>
                                            <p:fltVal val="0"/>
                                          </p:val>
                                        </p:tav>
                                      </p:tavLst>
                                    </p:anim>
                                    <p:animEffect transition="out" filter="fade">
                                      <p:cBhvr>
                                        <p:cTn id="30" dur="1000"/>
                                        <p:tgtEl>
                                          <p:spTgt spid="8"/>
                                        </p:tgtEl>
                                      </p:cBhvr>
                                    </p:animEffect>
                                    <p:anim calcmode="lin" valueType="num">
                                      <p:cBhvr>
                                        <p:cTn id="31" dur="1000"/>
                                        <p:tgtEl>
                                          <p:spTgt spid="8"/>
                                        </p:tgtEl>
                                        <p:attrNameLst>
                                          <p:attrName>ppt_x</p:attrName>
                                        </p:attrNameLst>
                                      </p:cBhvr>
                                      <p:tavLst>
                                        <p:tav tm="0">
                                          <p:val>
                                            <p:strVal val="ppt_x"/>
                                          </p:val>
                                        </p:tav>
                                        <p:tav tm="100000">
                                          <p:val>
                                            <p:fltVal val="0.5"/>
                                          </p:val>
                                        </p:tav>
                                      </p:tavLst>
                                    </p:anim>
                                    <p:anim calcmode="lin" valueType="num">
                                      <p:cBhvr>
                                        <p:cTn id="32" dur="1000"/>
                                        <p:tgtEl>
                                          <p:spTgt spid="8"/>
                                        </p:tgtEl>
                                        <p:attrNameLst>
                                          <p:attrName>ppt_y</p:attrName>
                                        </p:attrNameLst>
                                      </p:cBhvr>
                                      <p:tavLst>
                                        <p:tav tm="0">
                                          <p:val>
                                            <p:strVal val="ppt_y"/>
                                          </p:val>
                                        </p:tav>
                                        <p:tav tm="100000">
                                          <p:val>
                                            <p:fltVal val="0.5"/>
                                          </p:val>
                                        </p:tav>
                                      </p:tavLst>
                                    </p:anim>
                                    <p:set>
                                      <p:cBhvr>
                                        <p:cTn id="33" dur="1" fill="hold">
                                          <p:stCondLst>
                                            <p:cond delay="999"/>
                                          </p:stCondLst>
                                        </p:cTn>
                                        <p:tgtEl>
                                          <p:spTgt spid="8"/>
                                        </p:tgtEl>
                                        <p:attrNameLst>
                                          <p:attrName>style.visibility</p:attrName>
                                        </p:attrNameLst>
                                      </p:cBhvr>
                                      <p:to>
                                        <p:strVal val="hidden"/>
                                      </p:to>
                                    </p:set>
                                  </p:childTnLst>
                                </p:cTn>
                              </p:par>
                            </p:childTnLst>
                          </p:cTn>
                        </p:par>
                        <p:par>
                          <p:cTn id="34" fill="hold">
                            <p:stCondLst>
                              <p:cond delay="4000"/>
                            </p:stCondLst>
                            <p:childTnLst>
                              <p:par>
                                <p:cTn id="35" presetID="53" presetClass="entr" presetSubtype="528"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fltVal val="0.5"/>
                                          </p:val>
                                        </p:tav>
                                        <p:tav tm="100000">
                                          <p:val>
                                            <p:strVal val="#ppt_x"/>
                                          </p:val>
                                        </p:tav>
                                      </p:tavLst>
                                    </p:anim>
                                    <p:anim calcmode="lin" valueType="num">
                                      <p:cBhvr>
                                        <p:cTn id="41" dur="1000" fill="hold"/>
                                        <p:tgtEl>
                                          <p:spTgt spid="9"/>
                                        </p:tgtEl>
                                        <p:attrNameLst>
                                          <p:attrName>ppt_y</p:attrName>
                                        </p:attrNameLst>
                                      </p:cBhvr>
                                      <p:tavLst>
                                        <p:tav tm="0">
                                          <p:val>
                                            <p:fltVal val="0.5"/>
                                          </p:val>
                                        </p:tav>
                                        <p:tav tm="100000">
                                          <p:val>
                                            <p:strVal val="#ppt_y"/>
                                          </p:val>
                                        </p:tav>
                                      </p:tavLst>
                                    </p:anim>
                                  </p:childTnLst>
                                </p:cTn>
                              </p:par>
                            </p:childTnLst>
                          </p:cTn>
                        </p:par>
                        <p:par>
                          <p:cTn id="42" fill="hold">
                            <p:stCondLst>
                              <p:cond delay="5000"/>
                            </p:stCondLst>
                            <p:childTnLst>
                              <p:par>
                                <p:cTn id="43" presetID="53" presetClass="exit" presetSubtype="544" fill="hold" nodeType="afterEffect">
                                  <p:stCondLst>
                                    <p:cond delay="2000"/>
                                  </p:stCondLst>
                                  <p:childTnLst>
                                    <p:anim calcmode="lin" valueType="num">
                                      <p:cBhvr>
                                        <p:cTn id="44" dur="1000"/>
                                        <p:tgtEl>
                                          <p:spTgt spid="9"/>
                                        </p:tgtEl>
                                        <p:attrNameLst>
                                          <p:attrName>ppt_w</p:attrName>
                                        </p:attrNameLst>
                                      </p:cBhvr>
                                      <p:tavLst>
                                        <p:tav tm="0">
                                          <p:val>
                                            <p:strVal val="ppt_w"/>
                                          </p:val>
                                        </p:tav>
                                        <p:tav tm="100000">
                                          <p:val>
                                            <p:fltVal val="0"/>
                                          </p:val>
                                        </p:tav>
                                      </p:tavLst>
                                    </p:anim>
                                    <p:anim calcmode="lin" valueType="num">
                                      <p:cBhvr>
                                        <p:cTn id="45" dur="1000"/>
                                        <p:tgtEl>
                                          <p:spTgt spid="9"/>
                                        </p:tgtEl>
                                        <p:attrNameLst>
                                          <p:attrName>ppt_h</p:attrName>
                                        </p:attrNameLst>
                                      </p:cBhvr>
                                      <p:tavLst>
                                        <p:tav tm="0">
                                          <p:val>
                                            <p:strVal val="ppt_h"/>
                                          </p:val>
                                        </p:tav>
                                        <p:tav tm="100000">
                                          <p:val>
                                            <p:fltVal val="0"/>
                                          </p:val>
                                        </p:tav>
                                      </p:tavLst>
                                    </p:anim>
                                    <p:animEffect transition="out" filter="fade">
                                      <p:cBhvr>
                                        <p:cTn id="46" dur="1000"/>
                                        <p:tgtEl>
                                          <p:spTgt spid="9"/>
                                        </p:tgtEl>
                                      </p:cBhvr>
                                    </p:animEffect>
                                    <p:anim calcmode="lin" valueType="num">
                                      <p:cBhvr>
                                        <p:cTn id="47" dur="1000"/>
                                        <p:tgtEl>
                                          <p:spTgt spid="9"/>
                                        </p:tgtEl>
                                        <p:attrNameLst>
                                          <p:attrName>ppt_x</p:attrName>
                                        </p:attrNameLst>
                                      </p:cBhvr>
                                      <p:tavLst>
                                        <p:tav tm="0">
                                          <p:val>
                                            <p:strVal val="ppt_x"/>
                                          </p:val>
                                        </p:tav>
                                        <p:tav tm="100000">
                                          <p:val>
                                            <p:fltVal val="0.5"/>
                                          </p:val>
                                        </p:tav>
                                      </p:tavLst>
                                    </p:anim>
                                    <p:anim calcmode="lin" valueType="num">
                                      <p:cBhvr>
                                        <p:cTn id="48" dur="1000"/>
                                        <p:tgtEl>
                                          <p:spTgt spid="9"/>
                                        </p:tgtEl>
                                        <p:attrNameLst>
                                          <p:attrName>ppt_y</p:attrName>
                                        </p:attrNameLst>
                                      </p:cBhvr>
                                      <p:tavLst>
                                        <p:tav tm="0">
                                          <p:val>
                                            <p:strVal val="ppt_y"/>
                                          </p:val>
                                        </p:tav>
                                        <p:tav tm="100000">
                                          <p:val>
                                            <p:fltVal val="0.5"/>
                                          </p:val>
                                        </p:tav>
                                      </p:tavLst>
                                    </p:anim>
                                    <p:set>
                                      <p:cBhvr>
                                        <p:cTn id="49" dur="1" fill="hold">
                                          <p:stCondLst>
                                            <p:cond delay="999"/>
                                          </p:stCondLst>
                                        </p:cTn>
                                        <p:tgtEl>
                                          <p:spTgt spid="9"/>
                                        </p:tgtEl>
                                        <p:attrNameLst>
                                          <p:attrName>style.visibility</p:attrName>
                                        </p:attrNameLst>
                                      </p:cBhvr>
                                      <p:to>
                                        <p:strVal val="hidden"/>
                                      </p:to>
                                    </p:set>
                                  </p:childTnLst>
                                </p:cTn>
                              </p:par>
                            </p:childTnLst>
                          </p:cTn>
                        </p:par>
                        <p:par>
                          <p:cTn id="50" fill="hold">
                            <p:stCondLst>
                              <p:cond delay="8000"/>
                            </p:stCondLst>
                            <p:childTnLst>
                              <p:par>
                                <p:cTn id="51" presetID="53" presetClass="entr" presetSubtype="528"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1000" fill="hold"/>
                                        <p:tgtEl>
                                          <p:spTgt spid="10"/>
                                        </p:tgtEl>
                                        <p:attrNameLst>
                                          <p:attrName>ppt_w</p:attrName>
                                        </p:attrNameLst>
                                      </p:cBhvr>
                                      <p:tavLst>
                                        <p:tav tm="0">
                                          <p:val>
                                            <p:fltVal val="0"/>
                                          </p:val>
                                        </p:tav>
                                        <p:tav tm="100000">
                                          <p:val>
                                            <p:strVal val="#ppt_w"/>
                                          </p:val>
                                        </p:tav>
                                      </p:tavLst>
                                    </p:anim>
                                    <p:anim calcmode="lin" valueType="num">
                                      <p:cBhvr>
                                        <p:cTn id="54" dur="1000" fill="hold"/>
                                        <p:tgtEl>
                                          <p:spTgt spid="10"/>
                                        </p:tgtEl>
                                        <p:attrNameLst>
                                          <p:attrName>ppt_h</p:attrName>
                                        </p:attrNameLst>
                                      </p:cBhvr>
                                      <p:tavLst>
                                        <p:tav tm="0">
                                          <p:val>
                                            <p:fltVal val="0"/>
                                          </p:val>
                                        </p:tav>
                                        <p:tav tm="100000">
                                          <p:val>
                                            <p:strVal val="#ppt_h"/>
                                          </p:val>
                                        </p:tav>
                                      </p:tavLst>
                                    </p:anim>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fltVal val="0.5"/>
                                          </p:val>
                                        </p:tav>
                                        <p:tav tm="100000">
                                          <p:val>
                                            <p:strVal val="#ppt_x"/>
                                          </p:val>
                                        </p:tav>
                                      </p:tavLst>
                                    </p:anim>
                                    <p:anim calcmode="lin" valueType="num">
                                      <p:cBhvr>
                                        <p:cTn id="57" dur="1000" fill="hold"/>
                                        <p:tgtEl>
                                          <p:spTgt spid="10"/>
                                        </p:tgtEl>
                                        <p:attrNameLst>
                                          <p:attrName>ppt_y</p:attrName>
                                        </p:attrNameLst>
                                      </p:cBhvr>
                                      <p:tavLst>
                                        <p:tav tm="0">
                                          <p:val>
                                            <p:fltVal val="0.5"/>
                                          </p:val>
                                        </p:tav>
                                        <p:tav tm="100000">
                                          <p:val>
                                            <p:strVal val="#ppt_y"/>
                                          </p:val>
                                        </p:tav>
                                      </p:tavLst>
                                    </p:anim>
                                  </p:childTnLst>
                                </p:cTn>
                              </p:par>
                            </p:childTnLst>
                          </p:cTn>
                        </p:par>
                        <p:par>
                          <p:cTn id="58" fill="hold">
                            <p:stCondLst>
                              <p:cond delay="9000"/>
                            </p:stCondLst>
                            <p:childTnLst>
                              <p:par>
                                <p:cTn id="59" presetID="53" presetClass="exit" presetSubtype="544" fill="hold" nodeType="afterEffect">
                                  <p:stCondLst>
                                    <p:cond delay="2000"/>
                                  </p:stCondLst>
                                  <p:childTnLst>
                                    <p:anim calcmode="lin" valueType="num">
                                      <p:cBhvr>
                                        <p:cTn id="60" dur="1000"/>
                                        <p:tgtEl>
                                          <p:spTgt spid="10"/>
                                        </p:tgtEl>
                                        <p:attrNameLst>
                                          <p:attrName>ppt_w</p:attrName>
                                        </p:attrNameLst>
                                      </p:cBhvr>
                                      <p:tavLst>
                                        <p:tav tm="0">
                                          <p:val>
                                            <p:strVal val="ppt_w"/>
                                          </p:val>
                                        </p:tav>
                                        <p:tav tm="100000">
                                          <p:val>
                                            <p:fltVal val="0"/>
                                          </p:val>
                                        </p:tav>
                                      </p:tavLst>
                                    </p:anim>
                                    <p:anim calcmode="lin" valueType="num">
                                      <p:cBhvr>
                                        <p:cTn id="61" dur="1000"/>
                                        <p:tgtEl>
                                          <p:spTgt spid="10"/>
                                        </p:tgtEl>
                                        <p:attrNameLst>
                                          <p:attrName>ppt_h</p:attrName>
                                        </p:attrNameLst>
                                      </p:cBhvr>
                                      <p:tavLst>
                                        <p:tav tm="0">
                                          <p:val>
                                            <p:strVal val="ppt_h"/>
                                          </p:val>
                                        </p:tav>
                                        <p:tav tm="100000">
                                          <p:val>
                                            <p:fltVal val="0"/>
                                          </p:val>
                                        </p:tav>
                                      </p:tavLst>
                                    </p:anim>
                                    <p:animEffect transition="out" filter="fade">
                                      <p:cBhvr>
                                        <p:cTn id="62" dur="1000"/>
                                        <p:tgtEl>
                                          <p:spTgt spid="10"/>
                                        </p:tgtEl>
                                      </p:cBhvr>
                                    </p:animEffect>
                                    <p:anim calcmode="lin" valueType="num">
                                      <p:cBhvr>
                                        <p:cTn id="63" dur="1000"/>
                                        <p:tgtEl>
                                          <p:spTgt spid="10"/>
                                        </p:tgtEl>
                                        <p:attrNameLst>
                                          <p:attrName>ppt_x</p:attrName>
                                        </p:attrNameLst>
                                      </p:cBhvr>
                                      <p:tavLst>
                                        <p:tav tm="0">
                                          <p:val>
                                            <p:strVal val="ppt_x"/>
                                          </p:val>
                                        </p:tav>
                                        <p:tav tm="100000">
                                          <p:val>
                                            <p:fltVal val="0.5"/>
                                          </p:val>
                                        </p:tav>
                                      </p:tavLst>
                                    </p:anim>
                                    <p:anim calcmode="lin" valueType="num">
                                      <p:cBhvr>
                                        <p:cTn id="64" dur="1000"/>
                                        <p:tgtEl>
                                          <p:spTgt spid="10"/>
                                        </p:tgtEl>
                                        <p:attrNameLst>
                                          <p:attrName>ppt_y</p:attrName>
                                        </p:attrNameLst>
                                      </p:cBhvr>
                                      <p:tavLst>
                                        <p:tav tm="0">
                                          <p:val>
                                            <p:strVal val="ppt_y"/>
                                          </p:val>
                                        </p:tav>
                                        <p:tav tm="100000">
                                          <p:val>
                                            <p:fltVal val="0.5"/>
                                          </p:val>
                                        </p:tav>
                                      </p:tavLst>
                                    </p:anim>
                                    <p:set>
                                      <p:cBhvr>
                                        <p:cTn id="65" dur="1" fill="hold">
                                          <p:stCondLst>
                                            <p:cond delay="999"/>
                                          </p:stCondLst>
                                        </p:cTn>
                                        <p:tgtEl>
                                          <p:spTgt spid="10"/>
                                        </p:tgtEl>
                                        <p:attrNameLst>
                                          <p:attrName>style.visibility</p:attrName>
                                        </p:attrNameLst>
                                      </p:cBhvr>
                                      <p:to>
                                        <p:strVal val="hidden"/>
                                      </p:to>
                                    </p:set>
                                  </p:childTnLst>
                                </p:cTn>
                              </p:par>
                            </p:childTnLst>
                          </p:cTn>
                        </p:par>
                        <p:par>
                          <p:cTn id="66" fill="hold">
                            <p:stCondLst>
                              <p:cond delay="12000"/>
                            </p:stCondLst>
                            <p:childTnLst>
                              <p:par>
                                <p:cTn id="67" presetID="53" presetClass="entr" presetSubtype="528"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p:cTn id="69" dur="1000" fill="hold"/>
                                        <p:tgtEl>
                                          <p:spTgt spid="13"/>
                                        </p:tgtEl>
                                        <p:attrNameLst>
                                          <p:attrName>ppt_w</p:attrName>
                                        </p:attrNameLst>
                                      </p:cBhvr>
                                      <p:tavLst>
                                        <p:tav tm="0">
                                          <p:val>
                                            <p:fltVal val="0"/>
                                          </p:val>
                                        </p:tav>
                                        <p:tav tm="100000">
                                          <p:val>
                                            <p:strVal val="#ppt_w"/>
                                          </p:val>
                                        </p:tav>
                                      </p:tavLst>
                                    </p:anim>
                                    <p:anim calcmode="lin" valueType="num">
                                      <p:cBhvr>
                                        <p:cTn id="70" dur="1000" fill="hold"/>
                                        <p:tgtEl>
                                          <p:spTgt spid="13"/>
                                        </p:tgtEl>
                                        <p:attrNameLst>
                                          <p:attrName>ppt_h</p:attrName>
                                        </p:attrNameLst>
                                      </p:cBhvr>
                                      <p:tavLst>
                                        <p:tav tm="0">
                                          <p:val>
                                            <p:fltVal val="0"/>
                                          </p:val>
                                        </p:tav>
                                        <p:tav tm="100000">
                                          <p:val>
                                            <p:strVal val="#ppt_h"/>
                                          </p:val>
                                        </p:tav>
                                      </p:tavLst>
                                    </p:anim>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fltVal val="0.5"/>
                                          </p:val>
                                        </p:tav>
                                        <p:tav tm="100000">
                                          <p:val>
                                            <p:strVal val="#ppt_x"/>
                                          </p:val>
                                        </p:tav>
                                      </p:tavLst>
                                    </p:anim>
                                    <p:anim calcmode="lin" valueType="num">
                                      <p:cBhvr>
                                        <p:cTn id="73" dur="1000" fill="hold"/>
                                        <p:tgtEl>
                                          <p:spTgt spid="13"/>
                                        </p:tgtEl>
                                        <p:attrNameLst>
                                          <p:attrName>ppt_y</p:attrName>
                                        </p:attrNameLst>
                                      </p:cBhvr>
                                      <p:tavLst>
                                        <p:tav tm="0">
                                          <p:val>
                                            <p:fltVal val="0.5"/>
                                          </p:val>
                                        </p:tav>
                                        <p:tav tm="100000">
                                          <p:val>
                                            <p:strVal val="#ppt_y"/>
                                          </p:val>
                                        </p:tav>
                                      </p:tavLst>
                                    </p:anim>
                                  </p:childTnLst>
                                </p:cTn>
                              </p:par>
                            </p:childTnLst>
                          </p:cTn>
                        </p:par>
                        <p:par>
                          <p:cTn id="74" fill="hold">
                            <p:stCondLst>
                              <p:cond delay="13000"/>
                            </p:stCondLst>
                            <p:childTnLst>
                              <p:par>
                                <p:cTn id="75" presetID="53" presetClass="exit" presetSubtype="544" fill="hold" nodeType="afterEffect">
                                  <p:stCondLst>
                                    <p:cond delay="2000"/>
                                  </p:stCondLst>
                                  <p:childTnLst>
                                    <p:anim calcmode="lin" valueType="num">
                                      <p:cBhvr>
                                        <p:cTn id="76" dur="1000"/>
                                        <p:tgtEl>
                                          <p:spTgt spid="13"/>
                                        </p:tgtEl>
                                        <p:attrNameLst>
                                          <p:attrName>ppt_w</p:attrName>
                                        </p:attrNameLst>
                                      </p:cBhvr>
                                      <p:tavLst>
                                        <p:tav tm="0">
                                          <p:val>
                                            <p:strVal val="ppt_w"/>
                                          </p:val>
                                        </p:tav>
                                        <p:tav tm="100000">
                                          <p:val>
                                            <p:fltVal val="0"/>
                                          </p:val>
                                        </p:tav>
                                      </p:tavLst>
                                    </p:anim>
                                    <p:anim calcmode="lin" valueType="num">
                                      <p:cBhvr>
                                        <p:cTn id="77" dur="1000"/>
                                        <p:tgtEl>
                                          <p:spTgt spid="13"/>
                                        </p:tgtEl>
                                        <p:attrNameLst>
                                          <p:attrName>ppt_h</p:attrName>
                                        </p:attrNameLst>
                                      </p:cBhvr>
                                      <p:tavLst>
                                        <p:tav tm="0">
                                          <p:val>
                                            <p:strVal val="ppt_h"/>
                                          </p:val>
                                        </p:tav>
                                        <p:tav tm="100000">
                                          <p:val>
                                            <p:fltVal val="0"/>
                                          </p:val>
                                        </p:tav>
                                      </p:tavLst>
                                    </p:anim>
                                    <p:animEffect transition="out" filter="fade">
                                      <p:cBhvr>
                                        <p:cTn id="78" dur="1000"/>
                                        <p:tgtEl>
                                          <p:spTgt spid="13"/>
                                        </p:tgtEl>
                                      </p:cBhvr>
                                    </p:animEffect>
                                    <p:anim calcmode="lin" valueType="num">
                                      <p:cBhvr>
                                        <p:cTn id="79" dur="1000"/>
                                        <p:tgtEl>
                                          <p:spTgt spid="13"/>
                                        </p:tgtEl>
                                        <p:attrNameLst>
                                          <p:attrName>ppt_x</p:attrName>
                                        </p:attrNameLst>
                                      </p:cBhvr>
                                      <p:tavLst>
                                        <p:tav tm="0">
                                          <p:val>
                                            <p:strVal val="ppt_x"/>
                                          </p:val>
                                        </p:tav>
                                        <p:tav tm="100000">
                                          <p:val>
                                            <p:fltVal val="0.5"/>
                                          </p:val>
                                        </p:tav>
                                      </p:tavLst>
                                    </p:anim>
                                    <p:anim calcmode="lin" valueType="num">
                                      <p:cBhvr>
                                        <p:cTn id="80" dur="1000"/>
                                        <p:tgtEl>
                                          <p:spTgt spid="13"/>
                                        </p:tgtEl>
                                        <p:attrNameLst>
                                          <p:attrName>ppt_y</p:attrName>
                                        </p:attrNameLst>
                                      </p:cBhvr>
                                      <p:tavLst>
                                        <p:tav tm="0">
                                          <p:val>
                                            <p:strVal val="ppt_y"/>
                                          </p:val>
                                        </p:tav>
                                        <p:tav tm="100000">
                                          <p:val>
                                            <p:fltVal val="0.5"/>
                                          </p:val>
                                        </p:tav>
                                      </p:tavLst>
                                    </p:anim>
                                    <p:set>
                                      <p:cBhvr>
                                        <p:cTn id="81" dur="1" fill="hold">
                                          <p:stCondLst>
                                            <p:cond delay="999"/>
                                          </p:stCondLst>
                                        </p:cTn>
                                        <p:tgtEl>
                                          <p:spTgt spid="13"/>
                                        </p:tgtEl>
                                        <p:attrNameLst>
                                          <p:attrName>style.visibility</p:attrName>
                                        </p:attrNameLst>
                                      </p:cBhvr>
                                      <p:to>
                                        <p:strVal val="hidden"/>
                                      </p:to>
                                    </p:set>
                                  </p:childTnLst>
                                </p:cTn>
                              </p:par>
                            </p:childTnLst>
                          </p:cTn>
                        </p:par>
                        <p:par>
                          <p:cTn id="82" fill="hold">
                            <p:stCondLst>
                              <p:cond delay="16000"/>
                            </p:stCondLst>
                            <p:childTnLst>
                              <p:par>
                                <p:cTn id="83" presetID="53" presetClass="entr" presetSubtype="528" fill="hold" nodeType="afterEffect">
                                  <p:stCondLst>
                                    <p:cond delay="0"/>
                                  </p:stCondLst>
                                  <p:childTnLst>
                                    <p:set>
                                      <p:cBhvr>
                                        <p:cTn id="84" dur="1" fill="hold">
                                          <p:stCondLst>
                                            <p:cond delay="0"/>
                                          </p:stCondLst>
                                        </p:cTn>
                                        <p:tgtEl>
                                          <p:spTgt spid="5"/>
                                        </p:tgtEl>
                                        <p:attrNameLst>
                                          <p:attrName>style.visibility</p:attrName>
                                        </p:attrNameLst>
                                      </p:cBhvr>
                                      <p:to>
                                        <p:strVal val="visible"/>
                                      </p:to>
                                    </p:set>
                                    <p:anim calcmode="lin" valueType="num">
                                      <p:cBhvr>
                                        <p:cTn id="85" dur="1000" fill="hold"/>
                                        <p:tgtEl>
                                          <p:spTgt spid="5"/>
                                        </p:tgtEl>
                                        <p:attrNameLst>
                                          <p:attrName>ppt_w</p:attrName>
                                        </p:attrNameLst>
                                      </p:cBhvr>
                                      <p:tavLst>
                                        <p:tav tm="0">
                                          <p:val>
                                            <p:fltVal val="0"/>
                                          </p:val>
                                        </p:tav>
                                        <p:tav tm="100000">
                                          <p:val>
                                            <p:strVal val="#ppt_w"/>
                                          </p:val>
                                        </p:tav>
                                      </p:tavLst>
                                    </p:anim>
                                    <p:anim calcmode="lin" valueType="num">
                                      <p:cBhvr>
                                        <p:cTn id="86" dur="1000" fill="hold"/>
                                        <p:tgtEl>
                                          <p:spTgt spid="5"/>
                                        </p:tgtEl>
                                        <p:attrNameLst>
                                          <p:attrName>ppt_h</p:attrName>
                                        </p:attrNameLst>
                                      </p:cBhvr>
                                      <p:tavLst>
                                        <p:tav tm="0">
                                          <p:val>
                                            <p:fltVal val="0"/>
                                          </p:val>
                                        </p:tav>
                                        <p:tav tm="100000">
                                          <p:val>
                                            <p:strVal val="#ppt_h"/>
                                          </p:val>
                                        </p:tav>
                                      </p:tavLst>
                                    </p:anim>
                                    <p:animEffect transition="in" filter="fade">
                                      <p:cBhvr>
                                        <p:cTn id="87" dur="1000"/>
                                        <p:tgtEl>
                                          <p:spTgt spid="5"/>
                                        </p:tgtEl>
                                      </p:cBhvr>
                                    </p:animEffect>
                                    <p:anim calcmode="lin" valueType="num">
                                      <p:cBhvr>
                                        <p:cTn id="88" dur="1000" fill="hold"/>
                                        <p:tgtEl>
                                          <p:spTgt spid="5"/>
                                        </p:tgtEl>
                                        <p:attrNameLst>
                                          <p:attrName>ppt_x</p:attrName>
                                        </p:attrNameLst>
                                      </p:cBhvr>
                                      <p:tavLst>
                                        <p:tav tm="0">
                                          <p:val>
                                            <p:fltVal val="0.5"/>
                                          </p:val>
                                        </p:tav>
                                        <p:tav tm="100000">
                                          <p:val>
                                            <p:strVal val="#ppt_x"/>
                                          </p:val>
                                        </p:tav>
                                      </p:tavLst>
                                    </p:anim>
                                    <p:anim calcmode="lin" valueType="num">
                                      <p:cBhvr>
                                        <p:cTn id="89" dur="1000" fill="hold"/>
                                        <p:tgtEl>
                                          <p:spTgt spid="5"/>
                                        </p:tgtEl>
                                        <p:attrNameLst>
                                          <p:attrName>ppt_y</p:attrName>
                                        </p:attrNameLst>
                                      </p:cBhvr>
                                      <p:tavLst>
                                        <p:tav tm="0">
                                          <p:val>
                                            <p:fltVal val="0.5"/>
                                          </p:val>
                                        </p:tav>
                                        <p:tav tm="100000">
                                          <p:val>
                                            <p:strVal val="#ppt_y"/>
                                          </p:val>
                                        </p:tav>
                                      </p:tavLst>
                                    </p:anim>
                                  </p:childTnLst>
                                </p:cTn>
                              </p:par>
                            </p:childTnLst>
                          </p:cTn>
                        </p:par>
                        <p:par>
                          <p:cTn id="90" fill="hold">
                            <p:stCondLst>
                              <p:cond delay="17000"/>
                            </p:stCondLst>
                            <p:childTnLst>
                              <p:par>
                                <p:cTn id="91" presetID="53" presetClass="exit" presetSubtype="544" fill="hold" nodeType="afterEffect">
                                  <p:stCondLst>
                                    <p:cond delay="2000"/>
                                  </p:stCondLst>
                                  <p:childTnLst>
                                    <p:anim calcmode="lin" valueType="num">
                                      <p:cBhvr>
                                        <p:cTn id="92" dur="1000"/>
                                        <p:tgtEl>
                                          <p:spTgt spid="5"/>
                                        </p:tgtEl>
                                        <p:attrNameLst>
                                          <p:attrName>ppt_w</p:attrName>
                                        </p:attrNameLst>
                                      </p:cBhvr>
                                      <p:tavLst>
                                        <p:tav tm="0">
                                          <p:val>
                                            <p:strVal val="ppt_w"/>
                                          </p:val>
                                        </p:tav>
                                        <p:tav tm="100000">
                                          <p:val>
                                            <p:fltVal val="0"/>
                                          </p:val>
                                        </p:tav>
                                      </p:tavLst>
                                    </p:anim>
                                    <p:anim calcmode="lin" valueType="num">
                                      <p:cBhvr>
                                        <p:cTn id="93" dur="1000"/>
                                        <p:tgtEl>
                                          <p:spTgt spid="5"/>
                                        </p:tgtEl>
                                        <p:attrNameLst>
                                          <p:attrName>ppt_h</p:attrName>
                                        </p:attrNameLst>
                                      </p:cBhvr>
                                      <p:tavLst>
                                        <p:tav tm="0">
                                          <p:val>
                                            <p:strVal val="ppt_h"/>
                                          </p:val>
                                        </p:tav>
                                        <p:tav tm="100000">
                                          <p:val>
                                            <p:fltVal val="0"/>
                                          </p:val>
                                        </p:tav>
                                      </p:tavLst>
                                    </p:anim>
                                    <p:animEffect transition="out" filter="fade">
                                      <p:cBhvr>
                                        <p:cTn id="94" dur="1000"/>
                                        <p:tgtEl>
                                          <p:spTgt spid="5"/>
                                        </p:tgtEl>
                                      </p:cBhvr>
                                    </p:animEffect>
                                    <p:anim calcmode="lin" valueType="num">
                                      <p:cBhvr>
                                        <p:cTn id="95" dur="1000"/>
                                        <p:tgtEl>
                                          <p:spTgt spid="5"/>
                                        </p:tgtEl>
                                        <p:attrNameLst>
                                          <p:attrName>ppt_x</p:attrName>
                                        </p:attrNameLst>
                                      </p:cBhvr>
                                      <p:tavLst>
                                        <p:tav tm="0">
                                          <p:val>
                                            <p:strVal val="ppt_x"/>
                                          </p:val>
                                        </p:tav>
                                        <p:tav tm="100000">
                                          <p:val>
                                            <p:fltVal val="0.5"/>
                                          </p:val>
                                        </p:tav>
                                      </p:tavLst>
                                    </p:anim>
                                    <p:anim calcmode="lin" valueType="num">
                                      <p:cBhvr>
                                        <p:cTn id="96" dur="1000"/>
                                        <p:tgtEl>
                                          <p:spTgt spid="5"/>
                                        </p:tgtEl>
                                        <p:attrNameLst>
                                          <p:attrName>ppt_y</p:attrName>
                                        </p:attrNameLst>
                                      </p:cBhvr>
                                      <p:tavLst>
                                        <p:tav tm="0">
                                          <p:val>
                                            <p:strVal val="ppt_y"/>
                                          </p:val>
                                        </p:tav>
                                        <p:tav tm="100000">
                                          <p:val>
                                            <p:fltVal val="0.5"/>
                                          </p:val>
                                        </p:tav>
                                      </p:tavLst>
                                    </p:anim>
                                    <p:set>
                                      <p:cBhvr>
                                        <p:cTn id="97" dur="1" fill="hold">
                                          <p:stCondLst>
                                            <p:cond delay="999"/>
                                          </p:stCondLst>
                                        </p:cTn>
                                        <p:tgtEl>
                                          <p:spTgt spid="5"/>
                                        </p:tgtEl>
                                        <p:attrNameLst>
                                          <p:attrName>style.visibility</p:attrName>
                                        </p:attrNameLst>
                                      </p:cBhvr>
                                      <p:to>
                                        <p:strVal val="hidden"/>
                                      </p:to>
                                    </p:set>
                                  </p:childTnLst>
                                </p:cTn>
                              </p:par>
                            </p:childTnLst>
                          </p:cTn>
                        </p:par>
                        <p:par>
                          <p:cTn id="98" fill="hold">
                            <p:stCondLst>
                              <p:cond delay="20000"/>
                            </p:stCondLst>
                            <p:childTnLst>
                              <p:par>
                                <p:cTn id="99" presetID="53" presetClass="entr" presetSubtype="528" fill="hold" nodeType="after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1000" fill="hold"/>
                                        <p:tgtEl>
                                          <p:spTgt spid="16"/>
                                        </p:tgtEl>
                                        <p:attrNameLst>
                                          <p:attrName>ppt_w</p:attrName>
                                        </p:attrNameLst>
                                      </p:cBhvr>
                                      <p:tavLst>
                                        <p:tav tm="0">
                                          <p:val>
                                            <p:fltVal val="0"/>
                                          </p:val>
                                        </p:tav>
                                        <p:tav tm="100000">
                                          <p:val>
                                            <p:strVal val="#ppt_w"/>
                                          </p:val>
                                        </p:tav>
                                      </p:tavLst>
                                    </p:anim>
                                    <p:anim calcmode="lin" valueType="num">
                                      <p:cBhvr>
                                        <p:cTn id="102" dur="1000" fill="hold"/>
                                        <p:tgtEl>
                                          <p:spTgt spid="16"/>
                                        </p:tgtEl>
                                        <p:attrNameLst>
                                          <p:attrName>ppt_h</p:attrName>
                                        </p:attrNameLst>
                                      </p:cBhvr>
                                      <p:tavLst>
                                        <p:tav tm="0">
                                          <p:val>
                                            <p:fltVal val="0"/>
                                          </p:val>
                                        </p:tav>
                                        <p:tav tm="100000">
                                          <p:val>
                                            <p:strVal val="#ppt_h"/>
                                          </p:val>
                                        </p:tav>
                                      </p:tavLst>
                                    </p:anim>
                                    <p:animEffect transition="in" filter="fade">
                                      <p:cBhvr>
                                        <p:cTn id="103" dur="1000"/>
                                        <p:tgtEl>
                                          <p:spTgt spid="16"/>
                                        </p:tgtEl>
                                      </p:cBhvr>
                                    </p:animEffect>
                                    <p:anim calcmode="lin" valueType="num">
                                      <p:cBhvr>
                                        <p:cTn id="104" dur="1000" fill="hold"/>
                                        <p:tgtEl>
                                          <p:spTgt spid="16"/>
                                        </p:tgtEl>
                                        <p:attrNameLst>
                                          <p:attrName>ppt_x</p:attrName>
                                        </p:attrNameLst>
                                      </p:cBhvr>
                                      <p:tavLst>
                                        <p:tav tm="0">
                                          <p:val>
                                            <p:fltVal val="0.5"/>
                                          </p:val>
                                        </p:tav>
                                        <p:tav tm="100000">
                                          <p:val>
                                            <p:strVal val="#ppt_x"/>
                                          </p:val>
                                        </p:tav>
                                      </p:tavLst>
                                    </p:anim>
                                    <p:anim calcmode="lin" valueType="num">
                                      <p:cBhvr>
                                        <p:cTn id="105" dur="1000" fill="hold"/>
                                        <p:tgtEl>
                                          <p:spTgt spid="16"/>
                                        </p:tgtEl>
                                        <p:attrNameLst>
                                          <p:attrName>ppt_y</p:attrName>
                                        </p:attrNameLst>
                                      </p:cBhvr>
                                      <p:tavLst>
                                        <p:tav tm="0">
                                          <p:val>
                                            <p:fltVal val="0.5"/>
                                          </p:val>
                                        </p:tav>
                                        <p:tav tm="100000">
                                          <p:val>
                                            <p:strVal val="#ppt_y"/>
                                          </p:val>
                                        </p:tav>
                                      </p:tavLst>
                                    </p:anim>
                                  </p:childTnLst>
                                </p:cTn>
                              </p:par>
                            </p:childTnLst>
                          </p:cTn>
                        </p:par>
                        <p:par>
                          <p:cTn id="106" fill="hold">
                            <p:stCondLst>
                              <p:cond delay="21000"/>
                            </p:stCondLst>
                            <p:childTnLst>
                              <p:par>
                                <p:cTn id="107" presetID="53" presetClass="exit" presetSubtype="544" fill="hold" nodeType="afterEffect">
                                  <p:stCondLst>
                                    <p:cond delay="2000"/>
                                  </p:stCondLst>
                                  <p:childTnLst>
                                    <p:anim calcmode="lin" valueType="num">
                                      <p:cBhvr>
                                        <p:cTn id="108" dur="1000"/>
                                        <p:tgtEl>
                                          <p:spTgt spid="16"/>
                                        </p:tgtEl>
                                        <p:attrNameLst>
                                          <p:attrName>ppt_w</p:attrName>
                                        </p:attrNameLst>
                                      </p:cBhvr>
                                      <p:tavLst>
                                        <p:tav tm="0">
                                          <p:val>
                                            <p:strVal val="ppt_w"/>
                                          </p:val>
                                        </p:tav>
                                        <p:tav tm="100000">
                                          <p:val>
                                            <p:fltVal val="0"/>
                                          </p:val>
                                        </p:tav>
                                      </p:tavLst>
                                    </p:anim>
                                    <p:anim calcmode="lin" valueType="num">
                                      <p:cBhvr>
                                        <p:cTn id="109" dur="1000"/>
                                        <p:tgtEl>
                                          <p:spTgt spid="16"/>
                                        </p:tgtEl>
                                        <p:attrNameLst>
                                          <p:attrName>ppt_h</p:attrName>
                                        </p:attrNameLst>
                                      </p:cBhvr>
                                      <p:tavLst>
                                        <p:tav tm="0">
                                          <p:val>
                                            <p:strVal val="ppt_h"/>
                                          </p:val>
                                        </p:tav>
                                        <p:tav tm="100000">
                                          <p:val>
                                            <p:fltVal val="0"/>
                                          </p:val>
                                        </p:tav>
                                      </p:tavLst>
                                    </p:anim>
                                    <p:animEffect transition="out" filter="fade">
                                      <p:cBhvr>
                                        <p:cTn id="110" dur="1000"/>
                                        <p:tgtEl>
                                          <p:spTgt spid="16"/>
                                        </p:tgtEl>
                                      </p:cBhvr>
                                    </p:animEffect>
                                    <p:anim calcmode="lin" valueType="num">
                                      <p:cBhvr>
                                        <p:cTn id="111" dur="1000"/>
                                        <p:tgtEl>
                                          <p:spTgt spid="16"/>
                                        </p:tgtEl>
                                        <p:attrNameLst>
                                          <p:attrName>ppt_x</p:attrName>
                                        </p:attrNameLst>
                                      </p:cBhvr>
                                      <p:tavLst>
                                        <p:tav tm="0">
                                          <p:val>
                                            <p:strVal val="ppt_x"/>
                                          </p:val>
                                        </p:tav>
                                        <p:tav tm="100000">
                                          <p:val>
                                            <p:fltVal val="0.5"/>
                                          </p:val>
                                        </p:tav>
                                      </p:tavLst>
                                    </p:anim>
                                    <p:anim calcmode="lin" valueType="num">
                                      <p:cBhvr>
                                        <p:cTn id="112" dur="1000"/>
                                        <p:tgtEl>
                                          <p:spTgt spid="16"/>
                                        </p:tgtEl>
                                        <p:attrNameLst>
                                          <p:attrName>ppt_y</p:attrName>
                                        </p:attrNameLst>
                                      </p:cBhvr>
                                      <p:tavLst>
                                        <p:tav tm="0">
                                          <p:val>
                                            <p:strVal val="ppt_y"/>
                                          </p:val>
                                        </p:tav>
                                        <p:tav tm="100000">
                                          <p:val>
                                            <p:fltVal val="0.5"/>
                                          </p:val>
                                        </p:tav>
                                      </p:tavLst>
                                    </p:anim>
                                    <p:set>
                                      <p:cBhvr>
                                        <p:cTn id="113" dur="1" fill="hold">
                                          <p:stCondLst>
                                            <p:cond delay="999"/>
                                          </p:stCondLst>
                                        </p:cTn>
                                        <p:tgtEl>
                                          <p:spTgt spid="16"/>
                                        </p:tgtEl>
                                        <p:attrNameLst>
                                          <p:attrName>style.visibility</p:attrName>
                                        </p:attrNameLst>
                                      </p:cBhvr>
                                      <p:to>
                                        <p:strVal val="hidden"/>
                                      </p:to>
                                    </p:set>
                                  </p:childTnLst>
                                </p:cTn>
                              </p:par>
                            </p:childTnLst>
                          </p:cTn>
                        </p:par>
                        <p:par>
                          <p:cTn id="114" fill="hold">
                            <p:stCondLst>
                              <p:cond delay="24000"/>
                            </p:stCondLst>
                            <p:childTnLst>
                              <p:par>
                                <p:cTn id="115" presetID="53" presetClass="entr" presetSubtype="528" fill="hold" nodeType="afterEffect">
                                  <p:stCondLst>
                                    <p:cond delay="0"/>
                                  </p:stCondLst>
                                  <p:childTnLst>
                                    <p:set>
                                      <p:cBhvr>
                                        <p:cTn id="116" dur="1" fill="hold">
                                          <p:stCondLst>
                                            <p:cond delay="0"/>
                                          </p:stCondLst>
                                        </p:cTn>
                                        <p:tgtEl>
                                          <p:spTgt spid="3"/>
                                        </p:tgtEl>
                                        <p:attrNameLst>
                                          <p:attrName>style.visibility</p:attrName>
                                        </p:attrNameLst>
                                      </p:cBhvr>
                                      <p:to>
                                        <p:strVal val="visible"/>
                                      </p:to>
                                    </p:set>
                                    <p:anim calcmode="lin" valueType="num">
                                      <p:cBhvr>
                                        <p:cTn id="117" dur="1000" fill="hold"/>
                                        <p:tgtEl>
                                          <p:spTgt spid="3"/>
                                        </p:tgtEl>
                                        <p:attrNameLst>
                                          <p:attrName>ppt_w</p:attrName>
                                        </p:attrNameLst>
                                      </p:cBhvr>
                                      <p:tavLst>
                                        <p:tav tm="0">
                                          <p:val>
                                            <p:fltVal val="0"/>
                                          </p:val>
                                        </p:tav>
                                        <p:tav tm="100000">
                                          <p:val>
                                            <p:strVal val="#ppt_w"/>
                                          </p:val>
                                        </p:tav>
                                      </p:tavLst>
                                    </p:anim>
                                    <p:anim calcmode="lin" valueType="num">
                                      <p:cBhvr>
                                        <p:cTn id="118" dur="1000" fill="hold"/>
                                        <p:tgtEl>
                                          <p:spTgt spid="3"/>
                                        </p:tgtEl>
                                        <p:attrNameLst>
                                          <p:attrName>ppt_h</p:attrName>
                                        </p:attrNameLst>
                                      </p:cBhvr>
                                      <p:tavLst>
                                        <p:tav tm="0">
                                          <p:val>
                                            <p:fltVal val="0"/>
                                          </p:val>
                                        </p:tav>
                                        <p:tav tm="100000">
                                          <p:val>
                                            <p:strVal val="#ppt_h"/>
                                          </p:val>
                                        </p:tav>
                                      </p:tavLst>
                                    </p:anim>
                                    <p:animEffect transition="in" filter="fade">
                                      <p:cBhvr>
                                        <p:cTn id="119" dur="1000"/>
                                        <p:tgtEl>
                                          <p:spTgt spid="3"/>
                                        </p:tgtEl>
                                      </p:cBhvr>
                                    </p:animEffect>
                                    <p:anim calcmode="lin" valueType="num">
                                      <p:cBhvr>
                                        <p:cTn id="120" dur="1000" fill="hold"/>
                                        <p:tgtEl>
                                          <p:spTgt spid="3"/>
                                        </p:tgtEl>
                                        <p:attrNameLst>
                                          <p:attrName>ppt_x</p:attrName>
                                        </p:attrNameLst>
                                      </p:cBhvr>
                                      <p:tavLst>
                                        <p:tav tm="0">
                                          <p:val>
                                            <p:fltVal val="0.5"/>
                                          </p:val>
                                        </p:tav>
                                        <p:tav tm="100000">
                                          <p:val>
                                            <p:strVal val="#ppt_x"/>
                                          </p:val>
                                        </p:tav>
                                      </p:tavLst>
                                    </p:anim>
                                    <p:anim calcmode="lin" valueType="num">
                                      <p:cBhvr>
                                        <p:cTn id="121" dur="1000" fill="hold"/>
                                        <p:tgtEl>
                                          <p:spTgt spid="3"/>
                                        </p:tgtEl>
                                        <p:attrNameLst>
                                          <p:attrName>ppt_y</p:attrName>
                                        </p:attrNameLst>
                                      </p:cBhvr>
                                      <p:tavLst>
                                        <p:tav tm="0">
                                          <p:val>
                                            <p:fltVal val="0.5"/>
                                          </p:val>
                                        </p:tav>
                                        <p:tav tm="100000">
                                          <p:val>
                                            <p:strVal val="#ppt_y"/>
                                          </p:val>
                                        </p:tav>
                                      </p:tavLst>
                                    </p:anim>
                                  </p:childTnLst>
                                </p:cTn>
                              </p:par>
                            </p:childTnLst>
                          </p:cTn>
                        </p:par>
                        <p:par>
                          <p:cTn id="122" fill="hold">
                            <p:stCondLst>
                              <p:cond delay="25000"/>
                            </p:stCondLst>
                            <p:childTnLst>
                              <p:par>
                                <p:cTn id="123" presetID="53" presetClass="exit" presetSubtype="544" fill="hold" nodeType="afterEffect">
                                  <p:stCondLst>
                                    <p:cond delay="2000"/>
                                  </p:stCondLst>
                                  <p:childTnLst>
                                    <p:anim calcmode="lin" valueType="num">
                                      <p:cBhvr>
                                        <p:cTn id="124" dur="1000"/>
                                        <p:tgtEl>
                                          <p:spTgt spid="3"/>
                                        </p:tgtEl>
                                        <p:attrNameLst>
                                          <p:attrName>ppt_w</p:attrName>
                                        </p:attrNameLst>
                                      </p:cBhvr>
                                      <p:tavLst>
                                        <p:tav tm="0">
                                          <p:val>
                                            <p:strVal val="ppt_w"/>
                                          </p:val>
                                        </p:tav>
                                        <p:tav tm="100000">
                                          <p:val>
                                            <p:fltVal val="0"/>
                                          </p:val>
                                        </p:tav>
                                      </p:tavLst>
                                    </p:anim>
                                    <p:anim calcmode="lin" valueType="num">
                                      <p:cBhvr>
                                        <p:cTn id="125" dur="1000"/>
                                        <p:tgtEl>
                                          <p:spTgt spid="3"/>
                                        </p:tgtEl>
                                        <p:attrNameLst>
                                          <p:attrName>ppt_h</p:attrName>
                                        </p:attrNameLst>
                                      </p:cBhvr>
                                      <p:tavLst>
                                        <p:tav tm="0">
                                          <p:val>
                                            <p:strVal val="ppt_h"/>
                                          </p:val>
                                        </p:tav>
                                        <p:tav tm="100000">
                                          <p:val>
                                            <p:fltVal val="0"/>
                                          </p:val>
                                        </p:tav>
                                      </p:tavLst>
                                    </p:anim>
                                    <p:animEffect transition="out" filter="fade">
                                      <p:cBhvr>
                                        <p:cTn id="126" dur="1000"/>
                                        <p:tgtEl>
                                          <p:spTgt spid="3"/>
                                        </p:tgtEl>
                                      </p:cBhvr>
                                    </p:animEffect>
                                    <p:anim calcmode="lin" valueType="num">
                                      <p:cBhvr>
                                        <p:cTn id="127" dur="1000"/>
                                        <p:tgtEl>
                                          <p:spTgt spid="3"/>
                                        </p:tgtEl>
                                        <p:attrNameLst>
                                          <p:attrName>ppt_x</p:attrName>
                                        </p:attrNameLst>
                                      </p:cBhvr>
                                      <p:tavLst>
                                        <p:tav tm="0">
                                          <p:val>
                                            <p:strVal val="ppt_x"/>
                                          </p:val>
                                        </p:tav>
                                        <p:tav tm="100000">
                                          <p:val>
                                            <p:fltVal val="0.5"/>
                                          </p:val>
                                        </p:tav>
                                      </p:tavLst>
                                    </p:anim>
                                    <p:anim calcmode="lin" valueType="num">
                                      <p:cBhvr>
                                        <p:cTn id="128" dur="1000"/>
                                        <p:tgtEl>
                                          <p:spTgt spid="3"/>
                                        </p:tgtEl>
                                        <p:attrNameLst>
                                          <p:attrName>ppt_y</p:attrName>
                                        </p:attrNameLst>
                                      </p:cBhvr>
                                      <p:tavLst>
                                        <p:tav tm="0">
                                          <p:val>
                                            <p:strVal val="ppt_y"/>
                                          </p:val>
                                        </p:tav>
                                        <p:tav tm="100000">
                                          <p:val>
                                            <p:fltVal val="0.5"/>
                                          </p:val>
                                        </p:tav>
                                      </p:tavLst>
                                    </p:anim>
                                    <p:set>
                                      <p:cBhvr>
                                        <p:cTn id="129" dur="1" fill="hold">
                                          <p:stCondLst>
                                            <p:cond delay="999"/>
                                          </p:stCondLst>
                                        </p:cTn>
                                        <p:tgtEl>
                                          <p:spTgt spid="3"/>
                                        </p:tgtEl>
                                        <p:attrNameLst>
                                          <p:attrName>style.visibility</p:attrName>
                                        </p:attrNameLst>
                                      </p:cBhvr>
                                      <p:to>
                                        <p:strVal val="hidden"/>
                                      </p:to>
                                    </p:set>
                                  </p:childTnLst>
                                </p:cTn>
                              </p:par>
                            </p:childTnLst>
                          </p:cTn>
                        </p:par>
                        <p:par>
                          <p:cTn id="130" fill="hold">
                            <p:stCondLst>
                              <p:cond delay="28000"/>
                            </p:stCondLst>
                            <p:childTnLst>
                              <p:par>
                                <p:cTn id="131" presetID="53" presetClass="entr" presetSubtype="528" fill="hold" nodeType="afterEffect">
                                  <p:stCondLst>
                                    <p:cond delay="0"/>
                                  </p:stCondLst>
                                  <p:childTnLst>
                                    <p:set>
                                      <p:cBhvr>
                                        <p:cTn id="132" dur="1" fill="hold">
                                          <p:stCondLst>
                                            <p:cond delay="0"/>
                                          </p:stCondLst>
                                        </p:cTn>
                                        <p:tgtEl>
                                          <p:spTgt spid="20"/>
                                        </p:tgtEl>
                                        <p:attrNameLst>
                                          <p:attrName>style.visibility</p:attrName>
                                        </p:attrNameLst>
                                      </p:cBhvr>
                                      <p:to>
                                        <p:strVal val="visible"/>
                                      </p:to>
                                    </p:set>
                                    <p:anim calcmode="lin" valueType="num">
                                      <p:cBhvr>
                                        <p:cTn id="133" dur="1000" fill="hold"/>
                                        <p:tgtEl>
                                          <p:spTgt spid="20"/>
                                        </p:tgtEl>
                                        <p:attrNameLst>
                                          <p:attrName>ppt_w</p:attrName>
                                        </p:attrNameLst>
                                      </p:cBhvr>
                                      <p:tavLst>
                                        <p:tav tm="0">
                                          <p:val>
                                            <p:fltVal val="0"/>
                                          </p:val>
                                        </p:tav>
                                        <p:tav tm="100000">
                                          <p:val>
                                            <p:strVal val="#ppt_w"/>
                                          </p:val>
                                        </p:tav>
                                      </p:tavLst>
                                    </p:anim>
                                    <p:anim calcmode="lin" valueType="num">
                                      <p:cBhvr>
                                        <p:cTn id="134" dur="1000" fill="hold"/>
                                        <p:tgtEl>
                                          <p:spTgt spid="20"/>
                                        </p:tgtEl>
                                        <p:attrNameLst>
                                          <p:attrName>ppt_h</p:attrName>
                                        </p:attrNameLst>
                                      </p:cBhvr>
                                      <p:tavLst>
                                        <p:tav tm="0">
                                          <p:val>
                                            <p:fltVal val="0"/>
                                          </p:val>
                                        </p:tav>
                                        <p:tav tm="100000">
                                          <p:val>
                                            <p:strVal val="#ppt_h"/>
                                          </p:val>
                                        </p:tav>
                                      </p:tavLst>
                                    </p:anim>
                                    <p:animEffect transition="in" filter="fade">
                                      <p:cBhvr>
                                        <p:cTn id="135" dur="1000"/>
                                        <p:tgtEl>
                                          <p:spTgt spid="20"/>
                                        </p:tgtEl>
                                      </p:cBhvr>
                                    </p:animEffect>
                                    <p:anim calcmode="lin" valueType="num">
                                      <p:cBhvr>
                                        <p:cTn id="136" dur="1000" fill="hold"/>
                                        <p:tgtEl>
                                          <p:spTgt spid="20"/>
                                        </p:tgtEl>
                                        <p:attrNameLst>
                                          <p:attrName>ppt_x</p:attrName>
                                        </p:attrNameLst>
                                      </p:cBhvr>
                                      <p:tavLst>
                                        <p:tav tm="0">
                                          <p:val>
                                            <p:fltVal val="0.5"/>
                                          </p:val>
                                        </p:tav>
                                        <p:tav tm="100000">
                                          <p:val>
                                            <p:strVal val="#ppt_x"/>
                                          </p:val>
                                        </p:tav>
                                      </p:tavLst>
                                    </p:anim>
                                    <p:anim calcmode="lin" valueType="num">
                                      <p:cBhvr>
                                        <p:cTn id="137" dur="1000" fill="hold"/>
                                        <p:tgtEl>
                                          <p:spTgt spid="20"/>
                                        </p:tgtEl>
                                        <p:attrNameLst>
                                          <p:attrName>ppt_y</p:attrName>
                                        </p:attrNameLst>
                                      </p:cBhvr>
                                      <p:tavLst>
                                        <p:tav tm="0">
                                          <p:val>
                                            <p:fltVal val="0.5"/>
                                          </p:val>
                                        </p:tav>
                                        <p:tav tm="100000">
                                          <p:val>
                                            <p:strVal val="#ppt_y"/>
                                          </p:val>
                                        </p:tav>
                                      </p:tavLst>
                                    </p:anim>
                                  </p:childTnLst>
                                </p:cTn>
                              </p:par>
                            </p:childTnLst>
                          </p:cTn>
                        </p:par>
                        <p:par>
                          <p:cTn id="138" fill="hold">
                            <p:stCondLst>
                              <p:cond delay="29000"/>
                            </p:stCondLst>
                            <p:childTnLst>
                              <p:par>
                                <p:cTn id="139" presetID="53" presetClass="exit" presetSubtype="544" fill="hold" nodeType="afterEffect">
                                  <p:stCondLst>
                                    <p:cond delay="2000"/>
                                  </p:stCondLst>
                                  <p:childTnLst>
                                    <p:anim calcmode="lin" valueType="num">
                                      <p:cBhvr>
                                        <p:cTn id="140" dur="1000"/>
                                        <p:tgtEl>
                                          <p:spTgt spid="20"/>
                                        </p:tgtEl>
                                        <p:attrNameLst>
                                          <p:attrName>ppt_w</p:attrName>
                                        </p:attrNameLst>
                                      </p:cBhvr>
                                      <p:tavLst>
                                        <p:tav tm="0">
                                          <p:val>
                                            <p:strVal val="ppt_w"/>
                                          </p:val>
                                        </p:tav>
                                        <p:tav tm="100000">
                                          <p:val>
                                            <p:fltVal val="0"/>
                                          </p:val>
                                        </p:tav>
                                      </p:tavLst>
                                    </p:anim>
                                    <p:anim calcmode="lin" valueType="num">
                                      <p:cBhvr>
                                        <p:cTn id="141" dur="1000"/>
                                        <p:tgtEl>
                                          <p:spTgt spid="20"/>
                                        </p:tgtEl>
                                        <p:attrNameLst>
                                          <p:attrName>ppt_h</p:attrName>
                                        </p:attrNameLst>
                                      </p:cBhvr>
                                      <p:tavLst>
                                        <p:tav tm="0">
                                          <p:val>
                                            <p:strVal val="ppt_h"/>
                                          </p:val>
                                        </p:tav>
                                        <p:tav tm="100000">
                                          <p:val>
                                            <p:fltVal val="0"/>
                                          </p:val>
                                        </p:tav>
                                      </p:tavLst>
                                    </p:anim>
                                    <p:animEffect transition="out" filter="fade">
                                      <p:cBhvr>
                                        <p:cTn id="142" dur="1000"/>
                                        <p:tgtEl>
                                          <p:spTgt spid="20"/>
                                        </p:tgtEl>
                                      </p:cBhvr>
                                    </p:animEffect>
                                    <p:anim calcmode="lin" valueType="num">
                                      <p:cBhvr>
                                        <p:cTn id="143" dur="1000"/>
                                        <p:tgtEl>
                                          <p:spTgt spid="20"/>
                                        </p:tgtEl>
                                        <p:attrNameLst>
                                          <p:attrName>ppt_x</p:attrName>
                                        </p:attrNameLst>
                                      </p:cBhvr>
                                      <p:tavLst>
                                        <p:tav tm="0">
                                          <p:val>
                                            <p:strVal val="ppt_x"/>
                                          </p:val>
                                        </p:tav>
                                        <p:tav tm="100000">
                                          <p:val>
                                            <p:fltVal val="0.5"/>
                                          </p:val>
                                        </p:tav>
                                      </p:tavLst>
                                    </p:anim>
                                    <p:anim calcmode="lin" valueType="num">
                                      <p:cBhvr>
                                        <p:cTn id="144" dur="1000"/>
                                        <p:tgtEl>
                                          <p:spTgt spid="20"/>
                                        </p:tgtEl>
                                        <p:attrNameLst>
                                          <p:attrName>ppt_y</p:attrName>
                                        </p:attrNameLst>
                                      </p:cBhvr>
                                      <p:tavLst>
                                        <p:tav tm="0">
                                          <p:val>
                                            <p:strVal val="ppt_y"/>
                                          </p:val>
                                        </p:tav>
                                        <p:tav tm="100000">
                                          <p:val>
                                            <p:fltVal val="0.5"/>
                                          </p:val>
                                        </p:tav>
                                      </p:tavLst>
                                    </p:anim>
                                    <p:set>
                                      <p:cBhvr>
                                        <p:cTn id="145" dur="1" fill="hold">
                                          <p:stCondLst>
                                            <p:cond delay="999"/>
                                          </p:stCondLst>
                                        </p:cTn>
                                        <p:tgtEl>
                                          <p:spTgt spid="20"/>
                                        </p:tgtEl>
                                        <p:attrNameLst>
                                          <p:attrName>style.visibility</p:attrName>
                                        </p:attrNameLst>
                                      </p:cBhvr>
                                      <p:to>
                                        <p:strVal val="hidden"/>
                                      </p:to>
                                    </p:set>
                                  </p:childTnLst>
                                </p:cTn>
                              </p:par>
                            </p:childTnLst>
                          </p:cTn>
                        </p:par>
                        <p:par>
                          <p:cTn id="146" fill="hold">
                            <p:stCondLst>
                              <p:cond delay="32000"/>
                            </p:stCondLst>
                            <p:childTnLst>
                              <p:par>
                                <p:cTn id="147" presetID="53" presetClass="entr" presetSubtype="528" fill="hold" nodeType="afterEffect">
                                  <p:stCondLst>
                                    <p:cond delay="0"/>
                                  </p:stCondLst>
                                  <p:childTnLst>
                                    <p:set>
                                      <p:cBhvr>
                                        <p:cTn id="148" dur="1" fill="hold">
                                          <p:stCondLst>
                                            <p:cond delay="0"/>
                                          </p:stCondLst>
                                        </p:cTn>
                                        <p:tgtEl>
                                          <p:spTgt spid="21"/>
                                        </p:tgtEl>
                                        <p:attrNameLst>
                                          <p:attrName>style.visibility</p:attrName>
                                        </p:attrNameLst>
                                      </p:cBhvr>
                                      <p:to>
                                        <p:strVal val="visible"/>
                                      </p:to>
                                    </p:set>
                                    <p:anim calcmode="lin" valueType="num">
                                      <p:cBhvr>
                                        <p:cTn id="149" dur="1000" fill="hold"/>
                                        <p:tgtEl>
                                          <p:spTgt spid="21"/>
                                        </p:tgtEl>
                                        <p:attrNameLst>
                                          <p:attrName>ppt_w</p:attrName>
                                        </p:attrNameLst>
                                      </p:cBhvr>
                                      <p:tavLst>
                                        <p:tav tm="0">
                                          <p:val>
                                            <p:fltVal val="0"/>
                                          </p:val>
                                        </p:tav>
                                        <p:tav tm="100000">
                                          <p:val>
                                            <p:strVal val="#ppt_w"/>
                                          </p:val>
                                        </p:tav>
                                      </p:tavLst>
                                    </p:anim>
                                    <p:anim calcmode="lin" valueType="num">
                                      <p:cBhvr>
                                        <p:cTn id="150" dur="1000" fill="hold"/>
                                        <p:tgtEl>
                                          <p:spTgt spid="21"/>
                                        </p:tgtEl>
                                        <p:attrNameLst>
                                          <p:attrName>ppt_h</p:attrName>
                                        </p:attrNameLst>
                                      </p:cBhvr>
                                      <p:tavLst>
                                        <p:tav tm="0">
                                          <p:val>
                                            <p:fltVal val="0"/>
                                          </p:val>
                                        </p:tav>
                                        <p:tav tm="100000">
                                          <p:val>
                                            <p:strVal val="#ppt_h"/>
                                          </p:val>
                                        </p:tav>
                                      </p:tavLst>
                                    </p:anim>
                                    <p:animEffect transition="in" filter="fade">
                                      <p:cBhvr>
                                        <p:cTn id="151" dur="1000"/>
                                        <p:tgtEl>
                                          <p:spTgt spid="21"/>
                                        </p:tgtEl>
                                      </p:cBhvr>
                                    </p:animEffect>
                                    <p:anim calcmode="lin" valueType="num">
                                      <p:cBhvr>
                                        <p:cTn id="152" dur="1000" fill="hold"/>
                                        <p:tgtEl>
                                          <p:spTgt spid="21"/>
                                        </p:tgtEl>
                                        <p:attrNameLst>
                                          <p:attrName>ppt_x</p:attrName>
                                        </p:attrNameLst>
                                      </p:cBhvr>
                                      <p:tavLst>
                                        <p:tav tm="0">
                                          <p:val>
                                            <p:fltVal val="0.5"/>
                                          </p:val>
                                        </p:tav>
                                        <p:tav tm="100000">
                                          <p:val>
                                            <p:strVal val="#ppt_x"/>
                                          </p:val>
                                        </p:tav>
                                      </p:tavLst>
                                    </p:anim>
                                    <p:anim calcmode="lin" valueType="num">
                                      <p:cBhvr>
                                        <p:cTn id="153" dur="1000" fill="hold"/>
                                        <p:tgtEl>
                                          <p:spTgt spid="21"/>
                                        </p:tgtEl>
                                        <p:attrNameLst>
                                          <p:attrName>ppt_y</p:attrName>
                                        </p:attrNameLst>
                                      </p:cBhvr>
                                      <p:tavLst>
                                        <p:tav tm="0">
                                          <p:val>
                                            <p:fltVal val="0.5"/>
                                          </p:val>
                                        </p:tav>
                                        <p:tav tm="100000">
                                          <p:val>
                                            <p:strVal val="#ppt_y"/>
                                          </p:val>
                                        </p:tav>
                                      </p:tavLst>
                                    </p:anim>
                                  </p:childTnLst>
                                </p:cTn>
                              </p:par>
                            </p:childTnLst>
                          </p:cTn>
                        </p:par>
                        <p:par>
                          <p:cTn id="154" fill="hold">
                            <p:stCondLst>
                              <p:cond delay="33000"/>
                            </p:stCondLst>
                            <p:childTnLst>
                              <p:par>
                                <p:cTn id="155" presetID="53" presetClass="exit" presetSubtype="544" fill="hold" nodeType="afterEffect">
                                  <p:stCondLst>
                                    <p:cond delay="2000"/>
                                  </p:stCondLst>
                                  <p:childTnLst>
                                    <p:anim calcmode="lin" valueType="num">
                                      <p:cBhvr>
                                        <p:cTn id="156" dur="1000"/>
                                        <p:tgtEl>
                                          <p:spTgt spid="21"/>
                                        </p:tgtEl>
                                        <p:attrNameLst>
                                          <p:attrName>ppt_w</p:attrName>
                                        </p:attrNameLst>
                                      </p:cBhvr>
                                      <p:tavLst>
                                        <p:tav tm="0">
                                          <p:val>
                                            <p:strVal val="ppt_w"/>
                                          </p:val>
                                        </p:tav>
                                        <p:tav tm="100000">
                                          <p:val>
                                            <p:fltVal val="0"/>
                                          </p:val>
                                        </p:tav>
                                      </p:tavLst>
                                    </p:anim>
                                    <p:anim calcmode="lin" valueType="num">
                                      <p:cBhvr>
                                        <p:cTn id="157" dur="1000"/>
                                        <p:tgtEl>
                                          <p:spTgt spid="21"/>
                                        </p:tgtEl>
                                        <p:attrNameLst>
                                          <p:attrName>ppt_h</p:attrName>
                                        </p:attrNameLst>
                                      </p:cBhvr>
                                      <p:tavLst>
                                        <p:tav tm="0">
                                          <p:val>
                                            <p:strVal val="ppt_h"/>
                                          </p:val>
                                        </p:tav>
                                        <p:tav tm="100000">
                                          <p:val>
                                            <p:fltVal val="0"/>
                                          </p:val>
                                        </p:tav>
                                      </p:tavLst>
                                    </p:anim>
                                    <p:animEffect transition="out" filter="fade">
                                      <p:cBhvr>
                                        <p:cTn id="158" dur="1000"/>
                                        <p:tgtEl>
                                          <p:spTgt spid="21"/>
                                        </p:tgtEl>
                                      </p:cBhvr>
                                    </p:animEffect>
                                    <p:anim calcmode="lin" valueType="num">
                                      <p:cBhvr>
                                        <p:cTn id="159" dur="1000"/>
                                        <p:tgtEl>
                                          <p:spTgt spid="21"/>
                                        </p:tgtEl>
                                        <p:attrNameLst>
                                          <p:attrName>ppt_x</p:attrName>
                                        </p:attrNameLst>
                                      </p:cBhvr>
                                      <p:tavLst>
                                        <p:tav tm="0">
                                          <p:val>
                                            <p:strVal val="ppt_x"/>
                                          </p:val>
                                        </p:tav>
                                        <p:tav tm="100000">
                                          <p:val>
                                            <p:fltVal val="0.5"/>
                                          </p:val>
                                        </p:tav>
                                      </p:tavLst>
                                    </p:anim>
                                    <p:anim calcmode="lin" valueType="num">
                                      <p:cBhvr>
                                        <p:cTn id="160" dur="1000"/>
                                        <p:tgtEl>
                                          <p:spTgt spid="21"/>
                                        </p:tgtEl>
                                        <p:attrNameLst>
                                          <p:attrName>ppt_y</p:attrName>
                                        </p:attrNameLst>
                                      </p:cBhvr>
                                      <p:tavLst>
                                        <p:tav tm="0">
                                          <p:val>
                                            <p:strVal val="ppt_y"/>
                                          </p:val>
                                        </p:tav>
                                        <p:tav tm="100000">
                                          <p:val>
                                            <p:fltVal val="0.5"/>
                                          </p:val>
                                        </p:tav>
                                      </p:tavLst>
                                    </p:anim>
                                    <p:set>
                                      <p:cBhvr>
                                        <p:cTn id="161" dur="1" fill="hold">
                                          <p:stCondLst>
                                            <p:cond delay="999"/>
                                          </p:stCondLst>
                                        </p:cTn>
                                        <p:tgtEl>
                                          <p:spTgt spid="21"/>
                                        </p:tgtEl>
                                        <p:attrNameLst>
                                          <p:attrName>style.visibility</p:attrName>
                                        </p:attrNameLst>
                                      </p:cBhvr>
                                      <p:to>
                                        <p:strVal val="hidden"/>
                                      </p:to>
                                    </p:set>
                                  </p:childTnLst>
                                </p:cTn>
                              </p:par>
                            </p:childTnLst>
                          </p:cTn>
                        </p:par>
                        <p:par>
                          <p:cTn id="162" fill="hold">
                            <p:stCondLst>
                              <p:cond delay="36000"/>
                            </p:stCondLst>
                            <p:childTnLst>
                              <p:par>
                                <p:cTn id="163" presetID="22" presetClass="entr" presetSubtype="8" fill="hold" grpId="0" nodeType="afterEffect">
                                  <p:stCondLst>
                                    <p:cond delay="1500"/>
                                  </p:stCondLst>
                                  <p:iterate type="lt">
                                    <p:tmPct val="10000"/>
                                  </p:iterate>
                                  <p:childTnLst>
                                    <p:set>
                                      <p:cBhvr>
                                        <p:cTn id="164" dur="1" fill="hold">
                                          <p:stCondLst>
                                            <p:cond delay="0"/>
                                          </p:stCondLst>
                                        </p:cTn>
                                        <p:tgtEl>
                                          <p:spTgt spid="22"/>
                                        </p:tgtEl>
                                        <p:attrNameLst>
                                          <p:attrName>style.visibility</p:attrName>
                                        </p:attrNameLst>
                                      </p:cBhvr>
                                      <p:to>
                                        <p:strVal val="visible"/>
                                      </p:to>
                                    </p:set>
                                    <p:animEffect transition="in" filter="wipe(left)">
                                      <p:cBhvr>
                                        <p:cTn id="1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30189">
                <p:cTn id="166" fill="hold" display="0">
                  <p:stCondLst>
                    <p:cond delay="indefinite"/>
                  </p:stCondLst>
                </p:cTn>
                <p:tgtEl>
                  <p:spTgt spid="4"/>
                </p:tgtEl>
              </p:cMediaNode>
            </p:video>
            <p:seq concurrent="1" nextAc="seek">
              <p:cTn id="167" restart="whenNotActive" fill="hold" evtFilter="cancelBubble" nodeType="interactiveSeq">
                <p:stCondLst>
                  <p:cond evt="onClick" delay="0">
                    <p:tgtEl>
                      <p:spTgt spid="4"/>
                    </p:tgtEl>
                  </p:cond>
                </p:stCondLst>
                <p:endSync evt="end" delay="0">
                  <p:rtn val="all"/>
                </p:endSync>
                <p:childTnLst>
                  <p:par>
                    <p:cTn id="168" fill="hold">
                      <p:stCondLst>
                        <p:cond delay="0"/>
                      </p:stCondLst>
                      <p:childTnLst>
                        <p:par>
                          <p:cTn id="169" fill="hold">
                            <p:stCondLst>
                              <p:cond delay="0"/>
                            </p:stCondLst>
                            <p:childTnLst>
                              <p:par>
                                <p:cTn id="170" presetID="2" presetClass="mediacall" presetSubtype="0" fill="hold" nodeType="clickEffect">
                                  <p:stCondLst>
                                    <p:cond delay="0"/>
                                  </p:stCondLst>
                                  <p:childTnLst>
                                    <p:cmd type="call" cmd="togglePause">
                                      <p:cBhvr>
                                        <p:cTn id="171"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animBg="1"/>
      <p:bldP spid="12"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cdn.caughtoffside.com/wp-content/uploads/2012/01/GOAL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838200"/>
            <a:ext cx="12190412" cy="914280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0"/>
          </p:nvPr>
        </p:nvSpPr>
        <p:spPr>
          <a:xfrm>
            <a:off x="-6935788" y="7391400"/>
            <a:ext cx="11149013" cy="1865126"/>
          </a:xfrm>
        </p:spPr>
        <p:txBody>
          <a:bodyPr/>
          <a:lstStyle/>
          <a:p>
            <a:r>
              <a:rPr lang="en-US" dirty="0"/>
              <a:t>Session Objective(s): </a:t>
            </a:r>
          </a:p>
          <a:p>
            <a:pPr lvl="1"/>
            <a:r>
              <a:rPr lang="en-US" dirty="0"/>
              <a:t>E-Commerce Site Factory Architecture </a:t>
            </a:r>
          </a:p>
          <a:p>
            <a:pPr lvl="1"/>
            <a:r>
              <a:rPr lang="en-US" dirty="0"/>
              <a:t>Solution Challenges</a:t>
            </a:r>
          </a:p>
          <a:p>
            <a:pPr lvl="1"/>
            <a:r>
              <a:rPr lang="en-US" dirty="0" smtClean="0"/>
              <a:t>Discuss Different Approaches</a:t>
            </a:r>
            <a:endParaRPr lang="en-US" dirty="0"/>
          </a:p>
        </p:txBody>
      </p:sp>
      <p:sp>
        <p:nvSpPr>
          <p:cNvPr id="12" name="Rectangle 11"/>
          <p:cNvSpPr/>
          <p:nvPr/>
        </p:nvSpPr>
        <p:spPr bwMode="auto">
          <a:xfrm>
            <a:off x="8913812" y="3573189"/>
            <a:ext cx="2895600" cy="2903811"/>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2400" dirty="0" smtClean="0"/>
          </a:p>
          <a:p>
            <a:pPr defTabSz="914099" fontAlgn="base">
              <a:spcBef>
                <a:spcPct val="0"/>
              </a:spcBef>
              <a:spcAft>
                <a:spcPct val="0"/>
              </a:spcAft>
            </a:pPr>
            <a:r>
              <a:rPr lang="en-US" sz="2400" dirty="0" smtClean="0"/>
              <a:t>E-Commerce </a:t>
            </a:r>
            <a:r>
              <a:rPr lang="en-US" sz="2400" dirty="0"/>
              <a:t>Site Factory Architecture</a:t>
            </a:r>
            <a:endParaRPr lang="en-US" sz="2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69439964"/>
      </p:ext>
    </p:extLst>
  </p:cSld>
  <p:clrMapOvr>
    <a:masterClrMapping/>
  </p:clrMapOvr>
  <p:transition spd="slow" advClick="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2/2/2012 9:46:47 AM&quot;&gt;&lt;Slide id=&quot;375&quot; dur=&quot;23.82031&quot; bld=&quot;INVLD|.2&quot;/&gt;&lt;Slide id=&quot;299&quot; dur=&quot;4.882813&quot;/&gt;&lt;Slide id=&quot;376&quot; dur=&quot;283.918&quot;/&gt;&lt;/Timings&gt;&lt;Timings time=&quot;2/2/2012 9:35:03 AM&quot;&gt;&lt;Slide id=&quot;360&quot; dur=&quot;183.9844&quot; bld=&quot;INVLD&quot;/&gt;&lt;Slide id=&quot;361&quot; dur=&quot;29.54297&quot;/&gt;&lt;Slide id=&quot;362&quot; dur=&quot;193.1133&quot; bld=&quot;|26.8|.5|.5|.5|10.9|.5|.5|.5|.5|.5|9.5|.5&quot;/&gt;&lt;Slide id=&quot;363&quot; dur=&quot;146.1992&quot; bld=&quot;|101|6.4|8&quot;/&gt;&lt;Slide id=&quot;364&quot; dur=&quot;35.29297&quot; bld=&quot;|12.7|2|2.9&quot;/&gt;&lt;Slide id=&quot;326&quot; dur=&quot;103.8945&quot;/&gt;&lt;/Timings&gt;&lt;Timings time=&quot;2/2/2012 8:24:59 AM&quot;&gt;&lt;Slide id=&quot;256&quot; dur=&quot;1.974609&quot; bld=&quot;INVLD&quot;/&gt;&lt;Slide id=&quot;257&quot; dur=&quot;389.7578&quot;/&gt;&lt;Slide id=&quot;301&quot; dur=&quot;4.960938&quot;/&gt;&lt;Slide id=&quot;322&quot; dur=&quot;21.28125&quot;/&gt;&lt;Slide id=&quot;371&quot; dur=&quot;19.49609&quot;/&gt;&lt;Slide id=&quot;324&quot; dur=&quot;47.96289&quot; bld=&quot;|16.6|.5|6.9|.5|0&quot;/&gt;&lt;Slide id=&quot;369&quot; dur=&quot;34.17188&quot; bld=&quot;|.3&quot;/&gt;&lt;Slide id=&quot;347&quot; dur=&quot;83.96094&quot; bld=&quot;|.8&quot;/&gt;&lt;Slide id=&quot;313&quot; dur=&quot;59.21484&quot; bld=&quot;|0|.5|1.9|1|3|1|3|1|3|1|3|1|3|1|3|1|3|1|3|1|3|3.3&quot;/&gt;&lt;Slide id=&quot;373&quot; dur=&quot;6.253906&quot; bld=&quot;|0&quot;/&gt;&lt;Slide id=&quot;314&quot; dur=&quot;63.5957&quot; bld=&quot;|0|43.4&quot;/&gt;&lt;Slide id=&quot;316&quot; dur=&quot;264.5332&quot; bld=&quot;|6.8|0|0|0|0|0|0&quot;/&gt;&lt;Slide id=&quot;333&quot; dur=&quot;19.49219&quot; bld=&quot;|0&quot;/&gt;&lt;Slide id=&quot;374&quot; dur=&quot;23.18945&quot; bld=&quot;|0&quot;/&gt;&lt;Slide id=&quot;351&quot; dur=&quot;15.39648&quot;/&gt;&lt;Slide id=&quot;368&quot; dur=&quot;162.8867&quot; bld=&quot;|.8&quot;/&gt;&lt;Slide id=&quot;355&quot; dur=&quot;53.64844&quot;/&gt;&lt;Slide id=&quot;356&quot; dur=&quot;183.584&quot; bld=&quot;|.5&quot;/&gt;&lt;Slide id=&quot;357&quot; dur=&quot;121.793&quot; bld=&quot;|0|1.#INF|7.6|7.3|10.2|10.2|1|5.8|0|1.#INF&quot;/&gt;&lt;Slide id=&quot;359&quot; dur=&quot;75.55078&quot;/&gt;&lt;Slide id=&quot;309&quot; dur=&quot;16.41797&quot; bld=&quot;|.8&quot;/&gt;&lt;Slide id=&quot;319&quot; dur=&quot;26.9668&quot;/&gt;&lt;Slide id=&quot;309&quot; dur=&quot;41.89453&quot;/&gt;&lt;Slide id=&quot;319&quot; dur=&quot;663.8691&quot; bld=&quot;|51.6|.5|14.7|1.9|11.2|23|.5|28.5|139.2|32|57.5|1.3|39.5|4.8|1.6|8.8|38.9|.5|5.9|8.7|5.4|37.8|12.7|4.9|3.8|6.7&quot;/&gt;&lt;Slide id=&quot;366&quot; dur=&quot;66.00391&quot; bld=&quot;|27.7|4.3|20.9|7.5&quot;/&gt;&lt;Slide id=&quot;327&quot; dur=&quot;252.916&quot;/&gt;&lt;Slide id=&quot;366&quot; dur=&quot;323.3984&quot;/&gt;&lt;Slide id=&quot;327&quot; dur=&quot;8.441406&quot;/&gt;&lt;Slide id=&quot;336&quot; dur=&quot;57.17578&quot; bld=&quot;|.8&quot;/&gt;&lt;Slide id=&quot;321&quot; dur=&quot;982.2852&quot; bld=&quot;|27.7|.5|.5|.5|.5|1|30.1|174|.5|.5|.5|.5|16|323.3|.5|.5|.5|.5|30|51.7|22.2&quot;/&gt;&lt;Slide id=&quot;375&quot; dur=&quot;96.70703&quot; bld=&quot;|.3&quot;/&gt;&lt;/Timings&gt;&lt;Timings time=&quot;2/2/2012 8:22:49 AM&quot;&gt;&lt;Slide id=&quot;257&quot; dur=&quot;25.67578&quot; bld=&quot;INVLD&quot;/&gt;&lt;Slide id=&quot;301&quot; dur=&quot;2.259766&quot;/&gt;&lt;Slide id=&quot;322&quot; dur=&quot;1.873047&quot;/&gt;&lt;Slide id=&quot;371&quot; dur=&quot;3.392578&quot;/&gt;&lt;Slide id=&quot;324&quot; dur=&quot;6.353516&quot; bld=&quot;|1.8|.5|2.6|0|0&quot;/&gt;&lt;Slide id=&quot;369&quot; dur=&quot;1.605469&quot; bld=&quot;|0&quot;/&gt;&lt;Slide id=&quot;347&quot; dur=&quot;1.988281&quot; bld=&quot;|0&quot;/&gt;&lt;Slide id=&quot;313&quot; dur=&quot;25.19531&quot; bld=&quot;|0|.5|.8|1|3|1|3|1|3|1|3|1|3|1&quot;/&gt;&lt;Slide id=&quot;256&quot; dur=&quot;13.04688&quot;/&gt;&lt;/Timings&gt;&lt;Timings time=&quot;2/2/2012 8:22:09 AM&quot;&gt;&lt;Slide id=&quot;257&quot; dur=&quot;.4179688&quot; bld=&quot;INVLD&quot;/&gt;&lt;Slide id=&quot;301&quot; dur=&quot;2.824219&quot;/&gt;&lt;Slide id=&quot;322&quot; dur=&quot;.9023438&quot;/&gt;&lt;Slide id=&quot;371&quot; dur=&quot;1.638672&quot;/&gt;&lt;Slide id=&quot;324&quot; dur=&quot;4.865234&quot; bld=&quot;|.4|.7|0|0|0&quot;/&gt;&lt;Slide id=&quot;369&quot; dur=&quot;1.789063&quot; bld=&quot;|0&quot;/&gt;&lt;Slide id=&quot;347&quot; dur=&quot;1.953125&quot; bld=&quot;|0&quot;/&gt;&lt;Slide id=&quot;313&quot; dur=&quot;11.79297&quot; bld=&quot;|0|.5|.5|1|3|1|3|1&quot;/&gt;&lt;/Timings&gt;&lt;/WMTools&gt;"/>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8"/>
</p:tagLst>
</file>

<file path=ppt/tags/tag12.xml><?xml version="1.0" encoding="utf-8"?>
<p:tagLst xmlns:a="http://schemas.openxmlformats.org/drawingml/2006/main" xmlns:r="http://schemas.openxmlformats.org/officeDocument/2006/relationships" xmlns:p="http://schemas.openxmlformats.org/presentationml/2006/main">
  <p:tag name="TIMING" val="|.5"/>
</p:tagLst>
</file>

<file path=ppt/tags/tag13.xml><?xml version="1.0" encoding="utf-8"?>
<p:tagLst xmlns:a="http://schemas.openxmlformats.org/drawingml/2006/main" xmlns:r="http://schemas.openxmlformats.org/officeDocument/2006/relationships" xmlns:p="http://schemas.openxmlformats.org/presentationml/2006/main">
  <p:tag name="TIMING" val="|0|1.#INF|7.6|7.3|10.2|10.2|1|5.8|0|1.#INF"/>
</p:tagLst>
</file>

<file path=ppt/tags/tag14.xml><?xml version="1.0" encoding="utf-8"?>
<p:tagLst xmlns:a="http://schemas.openxmlformats.org/drawingml/2006/main" xmlns:r="http://schemas.openxmlformats.org/officeDocument/2006/relationships" xmlns:p="http://schemas.openxmlformats.org/presentationml/2006/main">
  <p:tag name="TIMING" val="|51.6|.5|14.7|1.9|11.2|23|.5|28.5|139.2|32|57.5|1.3|39.5|4.8|1.6|8.8|38.9|.5|5.9|8.7|5.4|37.8|12.7|4.9|3.8|6.7"/>
</p:tagLst>
</file>

<file path=ppt/tags/tag15.xml><?xml version="1.0" encoding="utf-8"?>
<p:tagLst xmlns:a="http://schemas.openxmlformats.org/drawingml/2006/main" xmlns:r="http://schemas.openxmlformats.org/officeDocument/2006/relationships" xmlns:p="http://schemas.openxmlformats.org/presentationml/2006/main">
  <p:tag name="TIMING" val="|.8"/>
</p:tagLst>
</file>

<file path=ppt/tags/tag16.xml><?xml version="1.0" encoding="utf-8"?>
<p:tagLst xmlns:a="http://schemas.openxmlformats.org/drawingml/2006/main" xmlns:r="http://schemas.openxmlformats.org/officeDocument/2006/relationships" xmlns:p="http://schemas.openxmlformats.org/presentationml/2006/main">
  <p:tag name="TIMING" val="|27.7|.5|.5|.5|.5|1|30.1|174|.5|.5|.5|.5|16|323.3|.5|.5|.5|.5|30|51.7|22.2"/>
</p:tagLst>
</file>

<file path=ppt/tags/tag17.xml><?xml version="1.0" encoding="utf-8"?>
<p:tagLst xmlns:a="http://schemas.openxmlformats.org/drawingml/2006/main" xmlns:r="http://schemas.openxmlformats.org/officeDocument/2006/relationships" xmlns:p="http://schemas.openxmlformats.org/presentationml/2006/main">
  <p:tag name="TIMING" val="INVLD|.2"/>
</p:tagLst>
</file>

<file path=ppt/tags/tag18.xml><?xml version="1.0" encoding="utf-8"?>
<p:tagLst xmlns:a="http://schemas.openxmlformats.org/drawingml/2006/main" xmlns:r="http://schemas.openxmlformats.org/officeDocument/2006/relationships" xmlns:p="http://schemas.openxmlformats.org/presentationml/2006/main">
  <p:tag name="TIMING" val="|26.8|.5|.5|.5|10.9|.5|.5|.5|.5|.5|9.5|.5"/>
</p:tagLst>
</file>

<file path=ppt/tags/tag19.xml><?xml version="1.0" encoding="utf-8"?>
<p:tagLst xmlns:a="http://schemas.openxmlformats.org/drawingml/2006/main" xmlns:r="http://schemas.openxmlformats.org/officeDocument/2006/relationships" xmlns:p="http://schemas.openxmlformats.org/presentationml/2006/main">
  <p:tag name="TIMING" val="|101|6.4|8"/>
</p:tagLst>
</file>

<file path=ppt/tags/tag2.xml><?xml version="1.0" encoding="utf-8"?>
<p:tagLst xmlns:a="http://schemas.openxmlformats.org/drawingml/2006/main" xmlns:r="http://schemas.openxmlformats.org/officeDocument/2006/relationships" xmlns:p="http://schemas.openxmlformats.org/presentationml/2006/main">
  <p:tag name="TIMING" val="|16.6|.5|6.9|.5|0"/>
</p:tagLst>
</file>

<file path=ppt/tags/tag20.xml><?xml version="1.0" encoding="utf-8"?>
<p:tagLst xmlns:a="http://schemas.openxmlformats.org/drawingml/2006/main" xmlns:r="http://schemas.openxmlformats.org/officeDocument/2006/relationships" xmlns:p="http://schemas.openxmlformats.org/presentationml/2006/main">
  <p:tag name="TIMING" val="|12.7|2|2.9"/>
</p:tagLst>
</file>

<file path=ppt/tags/tag3.xml><?xml version="1.0" encoding="utf-8"?>
<p:tagLst xmlns:a="http://schemas.openxmlformats.org/drawingml/2006/main" xmlns:r="http://schemas.openxmlformats.org/officeDocument/2006/relationships" xmlns:p="http://schemas.openxmlformats.org/presentationml/2006/main">
  <p:tag name="TIMING" val="|.3"/>
</p:tagLst>
</file>

<file path=ppt/tags/tag4.xml><?xml version="1.0" encoding="utf-8"?>
<p:tagLst xmlns:a="http://schemas.openxmlformats.org/drawingml/2006/main" xmlns:r="http://schemas.openxmlformats.org/officeDocument/2006/relationships" xmlns:p="http://schemas.openxmlformats.org/presentationml/2006/main">
  <p:tag name="TIMING" val="|.8"/>
</p:tagLst>
</file>

<file path=ppt/tags/tag5.xml><?xml version="1.0" encoding="utf-8"?>
<p:tagLst xmlns:a="http://schemas.openxmlformats.org/drawingml/2006/main" xmlns:r="http://schemas.openxmlformats.org/officeDocument/2006/relationships" xmlns:p="http://schemas.openxmlformats.org/presentationml/2006/main">
  <p:tag name="TIMING" val="|0|.5|1.9|1|3|1|3|1|3|1|3|1|3|1|3|1|3|1|3|1|3|3.3"/>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43.4"/>
</p:tagLst>
</file>

<file path=ppt/tags/tag8.xml><?xml version="1.0" encoding="utf-8"?>
<p:tagLst xmlns:a="http://schemas.openxmlformats.org/drawingml/2006/main" xmlns:r="http://schemas.openxmlformats.org/officeDocument/2006/relationships" xmlns:p="http://schemas.openxmlformats.org/presentationml/2006/main">
  <p:tag name="TIMING" val="|6.8|0|0|0|0|0|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TechReady14">
  <a:themeElements>
    <a:clrScheme name="Custom 1">
      <a:dk1>
        <a:srgbClr val="000000"/>
      </a:dk1>
      <a:lt1>
        <a:srgbClr val="FFFFFF"/>
      </a:lt1>
      <a:dk2>
        <a:srgbClr val="2DA33B"/>
      </a:dk2>
      <a:lt2>
        <a:srgbClr val="B6F8C6"/>
      </a:lt2>
      <a:accent1>
        <a:srgbClr val="EF440F"/>
      </a:accent1>
      <a:accent2>
        <a:srgbClr val="008FBA"/>
      </a:accent2>
      <a:accent3>
        <a:srgbClr val="FFBE0A"/>
      </a:accent3>
      <a:accent4>
        <a:srgbClr val="258244"/>
      </a:accent4>
      <a:accent5>
        <a:srgbClr val="64BE46"/>
      </a:accent5>
      <a:accent6>
        <a:srgbClr val="910091"/>
      </a:accent6>
      <a:hlink>
        <a:srgbClr val="F0ED7B"/>
      </a:hlink>
      <a:folHlink>
        <a:srgbClr val="F3EB4F"/>
      </a:folHlink>
    </a:clrScheme>
    <a:fontScheme name="Custom 1">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3200" dirty="0"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TT-Green">
      <a:dk1>
        <a:srgbClr val="000000"/>
      </a:dk1>
      <a:lt1>
        <a:srgbClr val="FFFFFF"/>
      </a:lt1>
      <a:dk2>
        <a:srgbClr val="2DA33B"/>
      </a:dk2>
      <a:lt2>
        <a:srgbClr val="B6F8C6"/>
      </a:lt2>
      <a:accent1>
        <a:srgbClr val="FFC000"/>
      </a:accent1>
      <a:accent2>
        <a:srgbClr val="2D86E7"/>
      </a:accent2>
      <a:accent3>
        <a:srgbClr val="DF8045"/>
      </a:accent3>
      <a:accent4>
        <a:srgbClr val="2DA33B"/>
      </a:accent4>
      <a:accent5>
        <a:srgbClr val="755DCB"/>
      </a:accent5>
      <a:accent6>
        <a:srgbClr val="777777"/>
      </a:accent6>
      <a:hlink>
        <a:srgbClr val="F0ED7B"/>
      </a:hlink>
      <a:folHlink>
        <a:srgbClr val="F3EB4F"/>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CommerceHub">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35AABBCAD1D5429A5EE4FA02B03CB4" ma:contentTypeVersion="0" ma:contentTypeDescription="Create a new document." ma:contentTypeScope="" ma:versionID="3772f942583092af91a7f0ba30998a6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041FD7-1CE7-454F-B16C-BECC7CE64A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37AE488-31CD-4D51-80EC-788E39936A3F}">
  <ds:schemaRefs>
    <ds:schemaRef ds:uri="http://schemas.microsoft.com/sharepoint/v3/contenttype/forms"/>
  </ds:schemaRefs>
</ds:datastoreItem>
</file>

<file path=customXml/itemProps3.xml><?xml version="1.0" encoding="utf-8"?>
<ds:datastoreItem xmlns:ds="http://schemas.openxmlformats.org/officeDocument/2006/customXml" ds:itemID="{49953844-E335-439F-8496-79A35EA4BCA2}">
  <ds:schemaRefs>
    <ds:schemaRef ds:uri="http://www.w3.org/XML/1998/namespace"/>
    <ds:schemaRef ds:uri="http://schemas.openxmlformats.org/package/2006/metadata/core-properties"/>
    <ds:schemaRef ds:uri="http://purl.org/dc/dcmitype/"/>
    <ds:schemaRef ds:uri="http://purl.org/dc/elements/1.1/"/>
    <ds:schemaRef ds:uri="http://purl.org/dc/terms/"/>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TechReady14</Template>
  <TotalTime>11352</TotalTime>
  <Words>5284</Words>
  <Application>Microsoft Office PowerPoint</Application>
  <PresentationFormat>Custom</PresentationFormat>
  <Paragraphs>933</Paragraphs>
  <Slides>43</Slides>
  <Notes>43</Notes>
  <HiddenSlides>0</HiddenSlides>
  <MMClips>4</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43</vt:i4>
      </vt:variant>
    </vt:vector>
  </HeadingPairs>
  <TitlesOfParts>
    <vt:vector size="54" baseType="lpstr">
      <vt:lpstr>Arial</vt:lpstr>
      <vt:lpstr>Segoe UI</vt:lpstr>
      <vt:lpstr>Segoe Semibold</vt:lpstr>
      <vt:lpstr>Segoe</vt:lpstr>
      <vt:lpstr>Segoe UI Light</vt:lpstr>
      <vt:lpstr>Consolas</vt:lpstr>
      <vt:lpstr>Wingdings</vt:lpstr>
      <vt:lpstr>Segoe UI Semibold</vt:lpstr>
      <vt:lpstr>TechReady14</vt:lpstr>
      <vt:lpstr>White with Consolas font for code slides</vt:lpstr>
      <vt:lpstr>CommerceHub</vt:lpstr>
      <vt:lpstr>PowerPoint Presentation</vt:lpstr>
      <vt:lpstr>Microsoft Confidential</vt:lpstr>
      <vt:lpstr>Who are we?</vt:lpstr>
      <vt:lpstr>Who are we?</vt:lpstr>
      <vt:lpstr>Portugal is huge and famous</vt:lpstr>
      <vt:lpstr>Session Objectives and Takeaways</vt:lpstr>
      <vt:lpstr>Our customer was asking</vt:lpstr>
      <vt:lpstr>So let’s install Microsoft E-Commerce.MSI…</vt:lpstr>
      <vt:lpstr>PowerPoint Presentation</vt:lpstr>
      <vt:lpstr>Context Diagram</vt:lpstr>
      <vt:lpstr>Logical Architecture</vt:lpstr>
      <vt:lpstr>Technology Stack</vt:lpstr>
      <vt:lpstr>PowerPoint Presentation</vt:lpstr>
      <vt:lpstr>#1 - Catalog and Campaign Management</vt:lpstr>
      <vt:lpstr>Catalog and Campaign Management</vt:lpstr>
      <vt:lpstr>#2 - Data Services</vt:lpstr>
      <vt:lpstr>Data Services</vt:lpstr>
      <vt:lpstr>Systems Abstraction Layer</vt:lpstr>
      <vt:lpstr>#3 - Web Single Sign-On</vt:lpstr>
      <vt:lpstr>Web Single Sign-On</vt:lpstr>
      <vt:lpstr>Web Single Sign-On</vt:lpstr>
      <vt:lpstr>Web Single Sign-On</vt:lpstr>
      <vt:lpstr>#4 - Search Services</vt:lpstr>
      <vt:lpstr>Search Services</vt:lpstr>
      <vt:lpstr>Search Driven Marketplace</vt:lpstr>
      <vt:lpstr>In Review: Session Objectives and Takeaways</vt:lpstr>
      <vt:lpstr>Related Content</vt:lpstr>
      <vt:lpstr>Please Complete An Evaluation Form Your input is important!</vt:lpstr>
      <vt:lpstr>PowerPoint Presentation</vt:lpstr>
      <vt:lpstr>Integration Layer</vt:lpstr>
      <vt:lpstr>Campaign and Catalog Import Processes</vt:lpstr>
      <vt:lpstr>Order Lifecycle Management</vt:lpstr>
      <vt:lpstr>Order Lifecycle Management</vt:lpstr>
      <vt:lpstr>Presentation Services</vt:lpstr>
      <vt:lpstr>Presentation Services</vt:lpstr>
      <vt:lpstr>Lightweight User Interface</vt:lpstr>
      <vt:lpstr>Performance Concerns: Caching</vt:lpstr>
      <vt:lpstr>Performance Concerns: Caching</vt:lpstr>
      <vt:lpstr>Performance Concerns: Caching</vt:lpstr>
      <vt:lpstr>Call Center</vt:lpstr>
      <vt:lpstr>Marketplace Call Center Support</vt:lpstr>
      <vt:lpstr>Sharepoint Solution Structure</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SPCT301: Denis Heliszkowski; Ivo Ramos</dc:title>
  <dc:subject>TechReady14</dc:subject>
  <dc:creator>Denis Heliszkowski;Ivo Ramos</dc:creator>
  <cp:keywords>TechReady14</cp:keywords>
  <dc:description>Template: Mitchell Derrey, Silver Fox Productions
Formatting: Matt Yates, Silver Fox Productions
Event Date: 01/30/2012 - 02/03/2012
Event Location: WSCC, Seattle, WA
Audience Type: Internal</dc:description>
  <cp:lastModifiedBy>Shows</cp:lastModifiedBy>
  <cp:revision>329</cp:revision>
  <cp:lastPrinted>2012-02-01T21:11:47Z</cp:lastPrinted>
  <dcterms:created xsi:type="dcterms:W3CDTF">2012-01-07T18:14:41Z</dcterms:created>
  <dcterms:modified xsi:type="dcterms:W3CDTF">2012-02-02T18:51:59Z</dcterms:modified>
  <cp:category>TechReady14</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0x010100D935AABBCAD1D5429A5EE4FA02B03CB4</vt:lpwstr>
  </property>
  <property fmtid="{D5CDD505-2E9C-101B-9397-08002B2CF9AE}" pid="3" name="Product">
    <vt:lpwstr/>
  </property>
  <property fmtid="{D5CDD505-2E9C-101B-9397-08002B2CF9AE}" pid="4" name="Event Venue">
    <vt:lpwstr>104;#Washington State Convention and Trade Center Seattle, WA|2ebf141d-f871-4cc9-bf08-f87f112ab464</vt:lpwstr>
  </property>
  <property fmtid="{D5CDD505-2E9C-101B-9397-08002B2CF9AE}" pid="5" name="Event Location">
    <vt:lpwstr>78;#Seattle|b156a37a-1c0b-475a-bb02-d5fcd50f448a</vt:lpwstr>
  </property>
  <property fmtid="{D5CDD505-2E9C-101B-9397-08002B2CF9AE}" pid="6" name="Event1">
    <vt:lpwstr>3;#TechReady|1f00f966-166e-416b-86e6-c3ed613daa7a</vt:lpwstr>
  </property>
  <property fmtid="{D5CDD505-2E9C-101B-9397-08002B2CF9AE}" pid="7" name="Audience">
    <vt:lpwstr>127;#Internal|01ad740b-d761-4357-9562-ad7fe6bb4a94</vt:lpwstr>
  </property>
</Properties>
</file>